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</p:sldIdLst>
  <p:sldSz cy="6858000" cx="9906000"/>
  <p:notesSz cx="6797675" cy="9926625"/>
  <p:embeddedFontLst>
    <p:embeddedFont>
      <p:font typeface="Roboto Condensed"/>
      <p:regular r:id="rId26"/>
      <p:bold r:id="rId27"/>
      <p:italic r:id="rId28"/>
      <p:boldItalic r:id="rId29"/>
    </p:embeddedFont>
    <p:embeddedFont>
      <p:font typeface="Arial Black"/>
      <p:regular r:id="rId30"/>
    </p:embeddedFont>
    <p:embeddedFont>
      <p:font typeface="Open Sans"/>
      <p:regular r:id="rId31"/>
      <p:bold r:id="rId32"/>
      <p:italic r:id="rId33"/>
      <p:boldItalic r:id="rId3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35" roundtripDataSignature="AMtx7mhumVNllR5hKSaidtEKzf9TSsA8S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BDC77B7-F54E-4AAF-A0B2-A1259D28AFD7}">
  <a:tblStyle styleId="{2BDC77B7-F54E-4AAF-A0B2-A1259D28AFD7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12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RobotoCondensed-regular.fntdata"/><Relationship Id="rId25" Type="http://schemas.openxmlformats.org/officeDocument/2006/relationships/slide" Target="slides/slide19.xml"/><Relationship Id="rId28" Type="http://schemas.openxmlformats.org/officeDocument/2006/relationships/font" Target="fonts/RobotoCondensed-italic.fntdata"/><Relationship Id="rId27" Type="http://schemas.openxmlformats.org/officeDocument/2006/relationships/font" Target="fonts/RobotoCondensed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RobotoCondensed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OpenSans-regular.fntdata"/><Relationship Id="rId30" Type="http://schemas.openxmlformats.org/officeDocument/2006/relationships/font" Target="fonts/ArialBlack-regular.fntdata"/><Relationship Id="rId11" Type="http://schemas.openxmlformats.org/officeDocument/2006/relationships/slide" Target="slides/slide5.xml"/><Relationship Id="rId33" Type="http://schemas.openxmlformats.org/officeDocument/2006/relationships/font" Target="fonts/OpenSans-italic.fntdata"/><Relationship Id="rId10" Type="http://schemas.openxmlformats.org/officeDocument/2006/relationships/slide" Target="slides/slide4.xml"/><Relationship Id="rId32" Type="http://schemas.openxmlformats.org/officeDocument/2006/relationships/font" Target="fonts/OpenSans-bold.fntdata"/><Relationship Id="rId13" Type="http://schemas.openxmlformats.org/officeDocument/2006/relationships/slide" Target="slides/slide7.xml"/><Relationship Id="rId35" Type="http://customschemas.google.com/relationships/presentationmetadata" Target="metadata"/><Relationship Id="rId12" Type="http://schemas.openxmlformats.org/officeDocument/2006/relationships/slide" Target="slides/slide6.xml"/><Relationship Id="rId34" Type="http://schemas.openxmlformats.org/officeDocument/2006/relationships/font" Target="fonts/OpenSans-boldItalic.fntdata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979488" y="1241425"/>
            <a:ext cx="483870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ca-E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" name="Google Shape;25;p1:notes"/>
          <p:cNvSpPr/>
          <p:nvPr>
            <p:ph idx="2" type="sldImg"/>
          </p:nvPr>
        </p:nvSpPr>
        <p:spPr>
          <a:xfrm>
            <a:off x="979488" y="1241425"/>
            <a:ext cx="483870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2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2:notes"/>
          <p:cNvSpPr/>
          <p:nvPr>
            <p:ph idx="2" type="sldImg"/>
          </p:nvPr>
        </p:nvSpPr>
        <p:spPr>
          <a:xfrm>
            <a:off x="979488" y="1241425"/>
            <a:ext cx="483870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3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13:notes"/>
          <p:cNvSpPr/>
          <p:nvPr>
            <p:ph idx="2" type="sldImg"/>
          </p:nvPr>
        </p:nvSpPr>
        <p:spPr>
          <a:xfrm>
            <a:off x="979488" y="1241425"/>
            <a:ext cx="483870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4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4:notes"/>
          <p:cNvSpPr/>
          <p:nvPr>
            <p:ph idx="2" type="sldImg"/>
          </p:nvPr>
        </p:nvSpPr>
        <p:spPr>
          <a:xfrm>
            <a:off x="979488" y="1241425"/>
            <a:ext cx="483870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5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5:notes"/>
          <p:cNvSpPr/>
          <p:nvPr>
            <p:ph idx="2" type="sldImg"/>
          </p:nvPr>
        </p:nvSpPr>
        <p:spPr>
          <a:xfrm>
            <a:off x="979488" y="1241425"/>
            <a:ext cx="483870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:notes"/>
          <p:cNvSpPr/>
          <p:nvPr>
            <p:ph idx="2" type="sldImg"/>
          </p:nvPr>
        </p:nvSpPr>
        <p:spPr>
          <a:xfrm>
            <a:off x="979488" y="1241425"/>
            <a:ext cx="483870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6" name="Google Shape;156;p16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6:notes"/>
          <p:cNvSpPr txBox="1"/>
          <p:nvPr>
            <p:ph idx="3" type="hdr"/>
          </p:nvPr>
        </p:nvSpPr>
        <p:spPr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16:notes"/>
          <p:cNvSpPr txBox="1"/>
          <p:nvPr>
            <p:ph idx="11" type="ftr"/>
          </p:nvPr>
        </p:nvSpPr>
        <p:spPr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6:notes"/>
          <p:cNvSpPr txBox="1"/>
          <p:nvPr>
            <p:ph idx="12" type="sldNum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7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7:notes"/>
          <p:cNvSpPr/>
          <p:nvPr>
            <p:ph idx="2" type="sldImg"/>
          </p:nvPr>
        </p:nvSpPr>
        <p:spPr>
          <a:xfrm>
            <a:off x="979488" y="1241425"/>
            <a:ext cx="483870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9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19:notes"/>
          <p:cNvSpPr/>
          <p:nvPr>
            <p:ph idx="2" type="sldImg"/>
          </p:nvPr>
        </p:nvSpPr>
        <p:spPr>
          <a:xfrm>
            <a:off x="979488" y="1241425"/>
            <a:ext cx="483870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20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9" name="Google Shape;209;p20:notes"/>
          <p:cNvSpPr/>
          <p:nvPr>
            <p:ph idx="2" type="sldImg"/>
          </p:nvPr>
        </p:nvSpPr>
        <p:spPr>
          <a:xfrm>
            <a:off x="979488" y="1241425"/>
            <a:ext cx="483870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1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21:notes"/>
          <p:cNvSpPr/>
          <p:nvPr>
            <p:ph idx="2" type="sldImg"/>
          </p:nvPr>
        </p:nvSpPr>
        <p:spPr>
          <a:xfrm>
            <a:off x="979488" y="1241425"/>
            <a:ext cx="483870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2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5" name="Google Shape;225;p22:notes"/>
          <p:cNvSpPr/>
          <p:nvPr>
            <p:ph idx="2" type="sldImg"/>
          </p:nvPr>
        </p:nvSpPr>
        <p:spPr>
          <a:xfrm>
            <a:off x="979488" y="1241425"/>
            <a:ext cx="483870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2:notes"/>
          <p:cNvSpPr/>
          <p:nvPr>
            <p:ph idx="2" type="sldImg"/>
          </p:nvPr>
        </p:nvSpPr>
        <p:spPr>
          <a:xfrm>
            <a:off x="979488" y="1241425"/>
            <a:ext cx="483870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3:notes"/>
          <p:cNvSpPr/>
          <p:nvPr>
            <p:ph idx="2" type="sldImg"/>
          </p:nvPr>
        </p:nvSpPr>
        <p:spPr>
          <a:xfrm>
            <a:off x="979488" y="1241425"/>
            <a:ext cx="483870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5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5:notes"/>
          <p:cNvSpPr/>
          <p:nvPr>
            <p:ph idx="2" type="sldImg"/>
          </p:nvPr>
        </p:nvSpPr>
        <p:spPr>
          <a:xfrm>
            <a:off x="979488" y="1241425"/>
            <a:ext cx="483870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6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6:notes"/>
          <p:cNvSpPr/>
          <p:nvPr>
            <p:ph idx="2" type="sldImg"/>
          </p:nvPr>
        </p:nvSpPr>
        <p:spPr>
          <a:xfrm>
            <a:off x="979488" y="1241425"/>
            <a:ext cx="483870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7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7:notes"/>
          <p:cNvSpPr/>
          <p:nvPr>
            <p:ph idx="2" type="sldImg"/>
          </p:nvPr>
        </p:nvSpPr>
        <p:spPr>
          <a:xfrm>
            <a:off x="979488" y="1241425"/>
            <a:ext cx="483870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9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9:notes"/>
          <p:cNvSpPr/>
          <p:nvPr>
            <p:ph idx="2" type="sldImg"/>
          </p:nvPr>
        </p:nvSpPr>
        <p:spPr>
          <a:xfrm>
            <a:off x="979488" y="1241425"/>
            <a:ext cx="483870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0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10:notes"/>
          <p:cNvSpPr/>
          <p:nvPr>
            <p:ph idx="2" type="sldImg"/>
          </p:nvPr>
        </p:nvSpPr>
        <p:spPr>
          <a:xfrm>
            <a:off x="979488" y="1241425"/>
            <a:ext cx="483870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1:notes"/>
          <p:cNvSpPr txBox="1"/>
          <p:nvPr>
            <p:ph idx="1" type="body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1:notes"/>
          <p:cNvSpPr/>
          <p:nvPr>
            <p:ph idx="2" type="sldImg"/>
          </p:nvPr>
        </p:nvSpPr>
        <p:spPr>
          <a:xfrm>
            <a:off x="979488" y="1241425"/>
            <a:ext cx="4838700" cy="33496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ol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4"/>
          <p:cNvSpPr/>
          <p:nvPr/>
        </p:nvSpPr>
        <p:spPr>
          <a:xfrm>
            <a:off x="0" y="0"/>
            <a:ext cx="9906000" cy="1087395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14" name="Google Shape;14;p24"/>
          <p:cNvSpPr txBox="1"/>
          <p:nvPr>
            <p:ph type="ctrTitle"/>
          </p:nvPr>
        </p:nvSpPr>
        <p:spPr>
          <a:xfrm>
            <a:off x="814420" y="2263015"/>
            <a:ext cx="7904876" cy="81438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Roboto Condensed"/>
              <a:buNone/>
              <a:defRPr b="1" baseline="30000" i="0" sz="22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Google Shape;15;p24"/>
          <p:cNvSpPr txBox="1"/>
          <p:nvPr>
            <p:ph idx="1" type="subTitle"/>
          </p:nvPr>
        </p:nvSpPr>
        <p:spPr>
          <a:xfrm>
            <a:off x="814420" y="3724938"/>
            <a:ext cx="7904876" cy="60378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None/>
              <a:defRPr b="0" baseline="30000" i="0" sz="1200" u="none" cap="none" strike="noStrike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marR="0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algn="ctr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marR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16" name="Google Shape;16;p24"/>
          <p:cNvSpPr/>
          <p:nvPr/>
        </p:nvSpPr>
        <p:spPr>
          <a:xfrm>
            <a:off x="7890845" y="177574"/>
            <a:ext cx="51999" cy="747692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17" name="Google Shape;17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7212" y="188640"/>
            <a:ext cx="2784437" cy="765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Slide" type="blank">
  <p:cSld name="BLANK">
    <p:bg>
      <p:bgPr>
        <a:solidFill>
          <a:schemeClr val="lt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5"/>
          <p:cNvSpPr/>
          <p:nvPr/>
        </p:nvSpPr>
        <p:spPr>
          <a:xfrm>
            <a:off x="0" y="6448425"/>
            <a:ext cx="9906000" cy="431631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cxnSp>
        <p:nvCxnSpPr>
          <p:cNvPr id="20" name="Google Shape;20;p25"/>
          <p:cNvCxnSpPr/>
          <p:nvPr/>
        </p:nvCxnSpPr>
        <p:spPr>
          <a:xfrm>
            <a:off x="889686" y="1312390"/>
            <a:ext cx="8073081" cy="8239"/>
          </a:xfrm>
          <a:prstGeom prst="straightConnector1">
            <a:avLst/>
          </a:prstGeom>
          <a:noFill/>
          <a:ln cap="flat" cmpd="sng" w="28575">
            <a:solidFill>
              <a:srgbClr val="C00000"/>
            </a:solidFill>
            <a:prstDash val="solid"/>
            <a:round/>
            <a:headEnd len="med" w="med" type="none"/>
            <a:tailEnd len="med" w="med" type="none"/>
          </a:ln>
        </p:spPr>
      </p:cxnSp>
      <p:pic>
        <p:nvPicPr>
          <p:cNvPr descr="idb_blanc.png" id="21" name="Google Shape;21;p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9146" y="6520322"/>
            <a:ext cx="1082904" cy="286202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25"/>
          <p:cNvSpPr txBox="1"/>
          <p:nvPr>
            <p:ph idx="12" type="sldNum"/>
          </p:nvPr>
        </p:nvSpPr>
        <p:spPr>
          <a:xfrm>
            <a:off x="8962767" y="6501272"/>
            <a:ext cx="832090" cy="3045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indent="0" lvl="1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2pPr>
            <a:lvl3pPr indent="0" lvl="2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3pPr>
            <a:lvl4pPr indent="0" lvl="3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4pPr>
            <a:lvl5pPr indent="0" lvl="4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indent="0" lvl="5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indent="0" lvl="6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7pPr>
            <a:lvl8pPr indent="0" lvl="7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8pPr>
            <a:lvl9pPr indent="0" lvl="8" mar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/>
          <p:nvPr>
            <p:ph idx="1" type="body"/>
          </p:nvPr>
        </p:nvSpPr>
        <p:spPr>
          <a:xfrm>
            <a:off x="495300" y="188640"/>
            <a:ext cx="8915400" cy="613175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■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❑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0" i="0" sz="14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11" name="Google Shape;11;p23"/>
          <p:cNvSpPr txBox="1"/>
          <p:nvPr>
            <p:ph idx="12" type="sldNum"/>
          </p:nvPr>
        </p:nvSpPr>
        <p:spPr>
          <a:xfrm>
            <a:off x="8787323" y="6591458"/>
            <a:ext cx="832090" cy="3045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Roboto Condensed"/>
              <a:buNone/>
              <a:defRPr b="1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Roboto Condensed"/>
              <a:buNone/>
              <a:defRPr b="1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Roboto Condensed"/>
              <a:buNone/>
              <a:defRPr b="1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Roboto Condensed"/>
              <a:buNone/>
              <a:defRPr b="1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Roboto Condensed"/>
              <a:buNone/>
              <a:defRPr b="1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Roboto Condensed"/>
              <a:buNone/>
              <a:defRPr b="1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Roboto Condensed"/>
              <a:buNone/>
              <a:defRPr b="1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Roboto Condensed"/>
              <a:buNone/>
              <a:defRPr b="1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200"/>
              <a:buFont typeface="Roboto Condensed"/>
              <a:buNone/>
              <a:defRPr b="1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"/>
          <p:cNvSpPr txBox="1"/>
          <p:nvPr>
            <p:ph type="ctrTitle"/>
          </p:nvPr>
        </p:nvSpPr>
        <p:spPr>
          <a:xfrm>
            <a:off x="1" y="2263015"/>
            <a:ext cx="9906000" cy="96144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ca-ES" sz="3200" u="sng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AVALUACIÓ D’EDUCACIÓ PRIMÀRIA</a:t>
            </a:r>
            <a:br>
              <a:rPr lang="ca-ES" sz="3200" u="sng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ca-ES" sz="3200" u="sng">
                <a:solidFill>
                  <a:srgbClr val="00B050"/>
                </a:solidFill>
                <a:latin typeface="Calibri"/>
                <a:ea typeface="Calibri"/>
                <a:cs typeface="Calibri"/>
                <a:sym typeface="Calibri"/>
              </a:rPr>
              <a:t>CURS 2020-2021</a:t>
            </a:r>
            <a:endParaRPr sz="3200" u="sng">
              <a:solidFill>
                <a:srgbClr val="00B05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1"/>
          <p:cNvSpPr txBox="1"/>
          <p:nvPr>
            <p:ph idx="1" type="subTitle"/>
          </p:nvPr>
        </p:nvSpPr>
        <p:spPr>
          <a:xfrm>
            <a:off x="4289399" y="4854340"/>
            <a:ext cx="1581750" cy="3593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Noto Sans Symbols"/>
              <a:buNone/>
            </a:pPr>
            <a:r>
              <a:rPr b="1" lang="ca-ES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02/02/2021</a:t>
            </a:r>
            <a:endParaRPr b="1"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2"/>
          <p:cNvSpPr txBox="1"/>
          <p:nvPr>
            <p:ph idx="12" type="sldNum"/>
          </p:nvPr>
        </p:nvSpPr>
        <p:spPr>
          <a:xfrm>
            <a:off x="8962767" y="6501272"/>
            <a:ext cx="832090" cy="3045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sp>
        <p:nvSpPr>
          <p:cNvPr id="125" name="Google Shape;125;p12"/>
          <p:cNvSpPr txBox="1"/>
          <p:nvPr/>
        </p:nvSpPr>
        <p:spPr>
          <a:xfrm>
            <a:off x="701875" y="715964"/>
            <a:ext cx="8260892" cy="5618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BC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2"/>
          <p:cNvSpPr/>
          <p:nvPr/>
        </p:nvSpPr>
        <p:spPr>
          <a:xfrm>
            <a:off x="822091" y="798113"/>
            <a:ext cx="545943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a-ES" sz="2400" u="none" cap="none" strike="noStrike">
                <a:solidFill>
                  <a:srgbClr val="BC0000"/>
                </a:solidFill>
                <a:latin typeface="Arial"/>
                <a:ea typeface="Arial"/>
                <a:cs typeface="Arial"/>
                <a:sym typeface="Arial"/>
              </a:rPr>
              <a:t>Aplicadors - Direccions </a:t>
            </a:r>
            <a:endParaRPr b="1" i="0" sz="2400" u="none" cap="none" strike="noStrike">
              <a:solidFill>
                <a:srgbClr val="BC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2"/>
          <p:cNvSpPr txBox="1"/>
          <p:nvPr/>
        </p:nvSpPr>
        <p:spPr>
          <a:xfrm>
            <a:off x="822091" y="1351302"/>
            <a:ext cx="8229600" cy="55861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800"/>
              <a:buFont typeface="Arial"/>
              <a:buChar char="•"/>
            </a:pPr>
            <a:r>
              <a:rPr b="1" i="0" lang="ca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Asseguraran que no es canvia cap codi inicial de l’alumnat. </a:t>
            </a:r>
            <a:endParaRPr/>
          </a:p>
          <a:p>
            <a:pPr indent="0" lvl="0" marL="26670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0" i="0" lang="ca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 l’etiqueta no està en perfectes condicions, s’ha d’escriure el codi de l’alumne a mà, al full de respostes. Si no és possible, heu de </a:t>
            </a:r>
            <a:r>
              <a:rPr b="0" i="0" lang="ca-ES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contactar amb el Consell Superior d’Avaluació del Sistema Educatiu</a:t>
            </a:r>
            <a:r>
              <a:rPr b="0" i="0" lang="ca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B050"/>
              </a:buClr>
              <a:buSzPts val="1800"/>
              <a:buFont typeface="Arial"/>
              <a:buChar char="•"/>
            </a:pPr>
            <a:r>
              <a:rPr b="1" i="0" lang="ca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Recordaran a l’alumnat que ha de respondre al full de respostes els següents ítems:</a:t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268288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0" i="0" lang="ca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“Valoració de la prova” (de totes les competències) 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B050"/>
              </a:buClr>
              <a:buSzPts val="1800"/>
              <a:buFont typeface="Arial"/>
              <a:buChar char="•"/>
            </a:pPr>
            <a:r>
              <a:rPr b="0" i="0" lang="ca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Recolliran els fulls de respostes al final de cada sessió del grup, els comptaran, i els introduiran </a:t>
            </a:r>
            <a:r>
              <a:rPr b="1" i="0" lang="ca-E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DESPLEGATS</a:t>
            </a:r>
            <a:r>
              <a:rPr b="0" i="0" lang="ca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dins el sobre per lliurar-los</a:t>
            </a:r>
            <a:r>
              <a:rPr b="1" i="0" lang="ca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B050"/>
              </a:buClr>
              <a:buSzPts val="1800"/>
              <a:buFont typeface="Arial"/>
              <a:buChar char="•"/>
            </a:pPr>
            <a:r>
              <a:rPr b="0" i="0" lang="ca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Vetllar per </a:t>
            </a:r>
            <a:r>
              <a:rPr b="1" i="0" lang="ca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 introduir dins del sobre per a la correcció fulls de resposta que tinguin comentaris, dibuixos i grafismes</a:t>
            </a:r>
            <a:r>
              <a:rPr b="0" i="0" lang="ca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....(aquests han de quedar al centre) sense relació amb la prova,  anotar aquestes incidències a l’acta </a:t>
            </a:r>
            <a:r>
              <a:rPr b="0" i="0" lang="ca-E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d’aplicació i informar a l’aplicació informàtica que aquests alumnes han estat absents. </a:t>
            </a:r>
            <a:endParaRPr/>
          </a:p>
          <a:p>
            <a:pPr indent="-171450" lvl="0" marL="28575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B05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49" lvl="0" marL="547688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B05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3"/>
          <p:cNvSpPr txBox="1"/>
          <p:nvPr>
            <p:ph idx="12" type="sldNum"/>
          </p:nvPr>
        </p:nvSpPr>
        <p:spPr>
          <a:xfrm>
            <a:off x="8962767" y="6501272"/>
            <a:ext cx="832090" cy="3045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sp>
        <p:nvSpPr>
          <p:cNvPr id="133" name="Google Shape;133;p13"/>
          <p:cNvSpPr txBox="1"/>
          <p:nvPr/>
        </p:nvSpPr>
        <p:spPr>
          <a:xfrm>
            <a:off x="701875" y="715964"/>
            <a:ext cx="8260892" cy="5618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BC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4" name="Google Shape;134;p13"/>
          <p:cNvSpPr/>
          <p:nvPr/>
        </p:nvSpPr>
        <p:spPr>
          <a:xfrm>
            <a:off x="822091" y="798113"/>
            <a:ext cx="545943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a-ES" sz="2400" u="none" cap="none" strike="noStrike">
                <a:solidFill>
                  <a:srgbClr val="BC0000"/>
                </a:solidFill>
                <a:latin typeface="Arial"/>
                <a:ea typeface="Arial"/>
                <a:cs typeface="Arial"/>
                <a:sym typeface="Arial"/>
              </a:rPr>
              <a:t>Aplicadors - Direccions </a:t>
            </a:r>
            <a:endParaRPr b="1" i="0" sz="2400" u="none" cap="none" strike="noStrike">
              <a:solidFill>
                <a:srgbClr val="BC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3"/>
          <p:cNvSpPr txBox="1"/>
          <p:nvPr/>
        </p:nvSpPr>
        <p:spPr>
          <a:xfrm>
            <a:off x="822091" y="1652087"/>
            <a:ext cx="8229600" cy="40857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68288" lvl="0" marL="268288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•"/>
            </a:pPr>
            <a:r>
              <a:rPr b="0" i="0" lang="ca-E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Recordar a l’alumnat que </a:t>
            </a:r>
            <a:r>
              <a:rPr b="1" i="0" lang="ca-E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les respostes obertes i l’expressió escrita </a:t>
            </a:r>
            <a:r>
              <a:rPr b="0" i="0" lang="ca-E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s’ha d’escriure </a:t>
            </a:r>
            <a:r>
              <a:rPr b="1" i="0" lang="ca-E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dins el marc establert </a:t>
            </a:r>
            <a:r>
              <a:rPr b="0" i="0" lang="ca-E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 full de respostes.</a:t>
            </a:r>
            <a:endParaRPr/>
          </a:p>
          <a:p>
            <a:pPr indent="-268288" lvl="0" marL="268288" marR="0" rtl="0" algn="just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•"/>
            </a:pPr>
            <a:r>
              <a:rPr b="0" i="0" lang="ca-E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Comprovar que </a:t>
            </a:r>
            <a:r>
              <a:rPr b="1" i="0" lang="ca-E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 hi hagi al sobre fulls de respostes d’alumnat </a:t>
            </a:r>
            <a:r>
              <a:rPr b="0" i="0" lang="ca-E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 no ha realitzat la prova (</a:t>
            </a:r>
            <a:r>
              <a:rPr b="1" i="0" lang="ca-E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codi amb EXC</a:t>
            </a:r>
            <a:r>
              <a:rPr b="0" i="0" lang="ca-E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b="1" i="0" lang="ca-E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ni d’alumnat absent</a:t>
            </a:r>
            <a:r>
              <a:rPr b="0" i="0" lang="ca-E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Els </a:t>
            </a:r>
            <a:r>
              <a:rPr b="0" i="0" lang="ca-ES" sz="17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fulls de respostes a</a:t>
            </a:r>
            <a:r>
              <a:rPr b="0" i="0" lang="ca-E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mb </a:t>
            </a:r>
            <a:r>
              <a:rPr b="1" i="0" lang="ca-E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correcció interna </a:t>
            </a:r>
            <a:r>
              <a:rPr b="0" i="0" lang="ca-E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(codi amb INT) </a:t>
            </a:r>
            <a:r>
              <a:rPr b="1" i="0" lang="ca-E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 deixaran al centre.</a:t>
            </a:r>
            <a:r>
              <a:rPr b="0" i="0" lang="ca-E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268288" lvl="0" marL="268288" marR="0" rtl="0" algn="just">
              <a:lnSpc>
                <a:spcPct val="100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•"/>
            </a:pPr>
            <a:r>
              <a:rPr b="0" i="0" lang="ca-E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Recordar a l’alumnat que </a:t>
            </a:r>
            <a:r>
              <a:rPr b="1" i="0" lang="ca-E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anoti el nombre de paraules en les expressions escrites.</a:t>
            </a:r>
            <a:endParaRPr/>
          </a:p>
          <a:p>
            <a:pPr indent="-285750" lvl="0" marL="285750" marR="0" rtl="0" algn="just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•"/>
            </a:pPr>
            <a:r>
              <a:rPr b="0" i="0" lang="ca-E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Les etiquetes sobrants es lliuraran als presidents/es, juntament  amb els sobres, la llista del grup-classe i l’acta d’aplicació.</a:t>
            </a:r>
            <a:endParaRPr/>
          </a:p>
          <a:p>
            <a:pPr indent="-285750" lvl="0" marL="285750" marR="0" rtl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Arial"/>
              <a:buChar char="•"/>
            </a:pPr>
            <a:r>
              <a:rPr b="0" i="0" lang="ca-ES" sz="17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 resta del material sobrant quedarà al centre.</a:t>
            </a:r>
            <a:endParaRPr/>
          </a:p>
          <a:p>
            <a:pPr indent="-171449" lvl="0" marL="547688" marR="0" rtl="0" algn="just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261938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idx="12" type="sldNum"/>
          </p:nvPr>
        </p:nvSpPr>
        <p:spPr>
          <a:xfrm>
            <a:off x="8962767" y="6501272"/>
            <a:ext cx="832090" cy="3045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sp>
        <p:nvSpPr>
          <p:cNvPr id="141" name="Google Shape;141;p14"/>
          <p:cNvSpPr txBox="1"/>
          <p:nvPr/>
        </p:nvSpPr>
        <p:spPr>
          <a:xfrm>
            <a:off x="701875" y="715964"/>
            <a:ext cx="8260892" cy="5618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BC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4"/>
          <p:cNvSpPr/>
          <p:nvPr/>
        </p:nvSpPr>
        <p:spPr>
          <a:xfrm>
            <a:off x="822091" y="878498"/>
            <a:ext cx="5727796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a-ES" sz="2400" u="none" cap="none" strike="noStrike">
                <a:solidFill>
                  <a:srgbClr val="BC0000"/>
                </a:solidFill>
                <a:latin typeface="Arial"/>
                <a:ea typeface="Arial"/>
                <a:cs typeface="Arial"/>
                <a:sym typeface="Arial"/>
              </a:rPr>
              <a:t>Horari de realització de la prova </a:t>
            </a:r>
            <a:endParaRPr b="1" i="0" sz="2400" u="none" cap="none" strike="noStrike">
              <a:solidFill>
                <a:srgbClr val="BC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43" name="Google Shape;143;p14"/>
          <p:cNvGraphicFramePr/>
          <p:nvPr/>
        </p:nvGraphicFramePr>
        <p:xfrm>
          <a:off x="1025212" y="1689091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{2BDC77B7-F54E-4AAF-A0B2-A1259D28AFD7}</a:tableStyleId>
              </a:tblPr>
              <a:tblGrid>
                <a:gridCol w="2016225"/>
                <a:gridCol w="1911050"/>
                <a:gridCol w="3849575"/>
              </a:tblGrid>
              <a:tr h="4257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800" u="none" cap="none" strike="noStrike"/>
                        <a:t> Dia</a:t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800" u="none" cap="none" strike="noStrike"/>
                        <a:t> Horari</a:t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800" u="none" cap="none" strike="noStrike"/>
                        <a:t> Proves</a:t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>
                    <a:solidFill>
                      <a:srgbClr val="00B050"/>
                    </a:solidFill>
                  </a:tcPr>
                </a:tc>
              </a:tr>
              <a:tr h="540800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800" u="none" cap="none" strike="noStrike">
                          <a:solidFill>
                            <a:schemeClr val="lt1"/>
                          </a:solidFill>
                        </a:rPr>
                        <a:t>Dimarts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800" u="none" cap="none" strike="noStrike">
                          <a:solidFill>
                            <a:schemeClr val="lt1"/>
                          </a:solidFill>
                        </a:rPr>
                        <a:t>4 de maig</a:t>
                      </a:r>
                      <a:endParaRPr sz="1800" u="none" cap="none" strike="noStrike">
                        <a:solidFill>
                          <a:schemeClr val="lt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800" u="none" cap="none" strike="noStrike"/>
                        <a:t> Primera sessió</a:t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a-ES" sz="1800" u="none" cap="none" strike="noStrike"/>
                        <a:t> Llengua castellana</a:t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>
                    <a:solidFill>
                      <a:srgbClr val="00B050"/>
                    </a:solidFill>
                  </a:tcPr>
                </a:tc>
              </a:tr>
              <a:tr h="68965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Segona sessió</a:t>
                      </a:r>
                      <a:endParaRPr/>
                    </a:p>
                  </a:txBody>
                  <a:tcPr marT="9525" marB="9525" marR="9525" marL="9525" anchor="ctr"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ca-E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Matemàtiques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525" marB="9525" marR="9525" marL="9525" anchor="ctr">
                    <a:solidFill>
                      <a:srgbClr val="D6E3BC"/>
                    </a:solidFill>
                  </a:tcPr>
                </a:tc>
              </a:tr>
              <a:tr h="581075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a-E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Dimecres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a-E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 de maig</a:t>
                      </a:r>
                      <a:endParaRPr b="1" sz="18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525" marB="9525" marR="9525" marL="9525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800" u="none" cap="none" strike="noStrike"/>
                        <a:t> Primera sessió</a:t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Llengua catalana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525" marB="9525" marR="9525" marL="9525" anchor="ctr">
                    <a:solidFill>
                      <a:srgbClr val="00B050"/>
                    </a:solidFill>
                  </a:tcPr>
                </a:tc>
              </a:tr>
              <a:tr h="74615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Segona sessió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525" marB="9525" marR="9525" marL="9525" anchor="ctr"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ca-E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Llengua estrangera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ca-E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(anglès o francès) </a:t>
                      </a:r>
                      <a:endParaRPr/>
                    </a:p>
                  </a:txBody>
                  <a:tcPr marT="9525" marB="9525" marR="9525" marL="9525" anchor="ctr">
                    <a:solidFill>
                      <a:srgbClr val="D6E3BC"/>
                    </a:solidFill>
                  </a:tcPr>
                </a:tc>
              </a:tr>
              <a:tr h="551125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a-E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Dijous </a:t>
                      </a:r>
                      <a:endParaRPr/>
                    </a:p>
                    <a:p>
                      <a:pPr indent="0" lvl="0" marL="0" marR="0" rtl="0" algn="ctr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ca-ES" sz="18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 de maig  </a:t>
                      </a:r>
                      <a:endParaRPr/>
                    </a:p>
                  </a:txBody>
                  <a:tcPr marT="9525" marB="9525" marR="9525" marL="9525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800" u="none" cap="none" strike="noStrike"/>
                        <a:t> Primera sessió</a:t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ca-ES" sz="1800" u="none" cap="none" strike="noStrike"/>
                        <a:t> Coneixement del medi natural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525" marB="9525" marR="9525" marL="9525" anchor="ctr">
                    <a:solidFill>
                      <a:srgbClr val="00B050"/>
                    </a:solidFill>
                  </a:tcPr>
                </a:tc>
              </a:tr>
              <a:tr h="77697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800" u="none" cap="none" strike="noStrike"/>
                        <a:t> Segona sessió</a:t>
                      </a:r>
                      <a:endParaRPr sz="1800" u="none" cap="none" strike="noStrike"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T="9525" marB="9525" marR="9525" marL="9525" anchor="ctr"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ca-ES" sz="18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Aranès (a l'Aran) </a:t>
                      </a:r>
                      <a:endParaRPr sz="18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9525" marB="9525" marR="9525" marL="9525" anchor="ctr"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5"/>
          <p:cNvSpPr txBox="1"/>
          <p:nvPr>
            <p:ph idx="12" type="sldNum"/>
          </p:nvPr>
        </p:nvSpPr>
        <p:spPr>
          <a:xfrm>
            <a:off x="8962767" y="6501272"/>
            <a:ext cx="832090" cy="3045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sp>
        <p:nvSpPr>
          <p:cNvPr id="149" name="Google Shape;149;p15"/>
          <p:cNvSpPr txBox="1"/>
          <p:nvPr/>
        </p:nvSpPr>
        <p:spPr>
          <a:xfrm>
            <a:off x="701875" y="715964"/>
            <a:ext cx="8260892" cy="5618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BC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5"/>
          <p:cNvSpPr/>
          <p:nvPr/>
        </p:nvSpPr>
        <p:spPr>
          <a:xfrm>
            <a:off x="812043" y="828257"/>
            <a:ext cx="686489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a-ES" sz="24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Expressió escrita. Puntuacions a la redacció</a:t>
            </a:r>
            <a:endParaRPr b="1" i="0" sz="2400" u="none" cap="none" strike="noStrike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15"/>
          <p:cNvSpPr/>
          <p:nvPr/>
        </p:nvSpPr>
        <p:spPr>
          <a:xfrm>
            <a:off x="933718" y="1459722"/>
            <a:ext cx="7958559" cy="12311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0000"/>
              </a:buClr>
              <a:buSzPts val="1400"/>
              <a:buFont typeface="Noto Sans Symbols"/>
              <a:buNone/>
            </a:pPr>
            <a:r>
              <a:rPr b="0" i="0" lang="ca-E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L’alumnat ha de fer constar el nombre de paraules que ha escrit al final de la seva redacció. Hi ha un requadre on se li demana: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C0000"/>
              </a:buClr>
              <a:buSzPts val="1400"/>
              <a:buFont typeface="Noto Sans Symbols"/>
              <a:buNone/>
            </a:pPr>
            <a:r>
              <a:rPr b="0" i="0" lang="ca-E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600"/>
              <a:buFont typeface="Noto Sans Symbols"/>
              <a:buChar char="❖"/>
            </a:pPr>
            <a:r>
              <a:rPr b="1" i="0" lang="ca-E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CATALÀ, CASTELLÀ i ARANÈS</a:t>
            </a:r>
            <a:r>
              <a:rPr b="0" i="0" lang="ca-E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La redacció ha de tenir un mínim de 100 paraules. Si en té menys de 100, es corregirà segons el barem següent:</a:t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" name="Google Shape;152;p15"/>
          <p:cNvGraphicFramePr/>
          <p:nvPr/>
        </p:nvGraphicFramePr>
        <p:xfrm>
          <a:off x="1080384" y="2884828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{2BDC77B7-F54E-4AAF-A0B2-A1259D28AFD7}</a:tableStyleId>
              </a:tblPr>
              <a:tblGrid>
                <a:gridCol w="2168950"/>
                <a:gridCol w="5536775"/>
              </a:tblGrid>
              <a:tr h="3143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600" u="none" cap="small" strike="noStrike"/>
                        <a:t>Nombre de paraules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600" marL="686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600" u="none" cap="small" strike="noStrike"/>
                        <a:t>Puntuació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50"/>
                    </a:solidFill>
                  </a:tcPr>
                </a:tc>
              </a:tr>
              <a:tr h="5689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600" u="none" cap="none" strike="noStrike"/>
                        <a:t>Entre 90 – 100 paraules (o més de 100)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600" marL="686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600" u="none" cap="none" strike="noStrike"/>
                        <a:t>Puntuar l’escrit segons s’estableix en els criteris de correcció (màxim 2 punts)</a:t>
                      </a:r>
                      <a:endParaRPr/>
                    </a:p>
                  </a:txBody>
                  <a:tcPr marT="0" marB="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6E3BC"/>
                    </a:solidFill>
                  </a:tcPr>
                </a:tc>
              </a:tr>
              <a:tr h="7318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600" u="none" cap="none" strike="noStrike"/>
                        <a:t>Entre 75 – 89 paraules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600" marL="686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600" u="none" cap="none" strike="noStrike"/>
                        <a:t>Puntuar com a màxim 1 punt en cada un dels apartats d’adequació i coherència (AC), lèxic (L), ortografia (O) i morfosintaxi (M).</a:t>
                      </a:r>
                      <a:r>
                        <a:rPr lang="ca-ES" sz="1600" u="none" cap="none" strike="noStrike"/>
                        <a:t> Puntuar l’apartat de presentació (P) amb 0-1-2 punts segons s’estableix en els criteris de correcció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6E3BC"/>
                    </a:solidFill>
                  </a:tcPr>
                </a:tc>
              </a:tr>
              <a:tr h="4878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600" u="none" cap="none" strike="noStrike"/>
                        <a:t>Menys de 75 paraules 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600" marL="686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600" u="none" cap="none" strike="noStrike"/>
                        <a:t>No es corregirà la redacció i es qualificarà amb 0 tots els apartats.</a:t>
                      </a:r>
                      <a:endParaRPr sz="1600" u="none" cap="none" strike="noStrik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  <p:sp>
        <p:nvSpPr>
          <p:cNvPr id="153" name="Google Shape;153;p15"/>
          <p:cNvSpPr/>
          <p:nvPr/>
        </p:nvSpPr>
        <p:spPr>
          <a:xfrm>
            <a:off x="855942" y="5549699"/>
            <a:ext cx="7952758" cy="83099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400"/>
              <a:buFont typeface="Noto Sans Symbols"/>
              <a:buChar char="❖"/>
            </a:pPr>
            <a:r>
              <a:rPr b="0" i="0" lang="ca-E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i="0" lang="ca-E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LLENGÜES ESTRANGERES</a:t>
            </a:r>
            <a:r>
              <a:rPr b="0" i="0" lang="ca-E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La redacció ha de tenir entre 40 i 50 paraules. Si escriuen menys de 40 paraules, la qualificació no pot ser superior a 1 punt en cada apartat.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6"/>
          <p:cNvSpPr txBox="1"/>
          <p:nvPr>
            <p:ph idx="12" type="sldNum"/>
          </p:nvPr>
        </p:nvSpPr>
        <p:spPr>
          <a:xfrm>
            <a:off x="8962767" y="6501272"/>
            <a:ext cx="832090" cy="3045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sp>
        <p:nvSpPr>
          <p:cNvPr id="162" name="Google Shape;162;p16"/>
          <p:cNvSpPr txBox="1"/>
          <p:nvPr/>
        </p:nvSpPr>
        <p:spPr>
          <a:xfrm>
            <a:off x="701875" y="715964"/>
            <a:ext cx="8260892" cy="5618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BC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6"/>
          <p:cNvSpPr/>
          <p:nvPr/>
        </p:nvSpPr>
        <p:spPr>
          <a:xfrm>
            <a:off x="822091" y="858401"/>
            <a:ext cx="545943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a-ES" sz="2400" u="none" cap="none" strike="noStrike">
                <a:solidFill>
                  <a:srgbClr val="BC0000"/>
                </a:solidFill>
                <a:latin typeface="Arial"/>
                <a:ea typeface="Arial"/>
                <a:cs typeface="Arial"/>
                <a:sym typeface="Arial"/>
              </a:rPr>
              <a:t>Reclamacions (I) </a:t>
            </a:r>
            <a:endParaRPr/>
          </a:p>
        </p:txBody>
      </p:sp>
      <p:sp>
        <p:nvSpPr>
          <p:cNvPr id="164" name="Google Shape;164;p16"/>
          <p:cNvSpPr txBox="1"/>
          <p:nvPr/>
        </p:nvSpPr>
        <p:spPr>
          <a:xfrm>
            <a:off x="755650" y="1430242"/>
            <a:ext cx="7632700" cy="3381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0" i="0" lang="ca-E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president/a de la comissió classificarà les reclamacions en dues categories:</a:t>
            </a:r>
            <a:endParaRPr/>
          </a:p>
        </p:txBody>
      </p:sp>
      <p:grpSp>
        <p:nvGrpSpPr>
          <p:cNvPr id="165" name="Google Shape;165;p16"/>
          <p:cNvGrpSpPr/>
          <p:nvPr/>
        </p:nvGrpSpPr>
        <p:grpSpPr>
          <a:xfrm>
            <a:off x="1269274" y="1802731"/>
            <a:ext cx="7619777" cy="2596416"/>
            <a:chOff x="402579" y="12092"/>
            <a:chExt cx="7619777" cy="2596416"/>
          </a:xfrm>
        </p:grpSpPr>
        <p:sp>
          <p:nvSpPr>
            <p:cNvPr id="166" name="Google Shape;166;p16"/>
            <p:cNvSpPr/>
            <p:nvPr/>
          </p:nvSpPr>
          <p:spPr>
            <a:xfrm>
              <a:off x="402579" y="1199164"/>
              <a:ext cx="1463703" cy="502925"/>
            </a:xfrm>
            <a:prstGeom prst="roundRect">
              <a:avLst>
                <a:gd fmla="val 10000" name="adj"/>
              </a:avLst>
            </a:prstGeom>
            <a:solidFill>
              <a:srgbClr val="00B050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7" name="Google Shape;167;p16"/>
            <p:cNvSpPr txBox="1"/>
            <p:nvPr/>
          </p:nvSpPr>
          <p:spPr>
            <a:xfrm>
              <a:off x="417309" y="1213894"/>
              <a:ext cx="1434243" cy="47346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600" spcFirstLastPara="1" rIns="7600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ca-ES" sz="1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RECLAMACIONS</a:t>
              </a:r>
              <a:endParaRPr/>
            </a:p>
          </p:txBody>
        </p:sp>
        <p:sp>
          <p:nvSpPr>
            <p:cNvPr id="168" name="Google Shape;168;p16"/>
            <p:cNvSpPr/>
            <p:nvPr/>
          </p:nvSpPr>
          <p:spPr>
            <a:xfrm rot="-3612198">
              <a:off x="1662621" y="1081975"/>
              <a:ext cx="809661" cy="34682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9" name="Google Shape;169;p16"/>
            <p:cNvSpPr txBox="1"/>
            <p:nvPr/>
          </p:nvSpPr>
          <p:spPr>
            <a:xfrm rot="-3612198">
              <a:off x="2047210" y="1079075"/>
              <a:ext cx="40483" cy="4048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16"/>
            <p:cNvSpPr/>
            <p:nvPr/>
          </p:nvSpPr>
          <p:spPr>
            <a:xfrm>
              <a:off x="2268622" y="506666"/>
              <a:ext cx="1132013" cy="482682"/>
            </a:xfrm>
            <a:prstGeom prst="roundRect">
              <a:avLst>
                <a:gd fmla="val 10000" name="adj"/>
              </a:avLst>
            </a:prstGeom>
            <a:solidFill>
              <a:srgbClr val="00B050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16"/>
            <p:cNvSpPr txBox="1"/>
            <p:nvPr/>
          </p:nvSpPr>
          <p:spPr>
            <a:xfrm>
              <a:off x="2282759" y="520803"/>
              <a:ext cx="1103739" cy="45440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600" spcFirstLastPara="1" rIns="7600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ca-ES" sz="1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Mancances en la correcció</a:t>
              </a:r>
              <a:endParaRPr/>
            </a:p>
          </p:txBody>
        </p:sp>
        <p:sp>
          <p:nvSpPr>
            <p:cNvPr id="172" name="Google Shape;172;p16"/>
            <p:cNvSpPr/>
            <p:nvPr/>
          </p:nvSpPr>
          <p:spPr>
            <a:xfrm rot="-2646180">
              <a:off x="3321660" y="535698"/>
              <a:ext cx="560292" cy="34682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3" name="Google Shape;173;p16"/>
            <p:cNvSpPr txBox="1"/>
            <p:nvPr/>
          </p:nvSpPr>
          <p:spPr>
            <a:xfrm rot="-2646180">
              <a:off x="3587799" y="539032"/>
              <a:ext cx="28014" cy="2801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16"/>
            <p:cNvSpPr/>
            <p:nvPr/>
          </p:nvSpPr>
          <p:spPr>
            <a:xfrm>
              <a:off x="3802976" y="12092"/>
              <a:ext cx="3726081" cy="691959"/>
            </a:xfrm>
            <a:prstGeom prst="roundRect">
              <a:avLst>
                <a:gd fmla="val 10000" name="adj"/>
              </a:avLst>
            </a:prstGeom>
            <a:solidFill>
              <a:srgbClr val="00B050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5" name="Google Shape;175;p16"/>
            <p:cNvSpPr txBox="1"/>
            <p:nvPr/>
          </p:nvSpPr>
          <p:spPr>
            <a:xfrm>
              <a:off x="3823243" y="32359"/>
              <a:ext cx="3685547" cy="6514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600" spcFirstLastPara="1" rIns="7600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ca-ES" sz="1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Exemple: no marcar els errors en les expressions escrites, comptar equivocadament el nombre de paraules...</a:t>
              </a:r>
              <a:endParaRPr b="0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6" name="Google Shape;176;p16"/>
            <p:cNvSpPr/>
            <p:nvPr/>
          </p:nvSpPr>
          <p:spPr>
            <a:xfrm rot="1848647">
              <a:off x="3349215" y="917277"/>
              <a:ext cx="728660" cy="34682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16"/>
            <p:cNvSpPr txBox="1"/>
            <p:nvPr/>
          </p:nvSpPr>
          <p:spPr>
            <a:xfrm rot="1848647">
              <a:off x="3695329" y="916402"/>
              <a:ext cx="36433" cy="3643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8" name="Google Shape;178;p16"/>
            <p:cNvSpPr/>
            <p:nvPr/>
          </p:nvSpPr>
          <p:spPr>
            <a:xfrm>
              <a:off x="4026456" y="758533"/>
              <a:ext cx="3432061" cy="725393"/>
            </a:xfrm>
            <a:prstGeom prst="roundRect">
              <a:avLst>
                <a:gd fmla="val 10000" name="adj"/>
              </a:avLst>
            </a:prstGeom>
            <a:solidFill>
              <a:srgbClr val="00B050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9" name="Google Shape;179;p16"/>
            <p:cNvSpPr txBox="1"/>
            <p:nvPr/>
          </p:nvSpPr>
          <p:spPr>
            <a:xfrm>
              <a:off x="4047702" y="779779"/>
              <a:ext cx="3389569" cy="68290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600" spcFirstLastPara="1" rIns="7600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ca-ES" sz="1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El president/a s’encarregarà de confirmar la mancança i ho comunicarà al CSASE</a:t>
              </a:r>
              <a:r>
                <a:rPr b="0" i="0" lang="ca-ES" sz="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.</a:t>
              </a:r>
              <a:endParaRPr b="0" i="0" sz="7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0" name="Google Shape;180;p16"/>
            <p:cNvSpPr/>
            <p:nvPr/>
          </p:nvSpPr>
          <p:spPr>
            <a:xfrm rot="3467135">
              <a:off x="1690085" y="1752559"/>
              <a:ext cx="754733" cy="34682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1" name="Google Shape;181;p16"/>
            <p:cNvSpPr txBox="1"/>
            <p:nvPr/>
          </p:nvSpPr>
          <p:spPr>
            <a:xfrm rot="3467135">
              <a:off x="2048583" y="1751032"/>
              <a:ext cx="37736" cy="3773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2" name="Google Shape;182;p16"/>
            <p:cNvSpPr/>
            <p:nvPr/>
          </p:nvSpPr>
          <p:spPr>
            <a:xfrm>
              <a:off x="2268622" y="1783764"/>
              <a:ext cx="1094566" cy="610822"/>
            </a:xfrm>
            <a:prstGeom prst="roundRect">
              <a:avLst>
                <a:gd fmla="val 10000" name="adj"/>
              </a:avLst>
            </a:prstGeom>
            <a:solidFill>
              <a:srgbClr val="00B050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16"/>
            <p:cNvSpPr txBox="1"/>
            <p:nvPr/>
          </p:nvSpPr>
          <p:spPr>
            <a:xfrm>
              <a:off x="2286512" y="1801654"/>
              <a:ext cx="1058786" cy="57504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600" spcFirstLastPara="1" rIns="7600" wrap="square" tIns="76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ca-ES" sz="1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Disconformitat amb les qualificacions</a:t>
              </a:r>
              <a:endParaRPr/>
            </a:p>
          </p:txBody>
        </p:sp>
        <p:sp>
          <p:nvSpPr>
            <p:cNvPr id="184" name="Google Shape;184;p16"/>
            <p:cNvSpPr/>
            <p:nvPr/>
          </p:nvSpPr>
          <p:spPr>
            <a:xfrm>
              <a:off x="3363188" y="2071834"/>
              <a:ext cx="402340" cy="34682"/>
            </a:xfrm>
            <a:custGeom>
              <a:rect b="b" l="l" r="r" t="t"/>
              <a:pathLst>
                <a:path extrusionOk="0" h="120000" w="120000">
                  <a:moveTo>
                    <a:pt x="0" y="60000"/>
                  </a:moveTo>
                  <a:lnTo>
                    <a:pt x="120000" y="60000"/>
                  </a:lnTo>
                </a:path>
              </a:pathLst>
            </a:cu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5" name="Google Shape;185;p16"/>
            <p:cNvSpPr txBox="1"/>
            <p:nvPr/>
          </p:nvSpPr>
          <p:spPr>
            <a:xfrm>
              <a:off x="3554300" y="2079117"/>
              <a:ext cx="20117" cy="2011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86" name="Google Shape;186;p16"/>
            <p:cNvSpPr/>
            <p:nvPr/>
          </p:nvSpPr>
          <p:spPr>
            <a:xfrm>
              <a:off x="3765528" y="1569842"/>
              <a:ext cx="4256828" cy="1038666"/>
            </a:xfrm>
            <a:prstGeom prst="roundRect">
              <a:avLst>
                <a:gd fmla="val 10000" name="adj"/>
              </a:avLst>
            </a:prstGeom>
            <a:solidFill>
              <a:srgbClr val="00B050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7" name="Google Shape;187;p16"/>
            <p:cNvSpPr txBox="1"/>
            <p:nvPr/>
          </p:nvSpPr>
          <p:spPr>
            <a:xfrm>
              <a:off x="3795949" y="1600263"/>
              <a:ext cx="4195986" cy="97782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7600" lIns="7600" spcFirstLastPara="1" rIns="7600" wrap="square" tIns="76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ca-ES" sz="12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Els centres poden fer reclamacions del 5 al 9 de juliol, mitjançant una  “Instància de reclamació per disconformitat amb les qualificacions” dirigida al president/a de la comissió (model 9.1 de la Guia d’Aplicació).</a:t>
              </a:r>
              <a:endParaRPr b="0" i="0" sz="15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88" name="Google Shape;188;p16"/>
          <p:cNvSpPr txBox="1"/>
          <p:nvPr/>
        </p:nvSpPr>
        <p:spPr>
          <a:xfrm>
            <a:off x="683458" y="4493551"/>
            <a:ext cx="8682757" cy="19389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None/>
            </a:pPr>
            <a:r>
              <a:rPr b="0" i="0" lang="ca-E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 s’admetran sol·licituds de reclamació genèrica i indiscriminada: grups sencers d’alumnes o tot un centre...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None/>
            </a:pPr>
            <a:r>
              <a:rPr b="0" i="0" lang="ca-E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president/a comprovarà que la instància de reclamació s’ajusta als criteris establerts i en cas que no s’ajusti als criteris establerts de correcció, ho comunicarà al CSASE.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None/>
            </a:pPr>
            <a:r>
              <a:rPr b="0" i="0" lang="ca-E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Les puntuacions de la segona correcció poden ser superiors o inferiors a les de la primera correcció.  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Noto Sans Symbols"/>
              <a:buNone/>
            </a:pPr>
            <a:r>
              <a:rPr b="0" i="0" lang="ca-E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Les notificacions dels presidents/es al CSASE: prova_sise.educacio@gencat.cat, abans del dia </a:t>
            </a:r>
            <a:r>
              <a:rPr b="1" i="0" lang="ca-E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 de juliol</a:t>
            </a:r>
            <a:r>
              <a:rPr b="0" i="0" lang="ca-ES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El CSASE comunicarà als centres i als presidents/es de les comissions els resultats de les reclamacions abans del 31 de juliol.</a:t>
            </a:r>
            <a:endParaRPr b="0" i="0" sz="15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7"/>
          <p:cNvSpPr txBox="1"/>
          <p:nvPr>
            <p:ph idx="12" type="sldNum"/>
          </p:nvPr>
        </p:nvSpPr>
        <p:spPr>
          <a:xfrm>
            <a:off x="8962767" y="6501272"/>
            <a:ext cx="832090" cy="3045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sp>
        <p:nvSpPr>
          <p:cNvPr id="194" name="Google Shape;194;p17"/>
          <p:cNvSpPr txBox="1"/>
          <p:nvPr/>
        </p:nvSpPr>
        <p:spPr>
          <a:xfrm>
            <a:off x="701875" y="715964"/>
            <a:ext cx="3126547" cy="5618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BC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7"/>
          <p:cNvSpPr/>
          <p:nvPr/>
        </p:nvSpPr>
        <p:spPr>
          <a:xfrm>
            <a:off x="822092" y="686276"/>
            <a:ext cx="545943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a-ES" sz="2400" u="none" cap="none" strike="noStrike">
                <a:solidFill>
                  <a:srgbClr val="BC0000"/>
                </a:solidFill>
                <a:latin typeface="Arial"/>
                <a:ea typeface="Arial"/>
                <a:cs typeface="Arial"/>
                <a:sym typeface="Arial"/>
              </a:rPr>
              <a:t>Reclamacions (II) </a:t>
            </a:r>
            <a:endParaRPr b="1" i="0" sz="2400" u="none" cap="none" strike="noStrike">
              <a:solidFill>
                <a:srgbClr val="BC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Google Shape;196;p17"/>
          <p:cNvSpPr txBox="1"/>
          <p:nvPr/>
        </p:nvSpPr>
        <p:spPr>
          <a:xfrm>
            <a:off x="822090" y="1622532"/>
            <a:ext cx="8140675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rPr b="0" i="0" lang="ca-ES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procés de les reclamacions és el següent: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None/>
            </a:pPr>
            <a:r>
              <a:t/>
            </a:r>
            <a:endParaRPr b="0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97" name="Google Shape;197;p17"/>
          <p:cNvGraphicFramePr/>
          <p:nvPr/>
        </p:nvGraphicFramePr>
        <p:xfrm>
          <a:off x="1039566" y="2265570"/>
          <a:ext cx="3000000" cy="3000000"/>
        </p:xfrm>
        <a:graphic>
          <a:graphicData uri="http://schemas.openxmlformats.org/drawingml/2006/table">
            <a:tbl>
              <a:tblPr bandRow="1" firstCol="1" firstRow="1">
                <a:noFill/>
                <a:tableStyleId>{2BDC77B7-F54E-4AAF-A0B2-A1259D28AFD7}</a:tableStyleId>
              </a:tblPr>
              <a:tblGrid>
                <a:gridCol w="2168950"/>
                <a:gridCol w="5536775"/>
              </a:tblGrid>
              <a:tr h="314350">
                <a:tc rowSpan="2"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Del 5 al 9 de juliol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600" marL="686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ca-ES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Visualització de les correccions per part dels centres</a:t>
                      </a:r>
                      <a:endParaRPr b="0"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6E3BC"/>
                    </a:solidFill>
                  </a:tcPr>
                </a:tc>
              </a:tr>
              <a:tr h="56895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ca-ES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 s’escau,</a:t>
                      </a:r>
                      <a:r>
                        <a:rPr b="0" lang="ca-ES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e</a:t>
                      </a:r>
                      <a:r>
                        <a:rPr b="0" lang="ca-ES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ls centres</a:t>
                      </a:r>
                      <a:r>
                        <a:rPr b="0" lang="ca-ES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presenten la r</a:t>
                      </a:r>
                      <a:r>
                        <a:rPr b="0" lang="ca-ES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eclamació al President/a mitjançant la </a:t>
                      </a:r>
                      <a:r>
                        <a:rPr b="0" lang="ca-ES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instància de la Guia d’Aplicació</a:t>
                      </a:r>
                      <a:endParaRPr b="0"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6E3BC"/>
                    </a:solidFill>
                  </a:tcPr>
                </a:tc>
              </a:tr>
              <a:tr h="5370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Abans del 13 de juliol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600" marL="686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El president/a comprova que la reclamació estigui justificada i la trametrà al CSASE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6E3BC"/>
                    </a:solidFill>
                  </a:tcPr>
                </a:tc>
              </a:tr>
              <a:tr h="4878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400" u="none" cap="none" strike="noStrike">
                          <a:latin typeface="Arial"/>
                          <a:ea typeface="Arial"/>
                          <a:cs typeface="Arial"/>
                          <a:sym typeface="Arial"/>
                        </a:rPr>
                        <a:t>Del 15 al 21 de juliol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600" marL="6860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Correctors afectats podran accedir a l’aplicació informàtica per fer la revisió corresponent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68600" marL="6860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6E3BC"/>
                    </a:solidFill>
                  </a:tcPr>
                </a:tc>
              </a:tr>
            </a:tbl>
          </a:graphicData>
        </a:graphic>
      </p:graphicFrame>
      <p:sp>
        <p:nvSpPr>
          <p:cNvPr id="198" name="Google Shape;198;p17"/>
          <p:cNvSpPr/>
          <p:nvPr/>
        </p:nvSpPr>
        <p:spPr>
          <a:xfrm rot="1081832">
            <a:off x="3981690" y="749552"/>
            <a:ext cx="766150" cy="335110"/>
          </a:xfrm>
          <a:prstGeom prst="rect">
            <a:avLst/>
          </a:prstGeom>
          <a:solidFill>
            <a:srgbClr val="00B050"/>
          </a:solidFill>
          <a:ln cap="flat" cmpd="sng" w="25400">
            <a:solidFill>
              <a:srgbClr val="F796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ca-ES" sz="7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NOVETAT</a:t>
            </a:r>
            <a:endParaRPr b="0" i="0" sz="1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9"/>
          <p:cNvSpPr txBox="1"/>
          <p:nvPr>
            <p:ph idx="12" type="sldNum"/>
          </p:nvPr>
        </p:nvSpPr>
        <p:spPr>
          <a:xfrm>
            <a:off x="8962767" y="6501272"/>
            <a:ext cx="832090" cy="3045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sp>
        <p:nvSpPr>
          <p:cNvPr id="204" name="Google Shape;204;p19"/>
          <p:cNvSpPr txBox="1"/>
          <p:nvPr/>
        </p:nvSpPr>
        <p:spPr>
          <a:xfrm>
            <a:off x="701875" y="715964"/>
            <a:ext cx="8260892" cy="5618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BC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19"/>
          <p:cNvSpPr/>
          <p:nvPr/>
        </p:nvSpPr>
        <p:spPr>
          <a:xfrm>
            <a:off x="822091" y="828257"/>
            <a:ext cx="545943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a-ES" sz="2400" u="none" cap="none" strike="noStrike">
                <a:solidFill>
                  <a:srgbClr val="BC0000"/>
                </a:solidFill>
                <a:latin typeface="Arial"/>
                <a:ea typeface="Arial"/>
                <a:cs typeface="Arial"/>
                <a:sym typeface="Arial"/>
              </a:rPr>
              <a:t>Reconeixement dels docents</a:t>
            </a:r>
            <a:endParaRPr b="1" i="0" sz="2400" u="none" cap="none" strike="noStrike">
              <a:solidFill>
                <a:srgbClr val="BC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19"/>
          <p:cNvSpPr/>
          <p:nvPr/>
        </p:nvSpPr>
        <p:spPr>
          <a:xfrm>
            <a:off x="964642" y="1657978"/>
            <a:ext cx="7898004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800"/>
              <a:buFont typeface="Noto Sans Symbols"/>
              <a:buChar char="❖"/>
            </a:pPr>
            <a:r>
              <a:rPr b="0" i="0" lang="ca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 comunicarà degudament als sistemes d’informació els docents que han participat a la formació, aplicació i/o correcció d’aquesta prova, per tal que se li consideri aquesta participació com a mèrit.</a:t>
            </a:r>
            <a:endParaRPr/>
          </a:p>
          <a:p>
            <a:pPr indent="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0"/>
          <p:cNvSpPr txBox="1"/>
          <p:nvPr>
            <p:ph idx="12" type="sldNum"/>
          </p:nvPr>
        </p:nvSpPr>
        <p:spPr>
          <a:xfrm>
            <a:off x="8962767" y="6501272"/>
            <a:ext cx="832090" cy="3045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sp>
        <p:nvSpPr>
          <p:cNvPr id="212" name="Google Shape;212;p20"/>
          <p:cNvSpPr txBox="1"/>
          <p:nvPr/>
        </p:nvSpPr>
        <p:spPr>
          <a:xfrm>
            <a:off x="701875" y="715964"/>
            <a:ext cx="8260892" cy="5618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BC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20"/>
          <p:cNvSpPr/>
          <p:nvPr/>
        </p:nvSpPr>
        <p:spPr>
          <a:xfrm>
            <a:off x="822091" y="828257"/>
            <a:ext cx="545943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a-ES" sz="2400" u="none" cap="none" strike="noStrike">
                <a:solidFill>
                  <a:srgbClr val="BC0000"/>
                </a:solidFill>
                <a:latin typeface="Arial"/>
                <a:ea typeface="Arial"/>
                <a:cs typeface="Arial"/>
                <a:sym typeface="Arial"/>
              </a:rPr>
              <a:t>Consultes i incidències </a:t>
            </a:r>
            <a:endParaRPr b="1" i="0" sz="2400" u="none" cap="none" strike="noStrike">
              <a:solidFill>
                <a:srgbClr val="BC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20"/>
          <p:cNvSpPr txBox="1"/>
          <p:nvPr/>
        </p:nvSpPr>
        <p:spPr>
          <a:xfrm>
            <a:off x="1093985" y="1609642"/>
            <a:ext cx="7704138" cy="40677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600"/>
              <a:buFont typeface="Arial"/>
              <a:buChar char="•"/>
            </a:pPr>
            <a:r>
              <a:rPr b="0" i="0" lang="ca-E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Totes les consultes sobre l’aplicació informàtica, llistes d’alumnat o incidències tècniques, s’adreçaran al Servei d’Atenció Unificat (SAU): </a:t>
            </a:r>
            <a:endParaRPr/>
          </a:p>
          <a:p>
            <a:pPr indent="0" lvl="0" marL="1433513" marR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i="0" lang="ca-E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sau.tic@gencat.cat, o bé al telèfon 900 82 82 82 (4).   </a:t>
            </a:r>
            <a:r>
              <a:rPr b="0" i="0" lang="ca-E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  <a:p>
            <a:pPr indent="-285750" lvl="0" marL="285750" marR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B050"/>
              </a:buClr>
              <a:buSzPts val="1600"/>
              <a:buFont typeface="Arial"/>
              <a:buChar char="•"/>
            </a:pPr>
            <a:r>
              <a:rPr b="0" i="0" lang="ca-E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Les incidències sorgides durant el procés general de la prova s’adreçaran al Consell Superior d’Avaluació del Sistema Educatiu:</a:t>
            </a:r>
            <a:endParaRPr/>
          </a:p>
          <a:p>
            <a:pPr indent="0" lvl="0" marL="1433513" marR="0" rtl="0" algn="just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None/>
            </a:pPr>
            <a:r>
              <a:rPr b="1" i="0" lang="ca-E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prova_sise.educacio@gencat.cat </a:t>
            </a:r>
            <a:endParaRPr/>
          </a:p>
          <a:p>
            <a:pPr indent="-285750" lvl="0" marL="285750" marR="0" rtl="0" algn="just">
              <a:lnSpc>
                <a:spcPct val="100000"/>
              </a:lnSpc>
              <a:spcBef>
                <a:spcPts val="840"/>
              </a:spcBef>
              <a:spcAft>
                <a:spcPts val="0"/>
              </a:spcAft>
              <a:buClr>
                <a:srgbClr val="00B050"/>
              </a:buClr>
              <a:buSzPts val="1600"/>
              <a:buFont typeface="Arial"/>
              <a:buChar char="•"/>
            </a:pPr>
            <a:r>
              <a:rPr b="0" i="0" lang="ca-E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Els presidents/es de les comissions adreçaran les consultes sobre la gestió de les comissions als inspectors referents dels territoris i, si escau, a la Subdirecció General d’Inspecció Educativa:  </a:t>
            </a:r>
            <a:endParaRPr/>
          </a:p>
          <a:p>
            <a:pPr indent="0" lvl="0" marL="1433513" marR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b="1" i="0" lang="ca-E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inspeccio_sgie.educacio@gencat.cat</a:t>
            </a:r>
            <a:endParaRPr/>
          </a:p>
          <a:p>
            <a:pPr indent="-285750" lvl="0" marL="285750" marR="0" rtl="0" algn="just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B050"/>
              </a:buClr>
              <a:buSzPts val="1600"/>
              <a:buFont typeface="Arial"/>
              <a:buChar char="•"/>
            </a:pPr>
            <a:r>
              <a:rPr b="0" i="0" lang="ca-ES" sz="1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la Intranet-Portal de centres del Departament d’Educació hi ha informacions i avisos sobre les incidències i consultes més freqüents </a:t>
            </a:r>
            <a:endParaRPr b="0" i="0" sz="1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1"/>
          <p:cNvSpPr txBox="1"/>
          <p:nvPr>
            <p:ph idx="12" type="sldNum"/>
          </p:nvPr>
        </p:nvSpPr>
        <p:spPr>
          <a:xfrm>
            <a:off x="8962767" y="6501272"/>
            <a:ext cx="832090" cy="3045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sp>
        <p:nvSpPr>
          <p:cNvPr id="220" name="Google Shape;220;p21"/>
          <p:cNvSpPr txBox="1"/>
          <p:nvPr/>
        </p:nvSpPr>
        <p:spPr>
          <a:xfrm>
            <a:off x="701875" y="715964"/>
            <a:ext cx="8260892" cy="5618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BC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21"/>
          <p:cNvSpPr/>
          <p:nvPr/>
        </p:nvSpPr>
        <p:spPr>
          <a:xfrm>
            <a:off x="822091" y="828257"/>
            <a:ext cx="5459439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a-ES" sz="2400" u="none" cap="none" strike="noStrike">
                <a:solidFill>
                  <a:srgbClr val="BC0000"/>
                </a:solidFill>
                <a:latin typeface="Arial"/>
                <a:ea typeface="Arial"/>
                <a:cs typeface="Arial"/>
                <a:sym typeface="Arial"/>
              </a:rPr>
              <a:t>COVID-19 </a:t>
            </a:r>
            <a:endParaRPr/>
          </a:p>
        </p:txBody>
      </p:sp>
      <p:sp>
        <p:nvSpPr>
          <p:cNvPr id="222" name="Google Shape;222;p21"/>
          <p:cNvSpPr txBox="1"/>
          <p:nvPr/>
        </p:nvSpPr>
        <p:spPr>
          <a:xfrm>
            <a:off x="980252" y="1818190"/>
            <a:ext cx="7704138" cy="31854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800"/>
              <a:buFont typeface="Arial"/>
              <a:buChar char="•"/>
            </a:pPr>
            <a:r>
              <a:rPr b="1" i="0" lang="ca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 cas que un centre, com a resultat del Pla d’Organització del curs 2020-2021, hagi incrementat el nombre de grups inicials de 6è d’educació primària, la direcció del centre ho informarà a l’aplicació informàtica i ho comunicarà al president/a de la comissió per adequar la designació d’aplicadors.</a:t>
            </a:r>
            <a:endParaRPr/>
          </a:p>
          <a:p>
            <a:pPr indent="-171450" lvl="0" marL="285750" marR="0" rtl="0" algn="just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B050"/>
              </a:buClr>
              <a:buSzPts val="1800"/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just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B050"/>
              </a:buClr>
              <a:buSzPts val="1800"/>
              <a:buFont typeface="Arial"/>
              <a:buChar char="•"/>
            </a:pPr>
            <a:r>
              <a:rPr b="1" i="0" lang="ca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Totes les actuacions en l’aplicació d’aquesta prova d’avaluació, s’adequaran a les indicacions que els Departament d’Educació i Salut comuniquin en matèria del COVID-19.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2"/>
          <p:cNvSpPr txBox="1"/>
          <p:nvPr>
            <p:ph idx="12" type="sldNum"/>
          </p:nvPr>
        </p:nvSpPr>
        <p:spPr>
          <a:xfrm>
            <a:off x="8962767" y="6501272"/>
            <a:ext cx="832090" cy="3045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pic>
        <p:nvPicPr>
          <p:cNvPr descr="csase_centre_c" id="228" name="Google Shape;228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08486" y="2095037"/>
            <a:ext cx="3744912" cy="1449388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Google Shape;229;p22"/>
          <p:cNvSpPr/>
          <p:nvPr/>
        </p:nvSpPr>
        <p:spPr>
          <a:xfrm>
            <a:off x="822960" y="839585"/>
            <a:ext cx="8262851" cy="24107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"/>
          <p:cNvSpPr txBox="1"/>
          <p:nvPr>
            <p:ph idx="12" type="sldNum"/>
          </p:nvPr>
        </p:nvSpPr>
        <p:spPr>
          <a:xfrm>
            <a:off x="8962767" y="6501272"/>
            <a:ext cx="832090" cy="3045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sp>
        <p:nvSpPr>
          <p:cNvPr id="34" name="Google Shape;34;p2"/>
          <p:cNvSpPr/>
          <p:nvPr/>
        </p:nvSpPr>
        <p:spPr>
          <a:xfrm>
            <a:off x="806391" y="808849"/>
            <a:ext cx="640941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a-ES" sz="2400" u="none" cap="none" strike="noStrike">
                <a:solidFill>
                  <a:srgbClr val="BC0000"/>
                </a:solidFill>
                <a:latin typeface="Arial"/>
                <a:ea typeface="Arial"/>
                <a:cs typeface="Arial"/>
                <a:sym typeface="Arial"/>
              </a:rPr>
              <a:t>Calendari per les direccions dels centres</a:t>
            </a:r>
            <a:endParaRPr b="1" i="0" sz="2400" u="none" cap="none" strike="noStrike">
              <a:solidFill>
                <a:srgbClr val="BC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35" name="Google Shape;35;p2"/>
          <p:cNvGraphicFramePr/>
          <p:nvPr/>
        </p:nvGraphicFramePr>
        <p:xfrm>
          <a:off x="904776" y="1482292"/>
          <a:ext cx="3000000" cy="3000000"/>
        </p:xfrm>
        <a:graphic>
          <a:graphicData uri="http://schemas.openxmlformats.org/drawingml/2006/table">
            <a:tbl>
              <a:tblPr bandCol="1" bandRow="1" firstCol="1" firstRow="1" lastCol="1" lastRow="1">
                <a:noFill/>
                <a:tableStyleId>{2BDC77B7-F54E-4AAF-A0B2-A1259D28AFD7}</a:tableStyleId>
              </a:tblPr>
              <a:tblGrid>
                <a:gridCol w="2950600"/>
                <a:gridCol w="5107375"/>
              </a:tblGrid>
              <a:tr h="306325">
                <a:tc rowSpan="4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Del 8 al 19 de febrer 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1150" marL="311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ca-ES" sz="1400" u="none" cap="none" strike="noStrike">
                          <a:solidFill>
                            <a:schemeClr val="dk1"/>
                          </a:solidFill>
                        </a:rPr>
                        <a:t>Assignació de l’alumnat als grups</a:t>
                      </a:r>
                      <a:endParaRPr b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1150" marL="311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  <a:tr h="341650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ca-ES" sz="1400" u="none" cap="none" strike="noStrike">
                          <a:solidFill>
                            <a:schemeClr val="dk1"/>
                          </a:solidFill>
                        </a:rPr>
                        <a:t>Proposta d’alumnat exempt i tipus de correcció</a:t>
                      </a:r>
                      <a:endParaRPr b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1150" marL="311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  <a:tr h="40192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ca-ES" sz="1400" u="none" cap="none" strike="noStrike">
                          <a:solidFill>
                            <a:schemeClr val="dk1"/>
                          </a:solidFill>
                        </a:rPr>
                        <a:t>Proposta d’aplicadors i correctors</a:t>
                      </a:r>
                      <a:endParaRPr b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1150" marL="311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  <a:tr h="370525">
                <a:tc vMerge="1"/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ca-ES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El centre ha d’informar de possibles dies festius d’entre el 19 d’abril al 6 de maig</a:t>
                      </a:r>
                      <a:endParaRPr b="0" sz="1400" u="none" cap="none" strike="noStrik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0" marB="0" marR="31150" marL="311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  <a:tr h="3570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Del 19 d’abril al 6 de maig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1150" marL="311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ca-ES" sz="1400" u="none" cap="none" strike="noStrike">
                          <a:solidFill>
                            <a:schemeClr val="dk1"/>
                          </a:solidFill>
                        </a:rPr>
                        <a:t>Recepció i custòdia del material</a:t>
                      </a:r>
                      <a:endParaRPr b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1150" marL="311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  <a:tr h="3405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A partir del 29 d’abril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1150" marL="311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ca-ES" sz="1400" u="none" cap="none" strike="noStrike">
                          <a:solidFill>
                            <a:schemeClr val="dk1"/>
                          </a:solidFill>
                        </a:rPr>
                        <a:t>Extracció de llistes de control d’alumnat</a:t>
                      </a:r>
                      <a:endParaRPr b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1150" marL="311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  <a:tr h="9154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Del 4 al 7 de maig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1150" marL="311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ca-ES" sz="1400" u="none" cap="none" strike="noStrike">
                          <a:solidFill>
                            <a:schemeClr val="dk1"/>
                          </a:solidFill>
                        </a:rPr>
                        <a:t>Introducció d’incidències de l’alumnat: codis contingents i absències.</a:t>
                      </a:r>
                      <a:endParaRPr/>
                    </a:p>
                    <a:p>
                      <a:pPr indent="0" lvl="0" marL="182563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i="1" lang="ca-ES" sz="14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 cas que es vulgui introduir a l’aplicació informàtica alguna incidència, els dies posteriors a la prova, es recomana que el centre disposi d’una còpia de l’acta.</a:t>
                      </a:r>
                      <a:endParaRPr/>
                    </a:p>
                  </a:txBody>
                  <a:tcPr marT="0" marB="0" marR="31150" marL="311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  <a:tr h="5456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A partir del 5 de juliol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1150" marL="311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ca-ES" sz="1400" u="none" cap="none" strike="noStrike">
                          <a:solidFill>
                            <a:schemeClr val="dk1"/>
                          </a:solidFill>
                        </a:rPr>
                        <a:t>Descàrrega d’informes</a:t>
                      </a:r>
                      <a:endParaRPr b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1150" marL="311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  <a:tr h="52937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Del 5 al 9 de juliol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1150" marL="311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ca-ES" sz="1400" u="none" cap="none" strike="noStrike">
                          <a:solidFill>
                            <a:schemeClr val="dk1"/>
                          </a:solidFill>
                        </a:rPr>
                        <a:t>Accés dels centres a l’aplicació per visualitzar les correccions.</a:t>
                      </a:r>
                      <a:endParaRPr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ca-ES" sz="1400" u="none" cap="none" strike="noStrike">
                          <a:solidFill>
                            <a:schemeClr val="dk1"/>
                          </a:solidFill>
                        </a:rPr>
                        <a:t>Tramitar possibles reclamacions al CSASE</a:t>
                      </a:r>
                      <a:endParaRPr b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1150" marL="311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  <a:tr h="44570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ca-ES" sz="1400" u="none" cap="none" strike="noStrike">
                          <a:solidFill>
                            <a:schemeClr val="dk1"/>
                          </a:solidFill>
                        </a:rPr>
                        <a:t>A partir de la segona quinzena d’octubre</a:t>
                      </a:r>
                      <a:endParaRPr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1150" marL="311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ca-ES" sz="1400" u="none" cap="none" strike="noStrike">
                          <a:solidFill>
                            <a:schemeClr val="dk1"/>
                          </a:solidFill>
                        </a:rPr>
                        <a:t>Descàrrega d’informes de centre per ítems</a:t>
                      </a:r>
                      <a:endParaRPr b="0" sz="1400" u="none" cap="none" strike="noStrike">
                        <a:solidFill>
                          <a:schemeClr val="dk1"/>
                        </a:solidFill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0" marB="0" marR="31150" marL="311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8D8D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962767" y="6501272"/>
            <a:ext cx="832090" cy="3045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grpSp>
        <p:nvGrpSpPr>
          <p:cNvPr id="41" name="Google Shape;41;p3"/>
          <p:cNvGrpSpPr/>
          <p:nvPr/>
        </p:nvGrpSpPr>
        <p:grpSpPr>
          <a:xfrm>
            <a:off x="931617" y="1926968"/>
            <a:ext cx="7898845" cy="2198663"/>
            <a:chOff x="22034" y="514192"/>
            <a:chExt cx="7898845" cy="2198663"/>
          </a:xfrm>
        </p:grpSpPr>
        <p:sp>
          <p:nvSpPr>
            <p:cNvPr id="42" name="Google Shape;42;p3"/>
            <p:cNvSpPr/>
            <p:nvPr/>
          </p:nvSpPr>
          <p:spPr>
            <a:xfrm>
              <a:off x="22034" y="915090"/>
              <a:ext cx="2748215" cy="1561680"/>
            </a:xfrm>
            <a:prstGeom prst="chevron">
              <a:avLst>
                <a:gd fmla="val 50000" name="adj"/>
              </a:avLst>
            </a:prstGeom>
            <a:solidFill>
              <a:schemeClr val="lt1"/>
            </a:solidFill>
            <a:ln cap="flat" cmpd="sng" w="25400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3"/>
            <p:cNvSpPr txBox="1"/>
            <p:nvPr/>
          </p:nvSpPr>
          <p:spPr>
            <a:xfrm>
              <a:off x="802874" y="915090"/>
              <a:ext cx="1186535" cy="15616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1325" lIns="64000" spcFirstLastPara="1" rIns="21325" wrap="square" tIns="21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ca-ES" sz="1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Llista de control </a:t>
              </a:r>
              <a:endParaRPr b="1" i="1" sz="1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r>
                <a:rPr b="0" i="0" lang="ca-E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Relació d'alumnat informat pel centre entre el 8 al 19 de febrer. Disposa de codi i d’etiqueta identificativa.</a:t>
              </a:r>
              <a:endParaRPr/>
            </a:p>
          </p:txBody>
        </p:sp>
        <p:sp>
          <p:nvSpPr>
            <p:cNvPr id="44" name="Google Shape;44;p3"/>
            <p:cNvSpPr/>
            <p:nvPr/>
          </p:nvSpPr>
          <p:spPr>
            <a:xfrm>
              <a:off x="2764824" y="1051916"/>
              <a:ext cx="2192501" cy="1143267"/>
            </a:xfrm>
            <a:prstGeom prst="chevron">
              <a:avLst>
                <a:gd fmla="val 50000" name="adj"/>
              </a:avLst>
            </a:prstGeom>
            <a:solidFill>
              <a:schemeClr val="lt1"/>
            </a:solidFill>
            <a:ln cap="flat" cmpd="sng" w="25400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 txBox="1"/>
            <p:nvPr/>
          </p:nvSpPr>
          <p:spPr>
            <a:xfrm>
              <a:off x="3336458" y="1051916"/>
              <a:ext cx="1049234" cy="11432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1325" lIns="64000" spcFirstLastPara="1" rIns="21325" wrap="square" tIns="21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1" lang="ca-ES" sz="1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Tramitació al </a:t>
              </a:r>
              <a:r>
                <a:rPr b="1" i="1" lang="ca-ES" sz="1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RALC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r>
                <a:rPr b="0" i="0" lang="ca-E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Alumnat </a:t>
              </a:r>
              <a:r>
                <a:rPr b="1" i="0" lang="ca-E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baixa</a:t>
              </a:r>
              <a:r>
                <a:rPr b="0" i="0" lang="ca-E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del centre.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None/>
              </a:pPr>
              <a:r>
                <a:rPr b="0" i="0" lang="ca-E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Alumnat </a:t>
              </a:r>
              <a:r>
                <a:rPr b="1" i="0" lang="ca-E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alta</a:t>
              </a:r>
              <a:r>
                <a:rPr b="0" i="0" lang="ca-E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del centre.</a:t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4371033" y="514192"/>
              <a:ext cx="3549846" cy="2198663"/>
            </a:xfrm>
            <a:prstGeom prst="chevron">
              <a:avLst>
                <a:gd fmla="val 50000" name="adj"/>
              </a:avLst>
            </a:prstGeom>
            <a:solidFill>
              <a:schemeClr val="lt1"/>
            </a:solidFill>
            <a:ln cap="flat" cmpd="sng" w="25400">
              <a:solidFill>
                <a:srgbClr val="00B05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" name="Google Shape;47;p3"/>
            <p:cNvSpPr txBox="1"/>
            <p:nvPr/>
          </p:nvSpPr>
          <p:spPr>
            <a:xfrm>
              <a:off x="5470365" y="514192"/>
              <a:ext cx="1351183" cy="219866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21325" lIns="64000" spcFirstLastPara="1" rIns="21325" wrap="square" tIns="21325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i="1" lang="ca-ES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4,5 i 6 de maig</a:t>
              </a:r>
              <a:endParaRPr b="1" i="1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None/>
              </a:pPr>
              <a:r>
                <a:rPr b="0" i="0" lang="ca-E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Alumnat </a:t>
              </a:r>
              <a:r>
                <a:rPr b="1" i="0" lang="ca-E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baixa, </a:t>
              </a:r>
              <a:r>
                <a:rPr b="0" i="0" lang="ca-E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SÍ que apareix a la llista,</a:t>
              </a:r>
              <a:r>
                <a:rPr b="1" i="0" lang="ca-E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 però </a:t>
              </a:r>
              <a:r>
                <a:rPr b="0" i="0" lang="ca-E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 apareix a l'aplicació.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None/>
              </a:pPr>
              <a:r>
                <a:rPr b="0" i="0" lang="ca-E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___________</a:t>
              </a:r>
              <a:endParaRPr/>
            </a:p>
            <a:p>
              <a:pPr indent="0" lvl="0" marL="0" marR="0" rtl="0" algn="ctr">
                <a:lnSpc>
                  <a:spcPct val="90000"/>
                </a:lnSpc>
                <a:spcBef>
                  <a:spcPts val="350"/>
                </a:spcBef>
                <a:spcAft>
                  <a:spcPts val="0"/>
                </a:spcAft>
                <a:buNone/>
              </a:pPr>
              <a:r>
                <a:rPr b="0" i="0" lang="ca-E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Alumnat </a:t>
              </a:r>
              <a:r>
                <a:rPr b="1" i="0" lang="ca-E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alta</a:t>
              </a:r>
              <a:r>
                <a:rPr b="0" i="0" lang="ca-E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, NO apareix a la llista però SÍ que apareix a l'aplicació, </a:t>
              </a:r>
              <a:r>
                <a:rPr b="1" i="0" lang="ca-ES" sz="1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se li ha d'assignar un CODI CONTINGENT.</a:t>
              </a:r>
              <a:endParaRPr/>
            </a:p>
          </p:txBody>
        </p:sp>
      </p:grpSp>
      <p:sp>
        <p:nvSpPr>
          <p:cNvPr id="48" name="Google Shape;48;p3"/>
          <p:cNvSpPr txBox="1"/>
          <p:nvPr/>
        </p:nvSpPr>
        <p:spPr>
          <a:xfrm>
            <a:off x="830764" y="4501277"/>
            <a:ext cx="8132762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Noto Sans Symbols"/>
              <a:buNone/>
            </a:pPr>
            <a:r>
              <a:rPr b="0" i="0" lang="ca-ES" sz="2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 llista de control d’alumnat extreta el dia 29 d’abril és una “imatge fixa” del mes de febrer</a:t>
            </a:r>
            <a:endParaRPr b="0" i="0" sz="2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" name="Google Shape;49;p3"/>
          <p:cNvSpPr txBox="1"/>
          <p:nvPr/>
        </p:nvSpPr>
        <p:spPr>
          <a:xfrm>
            <a:off x="755374" y="715964"/>
            <a:ext cx="8438322" cy="5618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a-ES" sz="2400" u="none" cap="none" strike="noStrike">
                <a:solidFill>
                  <a:srgbClr val="BC0000"/>
                </a:solidFill>
                <a:latin typeface="Arial"/>
                <a:ea typeface="Arial"/>
                <a:cs typeface="Arial"/>
                <a:sym typeface="Arial"/>
              </a:rPr>
              <a:t>Calendari per les direccions dels centres. Dia 29 d’abril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5"/>
          <p:cNvSpPr txBox="1"/>
          <p:nvPr>
            <p:ph idx="12" type="sldNum"/>
          </p:nvPr>
        </p:nvSpPr>
        <p:spPr>
          <a:xfrm>
            <a:off x="8962767" y="6501272"/>
            <a:ext cx="832090" cy="3045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sp>
        <p:nvSpPr>
          <p:cNvPr id="55" name="Google Shape;55;p5"/>
          <p:cNvSpPr txBox="1"/>
          <p:nvPr/>
        </p:nvSpPr>
        <p:spPr>
          <a:xfrm>
            <a:off x="909583" y="715964"/>
            <a:ext cx="8053184" cy="5618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a-ES" sz="2400" u="none" cap="none" strike="noStrike">
                <a:solidFill>
                  <a:srgbClr val="BC0000"/>
                </a:solidFill>
                <a:latin typeface="Arial"/>
                <a:ea typeface="Arial"/>
                <a:cs typeface="Arial"/>
                <a:sym typeface="Arial"/>
              </a:rPr>
              <a:t>Alumnat</a:t>
            </a:r>
            <a:endParaRPr/>
          </a:p>
        </p:txBody>
      </p:sp>
      <p:sp>
        <p:nvSpPr>
          <p:cNvPr id="56" name="Google Shape;56;p5"/>
          <p:cNvSpPr txBox="1"/>
          <p:nvPr/>
        </p:nvSpPr>
        <p:spPr>
          <a:xfrm>
            <a:off x="909583" y="1542721"/>
            <a:ext cx="8053184" cy="9382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9166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None/>
            </a:pPr>
            <a:r>
              <a:rPr b="0" i="0" lang="ca-E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Alumnes exempts</a:t>
            </a:r>
            <a:r>
              <a:rPr b="0" i="0" lang="ca-ES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b="0" i="0" lang="ca-E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NESE derivats de discapacitat física, psíquica o sensorial, d’incorporació tardana i alumnes que no poden assistir al centre (malaltia prolongada, situació administrativa o jurídica)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57" name="Google Shape;57;p5"/>
          <p:cNvGrpSpPr/>
          <p:nvPr/>
        </p:nvGrpSpPr>
        <p:grpSpPr>
          <a:xfrm>
            <a:off x="2411421" y="2820770"/>
            <a:ext cx="4615642" cy="1654950"/>
            <a:chOff x="536494" y="616"/>
            <a:chExt cx="4615642" cy="1654950"/>
          </a:xfrm>
        </p:grpSpPr>
        <p:sp>
          <p:nvSpPr>
            <p:cNvPr id="58" name="Google Shape;58;p5"/>
            <p:cNvSpPr/>
            <p:nvPr/>
          </p:nvSpPr>
          <p:spPr>
            <a:xfrm>
              <a:off x="536494" y="699036"/>
              <a:ext cx="1214642" cy="607321"/>
            </a:xfrm>
            <a:prstGeom prst="roundRect">
              <a:avLst>
                <a:gd fmla="val 10000" name="adj"/>
              </a:avLst>
            </a:prstGeom>
            <a:solidFill>
              <a:srgbClr val="00B050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5"/>
            <p:cNvSpPr txBox="1"/>
            <p:nvPr/>
          </p:nvSpPr>
          <p:spPr>
            <a:xfrm>
              <a:off x="554282" y="716824"/>
              <a:ext cx="1179066" cy="5717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12700" spcFirstLastPara="1" rIns="127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ca-ES" sz="2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alumnes exempts</a:t>
              </a:r>
              <a:endParaRPr/>
            </a:p>
          </p:txBody>
        </p:sp>
        <p:sp>
          <p:nvSpPr>
            <p:cNvPr id="60" name="Google Shape;60;p5"/>
            <p:cNvSpPr/>
            <p:nvPr/>
          </p:nvSpPr>
          <p:spPr>
            <a:xfrm rot="-2857075">
              <a:off x="1660063" y="763289"/>
              <a:ext cx="558856" cy="66005"/>
            </a:xfrm>
            <a:custGeom>
              <a:rect b="b" l="l" r="r" t="t"/>
              <a:pathLst>
                <a:path extrusionOk="0" h="120000" w="120000">
                  <a:moveTo>
                    <a:pt x="0" y="59999"/>
                  </a:moveTo>
                  <a:lnTo>
                    <a:pt x="120000" y="59999"/>
                  </a:lnTo>
                </a:path>
              </a:pathLst>
            </a:cu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5"/>
            <p:cNvSpPr txBox="1"/>
            <p:nvPr/>
          </p:nvSpPr>
          <p:spPr>
            <a:xfrm rot="-2857075">
              <a:off x="1925520" y="782321"/>
              <a:ext cx="27942" cy="2794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2" name="Google Shape;62;p5"/>
            <p:cNvSpPr/>
            <p:nvPr/>
          </p:nvSpPr>
          <p:spPr>
            <a:xfrm>
              <a:off x="2127846" y="286227"/>
              <a:ext cx="1214642" cy="607321"/>
            </a:xfrm>
            <a:prstGeom prst="roundRect">
              <a:avLst>
                <a:gd fmla="val 10000" name="adj"/>
              </a:avLst>
            </a:prstGeom>
            <a:solidFill>
              <a:srgbClr val="00B050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" name="Google Shape;63;p5"/>
            <p:cNvSpPr txBox="1"/>
            <p:nvPr/>
          </p:nvSpPr>
          <p:spPr>
            <a:xfrm>
              <a:off x="2145634" y="304015"/>
              <a:ext cx="1179066" cy="5717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12700" spcFirstLastPara="1" rIns="127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ca-ES" sz="2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fan prova</a:t>
              </a:r>
              <a:endParaRPr/>
            </a:p>
          </p:txBody>
        </p:sp>
        <p:sp>
          <p:nvSpPr>
            <p:cNvPr id="64" name="Google Shape;64;p5"/>
            <p:cNvSpPr/>
            <p:nvPr/>
          </p:nvSpPr>
          <p:spPr>
            <a:xfrm rot="-1538501">
              <a:off x="3309990" y="414079"/>
              <a:ext cx="660003" cy="66005"/>
            </a:xfrm>
            <a:custGeom>
              <a:rect b="b" l="l" r="r" t="t"/>
              <a:pathLst>
                <a:path extrusionOk="0" h="120000" w="120000">
                  <a:moveTo>
                    <a:pt x="0" y="59999"/>
                  </a:moveTo>
                  <a:lnTo>
                    <a:pt x="120000" y="59999"/>
                  </a:lnTo>
                </a:path>
              </a:pathLst>
            </a:cu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5"/>
            <p:cNvSpPr txBox="1"/>
            <p:nvPr/>
          </p:nvSpPr>
          <p:spPr>
            <a:xfrm rot="-1538501">
              <a:off x="3623491" y="430582"/>
              <a:ext cx="33000" cy="3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5"/>
            <p:cNvSpPr/>
            <p:nvPr/>
          </p:nvSpPr>
          <p:spPr>
            <a:xfrm>
              <a:off x="3937494" y="616"/>
              <a:ext cx="1214642" cy="607321"/>
            </a:xfrm>
            <a:prstGeom prst="roundRect">
              <a:avLst>
                <a:gd fmla="val 10000" name="adj"/>
              </a:avLst>
            </a:prstGeom>
            <a:solidFill>
              <a:srgbClr val="00B050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5"/>
            <p:cNvSpPr txBox="1"/>
            <p:nvPr/>
          </p:nvSpPr>
          <p:spPr>
            <a:xfrm>
              <a:off x="3955282" y="18404"/>
              <a:ext cx="1179066" cy="5717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12700" spcFirstLastPara="1" rIns="127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ca-ES" sz="2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correcció interna</a:t>
              </a:r>
              <a:endParaRPr/>
            </a:p>
          </p:txBody>
        </p:sp>
        <p:sp>
          <p:nvSpPr>
            <p:cNvPr id="68" name="Google Shape;68;p5"/>
            <p:cNvSpPr/>
            <p:nvPr/>
          </p:nvSpPr>
          <p:spPr>
            <a:xfrm rot="2085152">
              <a:off x="3277900" y="763289"/>
              <a:ext cx="724183" cy="66005"/>
            </a:xfrm>
            <a:custGeom>
              <a:rect b="b" l="l" r="r" t="t"/>
              <a:pathLst>
                <a:path extrusionOk="0" h="120000" w="120000">
                  <a:moveTo>
                    <a:pt x="0" y="59999"/>
                  </a:moveTo>
                  <a:lnTo>
                    <a:pt x="120000" y="59999"/>
                  </a:lnTo>
                </a:path>
              </a:pathLst>
            </a:cu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5"/>
            <p:cNvSpPr txBox="1"/>
            <p:nvPr/>
          </p:nvSpPr>
          <p:spPr>
            <a:xfrm rot="2085152">
              <a:off x="3621887" y="778188"/>
              <a:ext cx="36209" cy="3620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0" name="Google Shape;70;p5"/>
            <p:cNvSpPr/>
            <p:nvPr/>
          </p:nvSpPr>
          <p:spPr>
            <a:xfrm>
              <a:off x="3937494" y="699036"/>
              <a:ext cx="1214642" cy="607321"/>
            </a:xfrm>
            <a:prstGeom prst="roundRect">
              <a:avLst>
                <a:gd fmla="val 10000" name="adj"/>
              </a:avLst>
            </a:prstGeom>
            <a:solidFill>
              <a:srgbClr val="00B050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5"/>
            <p:cNvSpPr txBox="1"/>
            <p:nvPr/>
          </p:nvSpPr>
          <p:spPr>
            <a:xfrm>
              <a:off x="3955282" y="716824"/>
              <a:ext cx="1179066" cy="5717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12700" spcFirstLastPara="1" rIns="127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ca-ES" sz="2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correcció externa</a:t>
              </a:r>
              <a:endParaRPr/>
            </a:p>
          </p:txBody>
        </p:sp>
        <p:sp>
          <p:nvSpPr>
            <p:cNvPr id="72" name="Google Shape;72;p5"/>
            <p:cNvSpPr/>
            <p:nvPr/>
          </p:nvSpPr>
          <p:spPr>
            <a:xfrm rot="2142401">
              <a:off x="1694898" y="1144298"/>
              <a:ext cx="598334" cy="66005"/>
            </a:xfrm>
            <a:custGeom>
              <a:rect b="b" l="l" r="r" t="t"/>
              <a:pathLst>
                <a:path extrusionOk="0" h="120000" w="120000">
                  <a:moveTo>
                    <a:pt x="0" y="59999"/>
                  </a:moveTo>
                  <a:lnTo>
                    <a:pt x="120000" y="59999"/>
                  </a:lnTo>
                </a:path>
              </a:pathLst>
            </a:custGeom>
            <a:noFill/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5"/>
            <p:cNvSpPr txBox="1"/>
            <p:nvPr/>
          </p:nvSpPr>
          <p:spPr>
            <a:xfrm rot="2142401">
              <a:off x="1979107" y="1162343"/>
              <a:ext cx="29916" cy="2991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12700" spcFirstLastPara="1" rIns="1270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5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5"/>
            <p:cNvSpPr/>
            <p:nvPr/>
          </p:nvSpPr>
          <p:spPr>
            <a:xfrm>
              <a:off x="2236994" y="1048245"/>
              <a:ext cx="1214642" cy="607321"/>
            </a:xfrm>
            <a:prstGeom prst="roundRect">
              <a:avLst>
                <a:gd fmla="val 10000" name="adj"/>
              </a:avLst>
            </a:prstGeom>
            <a:solidFill>
              <a:srgbClr val="00B050"/>
            </a:solidFill>
            <a:ln cap="flat" cmpd="sng" w="25400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5"/>
            <p:cNvSpPr txBox="1"/>
            <p:nvPr/>
          </p:nvSpPr>
          <p:spPr>
            <a:xfrm>
              <a:off x="2254782" y="1066033"/>
              <a:ext cx="1179066" cy="57174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2700" lIns="12700" spcFirstLastPara="1" rIns="12700" wrap="square" tIns="127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ca-ES" sz="20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no fan prova</a:t>
              </a:r>
              <a:endParaRPr/>
            </a:p>
          </p:txBody>
        </p:sp>
      </p:grpSp>
      <p:sp>
        <p:nvSpPr>
          <p:cNvPr id="76" name="Google Shape;76;p5"/>
          <p:cNvSpPr txBox="1"/>
          <p:nvPr/>
        </p:nvSpPr>
        <p:spPr>
          <a:xfrm>
            <a:off x="1044787" y="4711613"/>
            <a:ext cx="7782775" cy="1477328"/>
          </a:xfrm>
          <a:prstGeom prst="rect">
            <a:avLst/>
          </a:prstGeom>
          <a:solidFill>
            <a:srgbClr val="D6E3BC">
              <a:alpha val="17647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a-E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Modificació en el tipus de correcció: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000"/>
              <a:buFont typeface="Arial"/>
              <a:buChar char="•"/>
            </a:pPr>
            <a:r>
              <a:rPr b="0" i="0" lang="ca-E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Centre: del 8 al 19 de febrer 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2000"/>
              <a:buFont typeface="Arial"/>
              <a:buChar char="•"/>
            </a:pPr>
            <a:r>
              <a:rPr b="0" i="0" lang="ca-E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Comissió: fins al 5</a:t>
            </a:r>
            <a:r>
              <a:rPr b="0" i="0" lang="ca-ES" sz="2000" u="none" cap="none" strike="noStrik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ca-E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 març</a:t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6"/>
          <p:cNvSpPr txBox="1"/>
          <p:nvPr>
            <p:ph idx="12" type="sldNum"/>
          </p:nvPr>
        </p:nvSpPr>
        <p:spPr>
          <a:xfrm>
            <a:off x="8962767" y="6501272"/>
            <a:ext cx="832090" cy="3045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sp>
        <p:nvSpPr>
          <p:cNvPr id="82" name="Google Shape;82;p6"/>
          <p:cNvSpPr txBox="1"/>
          <p:nvPr/>
        </p:nvSpPr>
        <p:spPr>
          <a:xfrm>
            <a:off x="909583" y="715964"/>
            <a:ext cx="8053184" cy="5618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a-ES" sz="2400" u="none" cap="none" strike="noStrike">
                <a:solidFill>
                  <a:srgbClr val="BC0000"/>
                </a:solidFill>
                <a:latin typeface="Arial"/>
                <a:ea typeface="Arial"/>
                <a:cs typeface="Arial"/>
                <a:sym typeface="Arial"/>
              </a:rPr>
              <a:t>Alumnat</a:t>
            </a:r>
            <a:endParaRPr/>
          </a:p>
        </p:txBody>
      </p:sp>
      <p:sp>
        <p:nvSpPr>
          <p:cNvPr id="83" name="Google Shape;83;p6"/>
          <p:cNvSpPr txBox="1"/>
          <p:nvPr/>
        </p:nvSpPr>
        <p:spPr>
          <a:xfrm>
            <a:off x="909583" y="1465311"/>
            <a:ext cx="8132762" cy="43858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800"/>
              <a:buFont typeface="Noto Sans Symbols"/>
              <a:buChar char="❑"/>
            </a:pPr>
            <a:r>
              <a:rPr b="1" i="0" lang="ca-E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Alumnat amb discapacitat auditiva o visual: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B050"/>
              </a:buClr>
              <a:buSzPts val="1800"/>
              <a:buFont typeface="Noto Sans Symbols"/>
              <a:buNone/>
            </a:pPr>
            <a:r>
              <a:rPr b="0" i="0" lang="ca-E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Han d’estar informats</a:t>
            </a:r>
            <a:r>
              <a:rPr b="0" i="0" lang="ca-E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ca-E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 RALC i podran disposar de 15 minuts addicionals per fer la prova.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B050"/>
              </a:buClr>
              <a:buSzPts val="1800"/>
              <a:buFont typeface="Noto Sans Symbols"/>
              <a:buNone/>
            </a:pPr>
            <a:r>
              <a:rPr b="0" i="0" lang="ca-E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L’alumnat amb discapacitat auditiva podrà realitzar la comprensió oral (de llengua catalana, llengua castellana o d’aranès) amb el suport d’un docent del centre.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B050"/>
              </a:buClr>
              <a:buSzPts val="1800"/>
              <a:buFont typeface="Noto Sans Symbols"/>
              <a:buNone/>
            </a:pPr>
            <a:r>
              <a:rPr b="0" i="0" lang="ca-E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Pel que fa a l’alumnat amb discapacitat visual, es faran les adaptacions necessàries amb la col·laboració del CREDV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B050"/>
              </a:buClr>
              <a:buSzPts val="1800"/>
              <a:buFont typeface="Noto Sans Symbols"/>
              <a:buChar char="❑"/>
            </a:pPr>
            <a:r>
              <a:rPr b="1" i="0" lang="ca-E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Alumnat amb trastorns que condicionen l’aprenentatge (TDAH, dislèxia, discalcúlia, disgrafia...)</a:t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B050"/>
              </a:buClr>
              <a:buSzPts val="1800"/>
              <a:buFont typeface="Noto Sans Symbols"/>
              <a:buNone/>
            </a:pPr>
            <a:r>
              <a:rPr b="0" i="0" lang="ca-E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trastorn d’aprenentatge ha d’estar informats al RALC. La tipologia de trastorn s’especifica al detall de l’alumne. Podran disposar de 15 minuts addicionals per fer la prova.</a:t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7"/>
          <p:cNvSpPr txBox="1"/>
          <p:nvPr>
            <p:ph idx="12" type="sldNum"/>
          </p:nvPr>
        </p:nvSpPr>
        <p:spPr>
          <a:xfrm>
            <a:off x="8962767" y="6501272"/>
            <a:ext cx="832090" cy="3045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sp>
        <p:nvSpPr>
          <p:cNvPr id="89" name="Google Shape;89;p7"/>
          <p:cNvSpPr txBox="1"/>
          <p:nvPr/>
        </p:nvSpPr>
        <p:spPr>
          <a:xfrm>
            <a:off x="909583" y="715964"/>
            <a:ext cx="8053184" cy="5618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a-ES" sz="2400" u="none" cap="none" strike="noStrike">
                <a:solidFill>
                  <a:srgbClr val="BC0000"/>
                </a:solidFill>
                <a:latin typeface="Arial"/>
                <a:ea typeface="Arial"/>
                <a:cs typeface="Arial"/>
                <a:sym typeface="Arial"/>
              </a:rPr>
              <a:t>Alumnat que no hagi fet la prova</a:t>
            </a:r>
            <a:endParaRPr/>
          </a:p>
        </p:txBody>
      </p:sp>
      <p:sp>
        <p:nvSpPr>
          <p:cNvPr id="90" name="Google Shape;90;p7"/>
          <p:cNvSpPr txBox="1"/>
          <p:nvPr/>
        </p:nvSpPr>
        <p:spPr>
          <a:xfrm>
            <a:off x="963381" y="1676901"/>
            <a:ext cx="7945588" cy="26007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a-ES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 el cas d’alumnat que no hagi realitzat la prova en els dies establerts, la direcció del centre ha d’adoptar les mesures que assegurin el compliment de les finalitats de la prova: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950"/>
              </a:spcBef>
              <a:spcAft>
                <a:spcPts val="0"/>
              </a:spcAft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700087" marR="0" rtl="0" algn="just">
              <a:lnSpc>
                <a:spcPct val="100000"/>
              </a:lnSpc>
              <a:spcBef>
                <a:spcPts val="950"/>
              </a:spcBef>
              <a:spcAft>
                <a:spcPts val="0"/>
              </a:spcAft>
              <a:buClr>
                <a:srgbClr val="00B050"/>
              </a:buClr>
              <a:buSzPts val="1900"/>
              <a:buFont typeface="Arial"/>
              <a:buChar char="•"/>
            </a:pPr>
            <a:r>
              <a:rPr b="0" i="0" lang="ca-ES" sz="19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Identificar el grau d’assoliment de les competències i coneixements bàsics.</a:t>
            </a:r>
            <a:endParaRPr/>
          </a:p>
          <a:p>
            <a:pPr indent="0" lvl="0" marL="357187" marR="0" rtl="0" algn="just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9"/>
          <p:cNvSpPr txBox="1"/>
          <p:nvPr>
            <p:ph idx="12" type="sldNum"/>
          </p:nvPr>
        </p:nvSpPr>
        <p:spPr>
          <a:xfrm>
            <a:off x="8962767" y="6501272"/>
            <a:ext cx="832090" cy="3045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sp>
        <p:nvSpPr>
          <p:cNvPr id="96" name="Google Shape;96;p9"/>
          <p:cNvSpPr txBox="1"/>
          <p:nvPr/>
        </p:nvSpPr>
        <p:spPr>
          <a:xfrm>
            <a:off x="879766" y="815354"/>
            <a:ext cx="8053184" cy="5618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a-ES" sz="2400" u="none" cap="none" strike="noStrike">
                <a:solidFill>
                  <a:srgbClr val="BC0000"/>
                </a:solidFill>
                <a:latin typeface="Arial"/>
                <a:ea typeface="Arial"/>
                <a:cs typeface="Arial"/>
                <a:sym typeface="Arial"/>
              </a:rPr>
              <a:t>Sistema de resposta i correcció </a:t>
            </a:r>
            <a:endParaRPr/>
          </a:p>
        </p:txBody>
      </p:sp>
      <p:sp>
        <p:nvSpPr>
          <p:cNvPr id="97" name="Google Shape;97;p9"/>
          <p:cNvSpPr txBox="1"/>
          <p:nvPr/>
        </p:nvSpPr>
        <p:spPr>
          <a:xfrm>
            <a:off x="992135" y="1403541"/>
            <a:ext cx="7873569" cy="41088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a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partir d’aquesta edició hi ha un únic full de respostes per competència. És a dir, tant les preguntes tancades com les obertes de la prova es responen en un mateix full.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0" i="0" lang="ca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 full de respostes té una correcció per dues vies diferents:</a:t>
            </a:r>
            <a:endParaRPr/>
          </a:p>
          <a:p>
            <a:pPr indent="-177800" lvl="0" marL="357188" marR="0" rtl="0" algn="just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B050"/>
              </a:buClr>
              <a:buSzPts val="1800"/>
              <a:buFont typeface="Noto Sans Symbols"/>
              <a:buChar char="▪"/>
            </a:pPr>
            <a:r>
              <a:rPr b="0" i="0" lang="ca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 1 del full de respostes: és la part tancada de la prova i segueix una correcció automatitzada.</a:t>
            </a:r>
            <a:endParaRPr/>
          </a:p>
          <a:p>
            <a:pPr indent="-177800" lvl="0" marL="357188" marR="0" rtl="0" algn="just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B050"/>
              </a:buClr>
              <a:buSzPts val="1800"/>
              <a:buFont typeface="Noto Sans Symbols"/>
              <a:buChar char="▪"/>
            </a:pPr>
            <a:r>
              <a:rPr b="0" i="0" lang="ca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 2 del full de respostes: és la part oberta i segueix una correcció en línia a través de l’aplicació informàtica. </a:t>
            </a:r>
            <a:endParaRPr/>
          </a:p>
          <a:p>
            <a:pPr indent="0" lvl="0" marL="179388" marR="0" rtl="0" algn="just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b="0" i="0" lang="ca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Totes les competències inclouen alguns ítems oberts (resposta construïda o semiconstruïda). A més, les proves de competència lingüística inclouen una expressió escrita.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9"/>
          <p:cNvSpPr/>
          <p:nvPr/>
        </p:nvSpPr>
        <p:spPr>
          <a:xfrm rot="1081832">
            <a:off x="6396779" y="807949"/>
            <a:ext cx="766150" cy="335110"/>
          </a:xfrm>
          <a:prstGeom prst="rect">
            <a:avLst/>
          </a:prstGeom>
          <a:solidFill>
            <a:srgbClr val="00B050"/>
          </a:solidFill>
          <a:ln cap="flat" cmpd="sng" w="25400">
            <a:solidFill>
              <a:srgbClr val="F7964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ca-ES" sz="700" u="none" cap="none" strike="noStrike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rPr>
              <a:t>NOVETAT</a:t>
            </a:r>
            <a:endParaRPr b="0" i="0" sz="1000" u="none" cap="none" strike="noStrik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0"/>
          <p:cNvSpPr txBox="1"/>
          <p:nvPr>
            <p:ph idx="12" type="sldNum"/>
          </p:nvPr>
        </p:nvSpPr>
        <p:spPr>
          <a:xfrm>
            <a:off x="8962767" y="6501272"/>
            <a:ext cx="832090" cy="3045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sp>
        <p:nvSpPr>
          <p:cNvPr id="104" name="Google Shape;104;p10"/>
          <p:cNvSpPr txBox="1"/>
          <p:nvPr/>
        </p:nvSpPr>
        <p:spPr>
          <a:xfrm>
            <a:off x="909583" y="755720"/>
            <a:ext cx="8053184" cy="5618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ca-ES" sz="2400" u="none" cap="none" strike="noStrike">
                <a:solidFill>
                  <a:srgbClr val="C00000"/>
                </a:solidFill>
                <a:latin typeface="Arial"/>
                <a:ea typeface="Arial"/>
                <a:cs typeface="Arial"/>
                <a:sym typeface="Arial"/>
              </a:rPr>
              <a:t>Obertura dels paquets de la prova </a:t>
            </a:r>
            <a:endParaRPr/>
          </a:p>
        </p:txBody>
      </p:sp>
      <p:pic>
        <p:nvPicPr>
          <p:cNvPr id="105" name="Google Shape;105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85559" y="9027821"/>
            <a:ext cx="153230" cy="204470"/>
          </a:xfrm>
          <a:prstGeom prst="rect">
            <a:avLst/>
          </a:prstGeom>
          <a:noFill/>
          <a:ln>
            <a:noFill/>
          </a:ln>
          <a:effectLst>
            <a:outerShdw blurRad="292100" sx="34000" rotWithShape="0" algn="tl" dir="2700000" dist="139700" sy="34000">
              <a:srgbClr val="333333">
                <a:alpha val="92941"/>
              </a:srgbClr>
            </a:outerShdw>
          </a:effectLst>
        </p:spPr>
      </p:pic>
      <p:sp>
        <p:nvSpPr>
          <p:cNvPr id="106" name="Google Shape;106;p10"/>
          <p:cNvSpPr txBox="1"/>
          <p:nvPr/>
        </p:nvSpPr>
        <p:spPr>
          <a:xfrm>
            <a:off x="869794" y="1463043"/>
            <a:ext cx="8132762" cy="45797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ts val="1800"/>
              <a:buFont typeface="Noto Sans Symbols"/>
              <a:buNone/>
            </a:pPr>
            <a:r>
              <a:rPr b="0" i="0" lang="ca-E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dia </a:t>
            </a:r>
            <a:r>
              <a:rPr b="1" i="0" lang="ca-E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 de maig</a:t>
            </a:r>
            <a:r>
              <a:rPr b="0" i="0" lang="ca-E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abans de la realització de la prova, la direcció del centre i l’aplicador, obriran conjuntament els paquets i comprovaran que el seu contingut sigui correcte:</a:t>
            </a:r>
            <a:endParaRPr/>
          </a:p>
          <a:p>
            <a:pPr indent="-285750" lvl="0" marL="554037" marR="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B050"/>
              </a:buClr>
              <a:buSzPts val="1800"/>
              <a:buFont typeface="Noto Sans Symbols"/>
              <a:buChar char="⮚"/>
            </a:pPr>
            <a:r>
              <a:rPr b="0" i="0" lang="ca-E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tres bosses opaques. Cada una d’elles conté tot el material necessari per a l’aplicació de les proves de cada dia.</a:t>
            </a:r>
            <a:endParaRPr/>
          </a:p>
          <a:p>
            <a:pPr indent="-285750" lvl="0" marL="554037" marR="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B050"/>
              </a:buClr>
              <a:buSzPts val="1800"/>
              <a:buFont typeface="Noto Sans Symbols"/>
              <a:buChar char="⮚"/>
            </a:pPr>
            <a:r>
              <a:rPr b="0" i="0" lang="ca-E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els quaderns de les proves i els fulls de respostes per aquell dia. Hi ha un únic full de respostes per competència i per a cada alumne.</a:t>
            </a:r>
            <a:endParaRPr/>
          </a:p>
          <a:p>
            <a:pPr indent="-285750" lvl="0" marL="554037" marR="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B050"/>
              </a:buClr>
              <a:buSzPts val="1800"/>
              <a:buFont typeface="Noto Sans Symbols"/>
              <a:buChar char="⮚"/>
            </a:pPr>
            <a:r>
              <a:rPr b="0" i="0" lang="ca-E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els sobres que s’hauran de fer servir per posar els fulls de resposta de  totes les proves (un sobre per competència i grup).</a:t>
            </a:r>
            <a:endParaRPr/>
          </a:p>
          <a:p>
            <a:pPr indent="-285750" lvl="0" marL="554037" marR="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B050"/>
              </a:buClr>
              <a:buSzPts val="1800"/>
              <a:buFont typeface="Noto Sans Symbols"/>
              <a:buChar char="⮚"/>
            </a:pPr>
            <a:r>
              <a:rPr b="0" i="0" lang="ca-E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etiquetes d’identificació:</a:t>
            </a:r>
            <a:endParaRPr/>
          </a:p>
          <a:p>
            <a:pPr indent="-285750" lvl="0" marL="1001713" marR="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B050"/>
              </a:buClr>
              <a:buSzPts val="1800"/>
              <a:buFont typeface="Arial"/>
              <a:buChar char="•"/>
            </a:pPr>
            <a:r>
              <a:rPr b="0" i="0" lang="ca-E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una etiqueta per competència i per a cada alumne: s’enganxarà al full de resposta de cada alumne.</a:t>
            </a:r>
            <a:endParaRPr/>
          </a:p>
          <a:p>
            <a:pPr indent="-285750" lvl="0" marL="1001713" marR="0" rtl="0" algn="just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B050"/>
              </a:buClr>
              <a:buSzPts val="1800"/>
              <a:buFont typeface="Arial"/>
              <a:buChar char="•"/>
            </a:pPr>
            <a:r>
              <a:rPr b="0" i="0" lang="ca-E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etiquetes amb codis contingents per assignar </a:t>
            </a:r>
            <a:r>
              <a:rPr b="1" i="0" lang="ca-E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NOMÉS</a:t>
            </a:r>
            <a:r>
              <a:rPr b="0" i="0" lang="ca-E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 l’alumnat que, per qualsevol circumstància, no aparegui a la llista de control i que no tingui un codi inicial.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1"/>
          <p:cNvSpPr txBox="1"/>
          <p:nvPr>
            <p:ph idx="12" type="sldNum"/>
          </p:nvPr>
        </p:nvSpPr>
        <p:spPr>
          <a:xfrm>
            <a:off x="8962767" y="6501272"/>
            <a:ext cx="832090" cy="30450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fld id="{00000000-1234-1234-1234-123412341234}" type="slidenum">
              <a:rPr lang="ca-ES"/>
              <a:t>‹#›</a:t>
            </a:fld>
            <a:endParaRPr/>
          </a:p>
        </p:txBody>
      </p:sp>
      <p:sp>
        <p:nvSpPr>
          <p:cNvPr id="112" name="Google Shape;112;p11"/>
          <p:cNvSpPr txBox="1"/>
          <p:nvPr/>
        </p:nvSpPr>
        <p:spPr>
          <a:xfrm>
            <a:off x="853784" y="831973"/>
            <a:ext cx="8260892" cy="56185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ca-ES" sz="2400" u="none" cap="none" strike="noStrike">
                <a:solidFill>
                  <a:srgbClr val="BC0000"/>
                </a:solidFill>
                <a:latin typeface="Arial"/>
                <a:ea typeface="Arial"/>
                <a:cs typeface="Arial"/>
                <a:sym typeface="Arial"/>
              </a:rPr>
              <a:t>Sistema de resposta i correcció (Fulls de resposta)</a:t>
            </a:r>
            <a:endParaRPr/>
          </a:p>
        </p:txBody>
      </p:sp>
      <p:sp>
        <p:nvSpPr>
          <p:cNvPr id="113" name="Google Shape;113;p11"/>
          <p:cNvSpPr txBox="1"/>
          <p:nvPr/>
        </p:nvSpPr>
        <p:spPr>
          <a:xfrm>
            <a:off x="719824" y="1485675"/>
            <a:ext cx="6911975" cy="480131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8112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ca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partir del </a:t>
            </a:r>
            <a:r>
              <a:rPr b="1" i="1" lang="ca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 de març</a:t>
            </a:r>
            <a:r>
              <a:rPr b="0" i="1" lang="ca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es trametran, </a:t>
            </a:r>
            <a:endParaRPr/>
          </a:p>
          <a:p>
            <a:pPr indent="0" lvl="0" marL="8112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ca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cada seu de la comissió unes bosses opaques per</a:t>
            </a:r>
            <a:endParaRPr b="0" i="1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81121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ca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introduir-hi els sobres per als fulls de resposta.</a:t>
            </a:r>
            <a:endParaRPr b="0" i="1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B050"/>
              </a:buClr>
              <a:buSzPts val="1800"/>
              <a:buFont typeface="Arial"/>
              <a:buChar char="•"/>
            </a:pPr>
            <a:r>
              <a:rPr b="0" i="0" lang="ca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partir </a:t>
            </a:r>
            <a:r>
              <a:rPr b="0" i="0" lang="ca-ES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 la primera setmana de maig</a:t>
            </a:r>
            <a:r>
              <a:rPr b="0" i="0" lang="ca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l’empresa encarregada de la digitalització lliurarà unes </a:t>
            </a:r>
            <a:r>
              <a:rPr b="1" i="0" lang="ca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caixes</a:t>
            </a:r>
            <a:r>
              <a:rPr b="0" i="0" lang="ca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per introduir les bosses, al Consorci d’Educació de Barcelona i a la Unitat de la Inspecció del Servei Territorial corresponent.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B050"/>
              </a:buClr>
              <a:buSzPts val="1800"/>
              <a:buFont typeface="Arial"/>
              <a:buChar char="•"/>
            </a:pPr>
            <a:r>
              <a:rPr b="1" i="0" lang="ca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Enguany s’escriurà manualment el nom de la comissió i el nombre de sobres de cada competència </a:t>
            </a:r>
            <a:r>
              <a:rPr b="0" i="0" lang="ca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 s’ha introduït a les bosses.</a:t>
            </a:r>
            <a:endParaRPr/>
          </a:p>
          <a:p>
            <a:pPr indent="-285750" lvl="0" marL="28575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B050"/>
              </a:buClr>
              <a:buSzPts val="1800"/>
              <a:buFont typeface="Arial"/>
              <a:buChar char="•"/>
            </a:pPr>
            <a:r>
              <a:rPr b="1" i="0" lang="ca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Els secretaris de les comissions </a:t>
            </a:r>
            <a:r>
              <a:rPr b="0" i="0" lang="ca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lliuraran les bosses a la Unitat de la Inspecció del Servei Territorial corresponent o del Consorci d’Educació de Barcelona, </a:t>
            </a:r>
            <a:r>
              <a:rPr b="1" i="0" lang="ca-ES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abans del 10 de maig</a:t>
            </a:r>
            <a:r>
              <a:rPr b="0" i="0" lang="ca-ES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b="0" i="0" sz="18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0" marL="285750" marR="0" rtl="0" algn="l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B050"/>
              </a:buClr>
              <a:buSzPts val="1800"/>
              <a:buFont typeface="Arial"/>
              <a:buChar char="•"/>
            </a:pPr>
            <a:r>
              <a:rPr b="0" i="0" lang="ca-E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L’empresa encarregada de la correcció automatitzada recollirà les </a:t>
            </a:r>
            <a:r>
              <a:rPr b="1" i="0" lang="ca-ES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caixes a partir de l’11 de maig</a:t>
            </a:r>
            <a:r>
              <a:rPr b="0" i="0" lang="ca-ES" sz="1800" u="sng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1800" u="sng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4" name="Google Shape;114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269761" y="1393831"/>
            <a:ext cx="2186453" cy="1229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890713" y="3031239"/>
            <a:ext cx="1223963" cy="1244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1"/>
          <p:cNvSpPr txBox="1"/>
          <p:nvPr/>
        </p:nvSpPr>
        <p:spPr>
          <a:xfrm>
            <a:off x="8567530" y="3546476"/>
            <a:ext cx="435570" cy="30990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Google Shape;117;p11"/>
          <p:cNvSpPr txBox="1"/>
          <p:nvPr/>
        </p:nvSpPr>
        <p:spPr>
          <a:xfrm>
            <a:off x="8277767" y="4778102"/>
            <a:ext cx="1081087" cy="738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</a:pPr>
            <a:r>
              <a:rPr b="0" i="0" lang="ca-E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Etiqueta de control de caixa</a:t>
            </a:r>
            <a:endParaRPr/>
          </a:p>
        </p:txBody>
      </p:sp>
      <p:sp>
        <p:nvSpPr>
          <p:cNvPr id="118" name="Google Shape;118;p11"/>
          <p:cNvSpPr/>
          <p:nvPr/>
        </p:nvSpPr>
        <p:spPr>
          <a:xfrm rot="-1105857">
            <a:off x="6649624" y="2115039"/>
            <a:ext cx="1046325" cy="236046"/>
          </a:xfrm>
          <a:prstGeom prst="curvedUpArrow">
            <a:avLst>
              <a:gd fmla="val 28922" name="adj1"/>
              <a:gd fmla="val 67271" name="adj2"/>
              <a:gd fmla="val 45230" name="adj3"/>
            </a:avLst>
          </a:prstGeom>
          <a:solidFill>
            <a:srgbClr val="AC143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1"/>
          <p:cNvSpPr/>
          <p:nvPr/>
        </p:nvSpPr>
        <p:spPr>
          <a:xfrm>
            <a:off x="8723402" y="3671614"/>
            <a:ext cx="123825" cy="1106488"/>
          </a:xfrm>
          <a:prstGeom prst="upArrow">
            <a:avLst>
              <a:gd fmla="val 50000" name="adj1"/>
              <a:gd fmla="val 50099" name="adj2"/>
            </a:avLst>
          </a:prstGeom>
          <a:solidFill>
            <a:srgbClr val="AC143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Noto Sans Symbols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LANTILLA">
  <a:themeElements>
    <a:clrScheme name="Oficina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l'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2019-06-13T08:54:45Z</dcterms:created>
  <dc:creator>E04APS</dc:creator>
</cp:coreProperties>
</file>