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8" r:id="rId6"/>
    <p:sldId id="322" r:id="rId7"/>
    <p:sldId id="290" r:id="rId8"/>
    <p:sldId id="313" r:id="rId9"/>
    <p:sldId id="311" r:id="rId10"/>
    <p:sldId id="314" r:id="rId11"/>
    <p:sldId id="323" r:id="rId12"/>
    <p:sldId id="316" r:id="rId13"/>
    <p:sldId id="315" r:id="rId14"/>
    <p:sldId id="320" r:id="rId15"/>
    <p:sldId id="321" r:id="rId16"/>
    <p:sldId id="319" r:id="rId17"/>
    <p:sldId id="308" r:id="rId18"/>
    <p:sldId id="277" r:id="rId19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7DE87"/>
    <a:srgbClr val="E7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9357-D58D-4F9B-A176-44298C3E53F5}" type="datetimeFigureOut">
              <a:rPr lang="ca-ES" smtClean="0"/>
              <a:t>15/01/2021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DF2C7-25F4-475D-AE99-6AD77BA3A19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2924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5A263-EC01-4B60-9BC0-24A9532BDD3E}" type="datetimeFigureOut">
              <a:rPr lang="ca-ES" smtClean="0"/>
              <a:t>15/01/2021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5024-89F4-41E2-BC1E-9EB8B2CC1C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3155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906000" cy="10873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8468" y="138789"/>
            <a:ext cx="7904876" cy="40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None/>
              <a:defRPr sz="2200" b="1" i="0" u="none" strike="noStrike" cap="none" baseline="30000">
                <a:solidFill>
                  <a:schemeClr val="lt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r>
              <a:rPr lang="ca-ES" dirty="0"/>
              <a:t>Feu clic aquí per editar l'estil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68468" y="587454"/>
            <a:ext cx="7904876" cy="2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200" b="0" i="0" u="none" strike="noStrike" cap="none" baseline="30000">
                <a:solidFill>
                  <a:schemeClr val="lt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ca-ES" dirty="0"/>
              <a:t>Feu clic aquí per editar l'estil de subtítols del patró</a:t>
            </a: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8281370" y="188640"/>
            <a:ext cx="51999" cy="7476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En blanc"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889686" y="988540"/>
            <a:ext cx="8073081" cy="823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Google Shape;10;p1"/>
          <p:cNvSpPr/>
          <p:nvPr userDrawn="1"/>
        </p:nvSpPr>
        <p:spPr>
          <a:xfrm>
            <a:off x="0" y="6510824"/>
            <a:ext cx="9906000" cy="3692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Google Shape;21;p2" descr="idb_blanc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146" y="6589336"/>
            <a:ext cx="810540" cy="217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idor de número de diapositiva 20"/>
          <p:cNvSpPr>
            <a:spLocks noGrp="1"/>
          </p:cNvSpPr>
          <p:nvPr>
            <p:ph type="sldNum" idx="12"/>
          </p:nvPr>
        </p:nvSpPr>
        <p:spPr>
          <a:xfrm>
            <a:off x="8962767" y="6520322"/>
            <a:ext cx="832090" cy="30450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00000000-1234-1234-1234-123412341234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95300" y="188640"/>
            <a:ext cx="8915400" cy="613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4"/>
          </p:nvPr>
        </p:nvSpPr>
        <p:spPr>
          <a:xfrm>
            <a:off x="8787323" y="6591458"/>
            <a:ext cx="832090" cy="30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chemeClr val="bg1"/>
                </a:solidFill>
                <a:latin typeface="+mj-lt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Roboto Condensed"/>
              <a:buNone/>
              <a:defRPr sz="1200" b="1" i="0" u="none" strike="noStrike" cap="none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plicacions.ensenyament.gencat.cat/pls/apex/f?p=A4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plicacions.ensenyament.gencat.cat/pls/apex/f?p=A4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licacions.ensenyament.gencat.cat/pls/apex/f?p=A4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licacions.ensenyament.gencat.cat/pls/apex/f?p=a4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complet.es/engine/P170062JRV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6692" y="2286325"/>
            <a:ext cx="6625583" cy="1255008"/>
          </a:xfrm>
        </p:spPr>
        <p:txBody>
          <a:bodyPr/>
          <a:lstStyle/>
          <a:p>
            <a:pPr algn="ctr" eaLnBrk="1" hangingPunct="1"/>
            <a:r>
              <a:rPr lang="ca-ES" altLang="ca-ES" sz="5400" dirty="0">
                <a:solidFill>
                  <a:srgbClr val="C00000"/>
                </a:solidFill>
                <a:latin typeface="+mj-lt"/>
              </a:rPr>
              <a:t>Instruccions per als</a:t>
            </a:r>
            <a:br>
              <a:rPr lang="ca-ES" altLang="ca-ES" sz="5400" dirty="0">
                <a:solidFill>
                  <a:srgbClr val="C00000"/>
                </a:solidFill>
                <a:latin typeface="+mj-lt"/>
              </a:rPr>
            </a:br>
            <a:r>
              <a:rPr lang="ca-ES" altLang="ca-ES" sz="5400" dirty="0">
                <a:solidFill>
                  <a:srgbClr val="C00000"/>
                </a:solidFill>
                <a:latin typeface="+mj-lt"/>
              </a:rPr>
              <a:t>Correctors/es</a:t>
            </a:r>
            <a:br>
              <a:rPr lang="ca-ES" altLang="ca-ES" sz="5400" dirty="0">
                <a:solidFill>
                  <a:srgbClr val="C00000"/>
                </a:solidFill>
                <a:latin typeface="+mj-lt"/>
              </a:rPr>
            </a:br>
            <a:endParaRPr lang="ca-ES" altLang="ca-ES" sz="5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" y="186608"/>
            <a:ext cx="2701902" cy="74268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12768" y="5648988"/>
            <a:ext cx="40544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ca-E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Avaluació 4t d’ESO</a:t>
            </a:r>
            <a:br>
              <a:rPr kumimoji="0" lang="ca-ES" altLang="ca-E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a-ES" altLang="ca-E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Curs 2020-2021</a:t>
            </a:r>
          </a:p>
        </p:txBody>
      </p:sp>
    </p:spTree>
    <p:extLst>
      <p:ext uri="{BB962C8B-B14F-4D97-AF65-F5344CB8AC3E}">
        <p14:creationId xmlns:p14="http://schemas.microsoft.com/office/powerpoint/2010/main" val="11348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10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539004" y="440769"/>
            <a:ext cx="8827992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FASE 1: Comprovació de l’accés i de les dades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776963" y="1344384"/>
            <a:ext cx="8601849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Termini</a:t>
            </a:r>
            <a:r>
              <a:rPr kumimoji="0" lang="ca-ES" sz="2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Des del </a:t>
            </a:r>
            <a:r>
              <a:rPr lang="ca-ES" sz="2400" kern="1200" noProof="0" dirty="0">
                <a:solidFill>
                  <a:srgbClr val="000000"/>
                </a:solidFill>
                <a:ea typeface="+mn-ea"/>
              </a:rPr>
              <a:t>18 de febrer </a:t>
            </a:r>
            <a:r>
              <a:rPr lang="ca-ES" sz="2400" kern="1200" dirty="0">
                <a:solidFill>
                  <a:srgbClr val="000000"/>
                </a:solidFill>
              </a:rPr>
              <a:t>al 12 de març de 2021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Accés</a:t>
            </a:r>
            <a:r>
              <a:rPr lang="ca-ES" sz="2400" kern="1200" dirty="0">
                <a:solidFill>
                  <a:srgbClr val="000000"/>
                </a:solidFill>
              </a:rPr>
              <a:t>: Mitjançant les credencials corporatives: el DNI i la contrasenya de l’ATRI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Objectiu</a:t>
            </a:r>
            <a:r>
              <a:rPr lang="ca-ES" sz="2400" kern="1200" dirty="0">
                <a:solidFill>
                  <a:srgbClr val="000000"/>
                </a:solidFill>
              </a:rPr>
              <a:t>: Comprovació de dades personals. En el cas de correctors privats també cal informar del codi bancari IBAN. Obtenció dels criteris de correcció. Resolució d’incidències d’accés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b="1" kern="1200" baseline="0" dirty="0">
                <a:solidFill>
                  <a:srgbClr val="000000"/>
                </a:solidFill>
                <a:ea typeface="+mn-ea"/>
                <a:cs typeface="+mn-cs"/>
              </a:rPr>
              <a:t>Adreça web</a:t>
            </a:r>
            <a:r>
              <a:rPr lang="ca-ES" sz="2400" kern="1200" baseline="0" dirty="0">
                <a:solidFill>
                  <a:srgbClr val="000000"/>
                </a:solidFill>
                <a:ea typeface="+mn-ea"/>
                <a:cs typeface="+mn-cs"/>
              </a:rPr>
              <a:t>:</a:t>
            </a:r>
          </a:p>
          <a:p>
            <a:pPr marL="0" lvl="0" indent="0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u="sng" dirty="0">
                <a:hlinkClick r:id="rId2"/>
              </a:rPr>
              <a:t>https://aplicacions.ensenyament.gencat.cat/pls/apex/f?p=A4S</a:t>
            </a:r>
            <a:endParaRPr lang="ca-ES" sz="2400" b="1" kern="1200" baseline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alt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11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FASE 2: Accés a la web de correcció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776963" y="1344384"/>
            <a:ext cx="8601849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Termini</a:t>
            </a:r>
            <a:r>
              <a:rPr kumimoji="0" lang="ca-ES" sz="2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Des del </a:t>
            </a:r>
            <a:r>
              <a:rPr lang="ca-ES" sz="2400" kern="1200" noProof="0" dirty="0">
                <a:solidFill>
                  <a:srgbClr val="000000"/>
                </a:solidFill>
                <a:ea typeface="+mn-ea"/>
              </a:rPr>
              <a:t>15</a:t>
            </a:r>
            <a:r>
              <a:rPr lang="ca-ES" sz="2400" kern="1200" dirty="0">
                <a:solidFill>
                  <a:srgbClr val="000000"/>
                </a:solidFill>
              </a:rPr>
              <a:t> al 26 de març del 2021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Accés</a:t>
            </a:r>
            <a:r>
              <a:rPr lang="ca-ES" sz="2400" kern="1200" dirty="0">
                <a:solidFill>
                  <a:srgbClr val="000000"/>
                </a:solidFill>
              </a:rPr>
              <a:t>: Mitjançant les credencials corporatives: el DNI i la contrasenya de l’ATRI. Apareixerà en el menú una opció amb un enllaç autoritzat a la plataforma web de correcció.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Objectiu</a:t>
            </a:r>
            <a:r>
              <a:rPr lang="ca-ES" sz="2400" kern="1200" dirty="0">
                <a:solidFill>
                  <a:srgbClr val="000000"/>
                </a:solidFill>
              </a:rPr>
              <a:t>: Correcció de les proves fent servir el suport de l’aplicació de correcció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b="1" kern="1200" baseline="0" dirty="0">
                <a:solidFill>
                  <a:srgbClr val="000000"/>
                </a:solidFill>
                <a:ea typeface="+mn-ea"/>
                <a:cs typeface="+mn-cs"/>
              </a:rPr>
              <a:t>Adreça web</a:t>
            </a:r>
            <a:r>
              <a:rPr lang="ca-ES" sz="2400" kern="1200" baseline="0" dirty="0">
                <a:solidFill>
                  <a:srgbClr val="000000"/>
                </a:solidFill>
                <a:ea typeface="+mn-ea"/>
                <a:cs typeface="+mn-cs"/>
              </a:rPr>
              <a:t>:</a:t>
            </a:r>
          </a:p>
          <a:p>
            <a:pPr marL="0" lvl="0" indent="0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u="sng" dirty="0">
                <a:hlinkClick r:id="rId2"/>
              </a:rPr>
              <a:t>https://aplicacions.ensenyament.gencat.cat/pls/apex/f?p=A4S</a:t>
            </a:r>
            <a:endParaRPr lang="ca-ES" sz="2400" b="1" kern="1200" baseline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alt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9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12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FASE 3: Confirmació de minuta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776963" y="1344384"/>
            <a:ext cx="8601849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kumimoji="0" lang="ca-E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Termini</a:t>
            </a:r>
            <a:r>
              <a:rPr kumimoji="0" lang="ca-ES" sz="2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lang="ca-ES" sz="2400" kern="1200" dirty="0">
                <a:solidFill>
                  <a:srgbClr val="000000"/>
                </a:solidFill>
              </a:rPr>
              <a:t>Des del 5 al 9 d’abril de 2021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Accés</a:t>
            </a:r>
            <a:r>
              <a:rPr lang="ca-ES" sz="2400" kern="1200" dirty="0">
                <a:solidFill>
                  <a:srgbClr val="000000"/>
                </a:solidFill>
              </a:rPr>
              <a:t>: Mitjançant les credencials corporatives: el DNI i la contrasenya corporativa de l’ ATRI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Objectiu</a:t>
            </a:r>
            <a:r>
              <a:rPr lang="ca-ES" sz="2400" kern="1200" dirty="0">
                <a:solidFill>
                  <a:srgbClr val="000000"/>
                </a:solidFill>
              </a:rPr>
              <a:t>: Confirmació de la minuta i inici del procediment administratiu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a-ES" sz="2400" b="1" kern="1200" baseline="0" dirty="0">
                <a:solidFill>
                  <a:srgbClr val="000000"/>
                </a:solidFill>
                <a:ea typeface="+mn-ea"/>
                <a:cs typeface="+mn-cs"/>
              </a:rPr>
              <a:t>Adreça web</a:t>
            </a:r>
            <a:r>
              <a:rPr lang="ca-ES" sz="2400" kern="1200" baseline="0" dirty="0">
                <a:solidFill>
                  <a:srgbClr val="000000"/>
                </a:solidFill>
                <a:ea typeface="+mn-ea"/>
                <a:cs typeface="+mn-cs"/>
              </a:rPr>
              <a:t>:</a:t>
            </a:r>
          </a:p>
          <a:p>
            <a:pPr marL="0" lvl="0" indent="0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u="sng" dirty="0">
                <a:hlinkClick r:id="rId2"/>
              </a:rPr>
              <a:t>https://aplicacions.ensenyament.gencat.cat/pls/apex/f?p=A4S</a:t>
            </a:r>
            <a:endParaRPr lang="ca-ES" sz="2400" b="1" kern="1200" baseline="0" dirty="0">
              <a:solidFill>
                <a:srgbClr val="000000"/>
              </a:solidFill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alt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8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13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CALENDARI DELS CORRECTORS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82" y="1285033"/>
            <a:ext cx="6861388" cy="50513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61821" y="4281320"/>
            <a:ext cx="3034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70510" y="4276064"/>
            <a:ext cx="3034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3065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14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Més informació...</a:t>
            </a:r>
          </a:p>
        </p:txBody>
      </p:sp>
      <p:sp>
        <p:nvSpPr>
          <p:cNvPr id="5" name="28 CuadroTexto"/>
          <p:cNvSpPr txBox="1">
            <a:spLocks noChangeArrowheads="1"/>
          </p:cNvSpPr>
          <p:nvPr/>
        </p:nvSpPr>
        <p:spPr bwMode="auto">
          <a:xfrm>
            <a:off x="1476492" y="1586220"/>
            <a:ext cx="6948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Més informació a la Guia d’aplicació</a:t>
            </a:r>
            <a:r>
              <a:rPr kumimoji="0" lang="ca-E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endParaRPr kumimoji="0" lang="ca-E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28 CuadroTexto"/>
          <p:cNvSpPr txBox="1">
            <a:spLocks noChangeArrowheads="1"/>
          </p:cNvSpPr>
          <p:nvPr/>
        </p:nvSpPr>
        <p:spPr bwMode="auto">
          <a:xfrm>
            <a:off x="1476492" y="3142296"/>
            <a:ext cx="69487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lang="ca-ES" sz="5400" b="1" kern="1200" noProof="0" dirty="0">
                <a:solidFill>
                  <a:srgbClr val="3333FF"/>
                </a:solidFill>
                <a:ea typeface="+mn-ea"/>
                <a:cs typeface="+mn-cs"/>
              </a:rPr>
              <a:t>docs.consaval.cat</a:t>
            </a:r>
            <a:endParaRPr kumimoji="0" lang="ca-ES" sz="5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7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15</a:t>
            </a:fld>
            <a:endParaRPr lang="ca-ES" dirty="0"/>
          </a:p>
        </p:txBody>
      </p:sp>
      <p:pic>
        <p:nvPicPr>
          <p:cNvPr id="3" name="Picture 14" descr="csase_centre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28" y="4838236"/>
            <a:ext cx="374491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960" y="839585"/>
            <a:ext cx="8262851" cy="241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58" y="1249438"/>
            <a:ext cx="5399543" cy="34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7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a-ES" smtClean="0"/>
              <a:pPr/>
              <a:t>2</a:t>
            </a:fld>
            <a:endParaRPr lang="ca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76" y="3221541"/>
            <a:ext cx="5705731" cy="321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CALENDARI DE LES PROVES</a:t>
            </a:r>
          </a:p>
        </p:txBody>
      </p:sp>
      <p:sp>
        <p:nvSpPr>
          <p:cNvPr id="17" name="28 CuadroTexto"/>
          <p:cNvSpPr txBox="1">
            <a:spLocks noChangeArrowheads="1"/>
          </p:cNvSpPr>
          <p:nvPr/>
        </p:nvSpPr>
        <p:spPr bwMode="auto">
          <a:xfrm>
            <a:off x="1155097" y="1183048"/>
            <a:ext cx="2381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17 de febrer 2021</a:t>
            </a:r>
          </a:p>
        </p:txBody>
      </p:sp>
      <p:sp>
        <p:nvSpPr>
          <p:cNvPr id="18" name="28 CuadroTexto"/>
          <p:cNvSpPr txBox="1">
            <a:spLocks noChangeArrowheads="1"/>
          </p:cNvSpPr>
          <p:nvPr/>
        </p:nvSpPr>
        <p:spPr bwMode="auto">
          <a:xfrm>
            <a:off x="3323080" y="1101697"/>
            <a:ext cx="45034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Competència </a:t>
            </a:r>
            <a:r>
              <a:rPr lang="ca-ES" sz="1800" b="1" kern="1200" dirty="0">
                <a:solidFill>
                  <a:srgbClr val="000000"/>
                </a:solidFill>
                <a:ea typeface="+mn-ea"/>
                <a:cs typeface="+mn-cs"/>
              </a:rPr>
              <a:t>m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atemàtica</a:t>
            </a:r>
          </a:p>
          <a:p>
            <a:pPr lvl="0"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en </a:t>
            </a:r>
            <a:r>
              <a:rPr lang="ca-ES" sz="1800" b="1" kern="1200" dirty="0">
                <a:solidFill>
                  <a:srgbClr val="000000"/>
                </a:solidFill>
                <a:ea typeface="+mn-ea"/>
                <a:cs typeface="+mn-cs"/>
              </a:rPr>
              <a:t>l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lengua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castellana</a:t>
            </a:r>
          </a:p>
          <a:p>
            <a:pPr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en llengua estrangera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1081904" y="1102257"/>
            <a:ext cx="6671434" cy="1012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1155097" y="2177770"/>
            <a:ext cx="2381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 de febrer 2021</a:t>
            </a:r>
          </a:p>
        </p:txBody>
      </p:sp>
      <p:sp>
        <p:nvSpPr>
          <p:cNvPr id="21" name="28 CuadroTexto"/>
          <p:cNvSpPr txBox="1">
            <a:spLocks noChangeArrowheads="1"/>
          </p:cNvSpPr>
          <p:nvPr/>
        </p:nvSpPr>
        <p:spPr bwMode="auto">
          <a:xfrm>
            <a:off x="3323079" y="2155569"/>
            <a:ext cx="43933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en </a:t>
            </a:r>
            <a:r>
              <a:rPr lang="ca-ES" sz="1800" b="1" kern="1200" dirty="0">
                <a:solidFill>
                  <a:srgbClr val="000000"/>
                </a:solidFill>
                <a:ea typeface="+mn-ea"/>
                <a:cs typeface="+mn-cs"/>
              </a:rPr>
              <a:t>l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lengua</a:t>
            </a: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catalana</a:t>
            </a:r>
          </a:p>
          <a:p>
            <a:pPr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cientificotecnològica</a:t>
            </a:r>
          </a:p>
          <a:p>
            <a:pPr lvl="0" fontAlgn="base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a-ES" sz="1800" b="1" kern="1200" dirty="0">
                <a:solidFill>
                  <a:srgbClr val="000000"/>
                </a:solidFill>
              </a:rPr>
              <a:t>Competència en </a:t>
            </a:r>
            <a:r>
              <a:rPr lang="ca-ES" sz="1800" b="1" kern="1200" dirty="0">
                <a:solidFill>
                  <a:srgbClr val="000000"/>
                </a:solidFill>
                <a:ea typeface="+mn-ea"/>
                <a:cs typeface="+mn-cs"/>
              </a:rPr>
              <a:t>a</a:t>
            </a:r>
            <a:r>
              <a:rPr kumimoji="0" lang="ca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ranès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15"/>
          <p:cNvSpPr/>
          <p:nvPr/>
        </p:nvSpPr>
        <p:spPr>
          <a:xfrm>
            <a:off x="1081904" y="2108854"/>
            <a:ext cx="6671434" cy="1012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3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ACCÉS A L’APLICACIÓ INFORMÀTICA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743709" y="1323835"/>
            <a:ext cx="860184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Correctors/es de centres públics</a:t>
            </a:r>
            <a:r>
              <a:rPr kumimoji="0" lang="ca-ES" sz="240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Mitjançant les credencials corporatives del GICAR: el NIF i  la contrasenya de l’ATRI</a:t>
            </a:r>
          </a:p>
          <a:p>
            <a:pPr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Correctors/es de centres concertats, privats o municipals:</a:t>
            </a:r>
            <a:r>
              <a:rPr lang="ca-ES" sz="2400" kern="1200" dirty="0">
                <a:solidFill>
                  <a:srgbClr val="000000"/>
                </a:solidFill>
              </a:rPr>
              <a:t> Heu de demanar la contrasenya al director/a, que la tramitarà mitjançant l’aplicació GUAC (Gestió d’usuaris d’altres centres)</a:t>
            </a:r>
          </a:p>
          <a:p>
            <a:pPr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kumimoji="0" lang="ca-ES" altLang="ca-ES" sz="24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ctr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alt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Enllaç d’accés a l’aplicació:</a:t>
            </a:r>
            <a:endParaRPr kumimoji="0" lang="ca-ES" altLang="ca-ES" sz="2400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fontAlgn="base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ca-ES" sz="2400" u="sng" dirty="0">
                <a:hlinkClick r:id="rId2"/>
              </a:rPr>
              <a:t>https://aplicacions.ensenyament.gencat.cat/pls/apex/f?p=a4s</a:t>
            </a:r>
            <a:endParaRPr kumimoji="0" lang="ca-ES" altLang="ca-ES" sz="24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4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905667" y="416326"/>
            <a:ext cx="9068586" cy="10785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NOVETATS </a:t>
            </a:r>
            <a:r>
              <a:rPr lang="ca-ES" altLang="ca-ES" sz="3000" b="1" dirty="0" smtClean="0">
                <a:solidFill>
                  <a:srgbClr val="C00000"/>
                </a:solidFill>
              </a:rPr>
              <a:t>DE L’EDICIÓ </a:t>
            </a:r>
            <a:r>
              <a:rPr lang="ca-ES" altLang="ca-ES" sz="3000" b="1" dirty="0">
                <a:solidFill>
                  <a:srgbClr val="C00000"/>
                </a:solidFill>
              </a:rPr>
              <a:t>ANTERIOR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815629" y="1578688"/>
            <a:ext cx="860184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kern="1200" dirty="0">
                <a:solidFill>
                  <a:srgbClr val="000000"/>
                </a:solidFill>
              </a:rPr>
              <a:t>El fulls de resposta oberta de correcció manual es recolliran i es </a:t>
            </a:r>
            <a:r>
              <a:rPr lang="ca-ES" sz="2400" b="1" kern="1200" dirty="0">
                <a:solidFill>
                  <a:srgbClr val="000000"/>
                </a:solidFill>
              </a:rPr>
              <a:t>digitalitzaran</a:t>
            </a:r>
            <a:r>
              <a:rPr lang="ca-ES" sz="2400" kern="12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kern="1200" dirty="0">
                <a:solidFill>
                  <a:srgbClr val="000000"/>
                </a:solidFill>
              </a:rPr>
              <a:t>Les correccions es faran en línia a través d’una </a:t>
            </a:r>
            <a:r>
              <a:rPr lang="ca-ES" sz="2400" b="1" kern="1200" dirty="0">
                <a:solidFill>
                  <a:srgbClr val="000000"/>
                </a:solidFill>
              </a:rPr>
              <a:t>plataforma web</a:t>
            </a:r>
            <a:r>
              <a:rPr lang="ca-ES" sz="2400" kern="1200" dirty="0">
                <a:solidFill>
                  <a:srgbClr val="000000"/>
                </a:solidFill>
              </a:rPr>
              <a:t>.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fr-FR" sz="2400" kern="1200" dirty="0">
                <a:solidFill>
                  <a:srgbClr val="000000"/>
                </a:solidFill>
                <a:ea typeface="+mn-ea"/>
                <a:cs typeface="+mn-cs"/>
              </a:rPr>
              <a:t>La participació activa a les sessions de les comissions d'aplicació de les proves i a les activitats formatives d'aquestes, serà reconeguda com a </a:t>
            </a:r>
            <a:r>
              <a:rPr lang="fr-FR" sz="2400" b="1" kern="1200" dirty="0">
                <a:solidFill>
                  <a:srgbClr val="000000"/>
                </a:solidFill>
                <a:ea typeface="+mn-ea"/>
                <a:cs typeface="+mn-cs"/>
              </a:rPr>
              <a:t>mèrit de formació</a:t>
            </a:r>
            <a:r>
              <a:rPr lang="ca-ES" alt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. </a:t>
            </a:r>
            <a:endParaRPr kumimoji="0" lang="ca-ES" alt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5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AVANTATGES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119716" y="1595549"/>
            <a:ext cx="7520736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Els correctors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han de desplaçar-se </a:t>
            </a: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recollir o retornar els fulls de resposta.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Passat el període de digitalització tindran accés a la plataforma web de correcció.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a-E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 plataforma web facilita la tasca de correcció i </a:t>
            </a:r>
            <a:r>
              <a:rPr kumimoji="0" lang="ca-E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incrementa la productivitat</a:t>
            </a:r>
            <a:r>
              <a:rPr kumimoji="0" lang="ca-ES" sz="2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155389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6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PLATAFORMA WEB DE CORRECCIÓ (I)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107001" y="1304764"/>
            <a:ext cx="752073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Aplicació accessible amb navegador web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Agrupació dels ítems </a:t>
            </a: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 corregir-ne tots els d’un mateix tipus alhora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Enviament directe </a:t>
            </a: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la qualificació. No s’han d’emplenar graelles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Indicació dels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criteris de correcció </a:t>
            </a: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cada ítem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Ajudes 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per a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la correcció de textos</a:t>
            </a:r>
            <a:r>
              <a:rPr lang="ca-ES" sz="2400" kern="1200" dirty="0">
                <a:solidFill>
                  <a:srgbClr val="000000"/>
                </a:solidFill>
                <a:ea typeface="+mn-ea"/>
                <a:cs typeface="+mn-cs"/>
              </a:rPr>
              <a:t>: m</a:t>
            </a: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arques i recomptes de marques automàtics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Avaluació automàtica </a:t>
            </a:r>
            <a:r>
              <a:rPr kumimoji="0" lang="ca-E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les marques d’ortografia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7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PLATAFORMA WEB DE CORRECCIÓ (II)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052735"/>
            <a:ext cx="6966017" cy="53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8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PLATAFORMA WEB DE CORRECCIÓ (III)</a:t>
            </a:r>
          </a:p>
        </p:txBody>
      </p:sp>
      <p:sp>
        <p:nvSpPr>
          <p:cNvPr id="4" name="28 CuadroTexto"/>
          <p:cNvSpPr txBox="1">
            <a:spLocks noChangeArrowheads="1"/>
          </p:cNvSpPr>
          <p:nvPr/>
        </p:nvSpPr>
        <p:spPr bwMode="auto">
          <a:xfrm>
            <a:off x="1107001" y="1304764"/>
            <a:ext cx="7520736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Disponible l’accés per a la demostració i la comprovació de les seves prestacions i productivitat.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Totalment funcional però no guarda informació.</a:t>
            </a:r>
          </a:p>
          <a:p>
            <a:pPr lvl="0"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  <a:hlinkClick r:id="rId2"/>
              </a:rPr>
              <a:t>https://www2.complet.es/engine/P170062JRVY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   </a:t>
            </a: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usuari: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dCAS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dCAS</a:t>
            </a:r>
            <a:endParaRPr lang="ca-ES" sz="2400" b="1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usuari: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dCAT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dCAT</a:t>
            </a:r>
            <a:endParaRPr lang="ca-ES" sz="2400" b="1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usuari: </a:t>
            </a:r>
            <a:r>
              <a:rPr lang="ca-ES" sz="2400" b="1" kern="1200" dirty="0" err="1">
                <a:solidFill>
                  <a:srgbClr val="000000"/>
                </a:solidFill>
              </a:rPr>
              <a:t>dANG</a:t>
            </a:r>
            <a:r>
              <a:rPr lang="ca-ES" sz="2400" b="1" kern="1200" dirty="0">
                <a:solidFill>
                  <a:srgbClr val="000000"/>
                </a:solidFill>
              </a:rPr>
              <a:t>	</a:t>
            </a:r>
            <a:r>
              <a:rPr lang="ca-ES" sz="2400" b="1" kern="1200" dirty="0" err="1">
                <a:solidFill>
                  <a:srgbClr val="000000"/>
                </a:solidFill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</a:rPr>
              <a:t>: </a:t>
            </a:r>
            <a:r>
              <a:rPr lang="ca-ES" sz="2400" b="1" kern="1200" dirty="0" err="1">
                <a:solidFill>
                  <a:srgbClr val="000000"/>
                </a:solidFill>
              </a:rPr>
              <a:t>dANG</a:t>
            </a:r>
            <a:r>
              <a:rPr lang="ca-ES" sz="2400" b="1" kern="1200" dirty="0">
                <a:solidFill>
                  <a:srgbClr val="000000"/>
                </a:solidFill>
              </a:rPr>
              <a:t> </a:t>
            </a:r>
            <a:endParaRPr lang="ca-ES" sz="2400" b="1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usuari: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dMAT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dMAT</a:t>
            </a:r>
            <a:endParaRPr lang="ca-ES" sz="2400" b="1" kern="1200" dirty="0">
              <a:solidFill>
                <a:srgbClr val="000000"/>
              </a:solidFill>
              <a:ea typeface="+mn-ea"/>
              <a:cs typeface="+mn-cs"/>
            </a:endParaRPr>
          </a:p>
          <a:p>
            <a:pPr lvl="2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usuari: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dCIE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	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pass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r>
              <a:rPr lang="ca-ES" sz="2400" b="1" kern="1200" dirty="0" err="1">
                <a:solidFill>
                  <a:srgbClr val="000000"/>
                </a:solidFill>
                <a:ea typeface="+mn-ea"/>
                <a:cs typeface="+mn-cs"/>
              </a:rPr>
              <a:t>dCIE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5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mtClean="0"/>
              <a:t>9</a:t>
            </a:fld>
            <a:endParaRPr lang="ca-ES" dirty="0"/>
          </a:p>
        </p:txBody>
      </p:sp>
      <p:sp>
        <p:nvSpPr>
          <p:cNvPr id="3" name="Rectangle 129"/>
          <p:cNvSpPr txBox="1">
            <a:spLocks noChangeArrowheads="1"/>
          </p:cNvSpPr>
          <p:nvPr/>
        </p:nvSpPr>
        <p:spPr>
          <a:xfrm>
            <a:off x="815629" y="429774"/>
            <a:ext cx="8270498" cy="523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altLang="ca-ES" sz="3000" b="1" dirty="0">
                <a:solidFill>
                  <a:srgbClr val="C00000"/>
                </a:solidFill>
              </a:rPr>
              <a:t>DATES CLAU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649953" y="1188823"/>
            <a:ext cx="8601849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4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APLICACIÓ</a:t>
            </a:r>
            <a:r>
              <a:rPr kumimoji="0" lang="ca-ES" sz="24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17-18 febrer 2021.</a:t>
            </a:r>
            <a:r>
              <a:rPr kumimoji="0" lang="ca-ES" sz="240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Aplicació de les proves als centres</a:t>
            </a:r>
          </a:p>
          <a:p>
            <a:pPr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 </a:t>
            </a:r>
            <a:r>
              <a:rPr lang="ca-ES" sz="2400" b="1" kern="1200" dirty="0">
                <a:solidFill>
                  <a:srgbClr val="C00000"/>
                </a:solidFill>
              </a:rPr>
              <a:t>FASE 1</a:t>
            </a:r>
            <a:r>
              <a:rPr lang="ca-ES" sz="2400" b="1" kern="1200" dirty="0">
                <a:solidFill>
                  <a:srgbClr val="000000"/>
                </a:solidFill>
              </a:rPr>
              <a:t>: 18 febrer-12 març 2021</a:t>
            </a:r>
            <a:r>
              <a:rPr lang="ca-ES" sz="2400" kern="1200" dirty="0">
                <a:solidFill>
                  <a:srgbClr val="000000"/>
                </a:solidFill>
              </a:rPr>
              <a:t>: Accés a l’aplicació informàtica per a la comprovació de les dades personals, l’obtenció de criteris de correcció i la introducció de l’IBAN si s’escau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 </a:t>
            </a:r>
            <a:r>
              <a:rPr lang="ca-ES" sz="2400" b="1" kern="1200" dirty="0">
                <a:solidFill>
                  <a:srgbClr val="C00000"/>
                </a:solidFill>
              </a:rPr>
              <a:t>FASE 2</a:t>
            </a:r>
            <a:r>
              <a:rPr lang="ca-ES" sz="2400" b="1" kern="1200" dirty="0">
                <a:solidFill>
                  <a:srgbClr val="000000"/>
                </a:solidFill>
              </a:rPr>
              <a:t>: 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15-26 març 2021. </a:t>
            </a:r>
            <a:r>
              <a:rPr lang="ca-ES" sz="2400" kern="1200" dirty="0">
                <a:solidFill>
                  <a:srgbClr val="000000"/>
                </a:solidFill>
                <a:ea typeface="+mn-ea"/>
                <a:cs typeface="+mn-cs"/>
              </a:rPr>
              <a:t>Accés a la plataforma web de correcció mitjançant l’enllaç autoritzat en l’aplicació informàtica del Departament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a-ES" sz="2400" b="1" kern="1200" dirty="0">
                <a:solidFill>
                  <a:srgbClr val="000000"/>
                </a:solidFill>
              </a:rPr>
              <a:t> </a:t>
            </a:r>
            <a:r>
              <a:rPr lang="ca-ES" sz="2400" b="1" kern="1200" dirty="0">
                <a:solidFill>
                  <a:srgbClr val="C00000"/>
                </a:solidFill>
              </a:rPr>
              <a:t>FASE 3</a:t>
            </a:r>
            <a:r>
              <a:rPr lang="ca-ES" sz="2400" b="1" kern="1200" dirty="0">
                <a:solidFill>
                  <a:srgbClr val="000000"/>
                </a:solidFill>
              </a:rPr>
              <a:t>: 5</a:t>
            </a:r>
            <a:r>
              <a:rPr lang="ca-ES" sz="2400" b="1" kern="1200" dirty="0">
                <a:solidFill>
                  <a:srgbClr val="000000"/>
                </a:solidFill>
                <a:ea typeface="+mn-ea"/>
                <a:cs typeface="+mn-cs"/>
              </a:rPr>
              <a:t>-9 abril 2021.</a:t>
            </a:r>
            <a:r>
              <a:rPr lang="ca-ES" sz="2400" kern="1200" dirty="0">
                <a:solidFill>
                  <a:srgbClr val="000000"/>
                </a:solidFill>
                <a:ea typeface="+mn-ea"/>
                <a:cs typeface="+mn-cs"/>
              </a:rPr>
              <a:t> Accés a l’aplicació del Departament per a la confirmació de la minuta i de l’inici del procediment administratiu</a:t>
            </a:r>
            <a:endParaRPr kumimoji="0" lang="ca-ES" altLang="ca-ES" sz="240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PowerPoint.pptx" id="{E71CA100-A3D5-4908-A284-DF14C00CD74D}" vid="{030C3C92-3B19-42C3-AB11-6B8BBCBB7E6F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7FB82B722D3745A9C05D4276C1EBD6" ma:contentTypeVersion="8" ma:contentTypeDescription="Crear nuevo documento." ma:contentTypeScope="" ma:versionID="a361a7790cba40db9eee864d72936a6b">
  <xsd:schema xmlns:xsd="http://www.w3.org/2001/XMLSchema" xmlns:xs="http://www.w3.org/2001/XMLSchema" xmlns:p="http://schemas.microsoft.com/office/2006/metadata/properties" xmlns:ns2="55bb8a40-91e9-4c42-b626-0ebad7ed191d" xmlns:ns3="63ac521b-260c-48dc-a931-33a8d5722c68" targetNamespace="http://schemas.microsoft.com/office/2006/metadata/properties" ma:root="true" ma:fieldsID="f8924e393f54d1c8acc0526f02955a1f" ns2:_="" ns3:_="">
    <xsd:import namespace="55bb8a40-91e9-4c42-b626-0ebad7ed191d"/>
    <xsd:import namespace="63ac521b-260c-48dc-a931-33a8d5722c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b8a40-91e9-4c42-b626-0ebad7ed1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c521b-260c-48dc-a931-33a8d5722c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4F87FB-26BC-4403-B822-0F435EB81845}">
  <ds:schemaRefs>
    <ds:schemaRef ds:uri="63ac521b-260c-48dc-a931-33a8d5722c68"/>
    <ds:schemaRef ds:uri="55bb8a40-91e9-4c42-b626-0ebad7ed191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86828CC-E4EE-48A4-A7EE-8E0FDD22E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204179-FBF8-4AD7-A626-CA7D6DD2B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b8a40-91e9-4c42-b626-0ebad7ed191d"/>
    <ds:schemaRef ds:uri="63ac521b-260c-48dc-a931-33a8d5722c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PlantillaPowerPoint</Template>
  <TotalTime>939</TotalTime>
  <Words>666</Words>
  <Application>Microsoft Office PowerPoint</Application>
  <PresentationFormat>Paper A4 (210 x 297 mm)</PresentationFormat>
  <Paragraphs>87</Paragraphs>
  <Slides>15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Noto Sans Symbols</vt:lpstr>
      <vt:lpstr>Open Sans</vt:lpstr>
      <vt:lpstr>Roboto Condensed</vt:lpstr>
      <vt:lpstr>Times New Roman</vt:lpstr>
      <vt:lpstr>Wingdings</vt:lpstr>
      <vt:lpstr>PLANTILLA</vt:lpstr>
      <vt:lpstr>Instruccions per als Correctors/es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Departament d'Educació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de  CORRECCIÓ DIGITAL</dc:title>
  <dc:creator>System User</dc:creator>
  <cp:lastModifiedBy>Canals Cabau, Maria Roser</cp:lastModifiedBy>
  <cp:revision>91</cp:revision>
  <cp:lastPrinted>2019-06-20T07:14:02Z</cp:lastPrinted>
  <dcterms:created xsi:type="dcterms:W3CDTF">2019-07-16T07:54:41Z</dcterms:created>
  <dcterms:modified xsi:type="dcterms:W3CDTF">2021-01-15T11:56:03Z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0x010100817FB82B722D3745A9C05D4276C1EBD6</vt:lpwstr>
  </property>
</Properties>
</file>