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4"/>
  </p:sldMasterIdLst>
  <p:notesMasterIdLst>
    <p:notesMasterId r:id="rId23"/>
  </p:notesMasterIdLst>
  <p:handoutMasterIdLst>
    <p:handoutMasterId r:id="rId24"/>
  </p:handoutMasterIdLst>
  <p:sldIdLst>
    <p:sldId id="256" r:id="rId5"/>
    <p:sldId id="310" r:id="rId6"/>
    <p:sldId id="290" r:id="rId7"/>
    <p:sldId id="294" r:id="rId8"/>
    <p:sldId id="301" r:id="rId9"/>
    <p:sldId id="300" r:id="rId10"/>
    <p:sldId id="302" r:id="rId11"/>
    <p:sldId id="303" r:id="rId12"/>
    <p:sldId id="299" r:id="rId13"/>
    <p:sldId id="304" r:id="rId14"/>
    <p:sldId id="305" r:id="rId15"/>
    <p:sldId id="296" r:id="rId16"/>
    <p:sldId id="306" r:id="rId17"/>
    <p:sldId id="307" r:id="rId18"/>
    <p:sldId id="297" r:id="rId19"/>
    <p:sldId id="309" r:id="rId20"/>
    <p:sldId id="308" r:id="rId21"/>
    <p:sldId id="277" r:id="rId22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87DE87"/>
    <a:srgbClr val="E7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9357-D58D-4F9B-A176-44298C3E53F5}" type="datetimeFigureOut">
              <a:rPr lang="ca-ES" smtClean="0"/>
              <a:t>15/01/2021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DF2C7-25F4-475D-AE99-6AD77BA3A191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32924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5A263-EC01-4B60-9BC0-24A9532BDD3E}" type="datetimeFigureOut">
              <a:rPr lang="ca-ES" smtClean="0"/>
              <a:t>15/01/2021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5024-89F4-41E2-BC1E-9EB8B2CC1C1D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73155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906000" cy="10873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8468" y="138789"/>
            <a:ext cx="7904876" cy="40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None/>
              <a:defRPr sz="2200" b="1" i="0" u="none" strike="noStrike" cap="none" baseline="30000">
                <a:solidFill>
                  <a:schemeClr val="lt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r>
              <a:rPr lang="ca-ES" dirty="0"/>
              <a:t>Feu clic aquí per editar l'estil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68468" y="587454"/>
            <a:ext cx="7904876" cy="2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200" b="0" i="0" u="none" strike="noStrike" cap="none" baseline="30000">
                <a:solidFill>
                  <a:schemeClr val="lt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ca-ES" dirty="0"/>
              <a:t>Feu clic aquí per editar l'estil de subtítols del patró</a:t>
            </a: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8281370" y="188640"/>
            <a:ext cx="51999" cy="7476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En blanc"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889686" y="988540"/>
            <a:ext cx="8073081" cy="823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dirty="0"/>
          </a:p>
        </p:txBody>
      </p:sp>
      <p:sp>
        <p:nvSpPr>
          <p:cNvPr id="6" name="Google Shape;10;p1"/>
          <p:cNvSpPr/>
          <p:nvPr userDrawn="1"/>
        </p:nvSpPr>
        <p:spPr>
          <a:xfrm>
            <a:off x="0" y="6510824"/>
            <a:ext cx="9906000" cy="3692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Google Shape;21;p2" descr="idb_blanc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146" y="6589336"/>
            <a:ext cx="810540" cy="21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idor de número de diapositiva 20"/>
          <p:cNvSpPr>
            <a:spLocks noGrp="1"/>
          </p:cNvSpPr>
          <p:nvPr>
            <p:ph type="sldNum" idx="12"/>
          </p:nvPr>
        </p:nvSpPr>
        <p:spPr>
          <a:xfrm>
            <a:off x="8962767" y="6520322"/>
            <a:ext cx="832090" cy="30450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00000000-1234-1234-1234-12341234123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95300" y="188640"/>
            <a:ext cx="8915400" cy="613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6" name="Google Shape;18;p2"/>
          <p:cNvSpPr txBox="1">
            <a:spLocks noGrp="1"/>
          </p:cNvSpPr>
          <p:nvPr>
            <p:ph type="sldNum" idx="4"/>
          </p:nvPr>
        </p:nvSpPr>
        <p:spPr>
          <a:xfrm>
            <a:off x="8787323" y="6591458"/>
            <a:ext cx="832090" cy="30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chemeClr val="bg1"/>
                </a:solidFill>
                <a:latin typeface="+mj-lt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6692" y="2286325"/>
            <a:ext cx="6625583" cy="1255008"/>
          </a:xfrm>
        </p:spPr>
        <p:txBody>
          <a:bodyPr/>
          <a:lstStyle/>
          <a:p>
            <a:pPr algn="ctr" eaLnBrk="1" hangingPunct="1"/>
            <a:r>
              <a:rPr lang="ca-ES" altLang="ca-ES" sz="5400" dirty="0">
                <a:solidFill>
                  <a:srgbClr val="C00000"/>
                </a:solidFill>
                <a:latin typeface="+mj-lt"/>
              </a:rPr>
              <a:t>Instruccions per als</a:t>
            </a:r>
            <a:r>
              <a:rPr lang="ca-ES" altLang="ca-ES" sz="5400">
                <a:solidFill>
                  <a:srgbClr val="C00000"/>
                </a:solidFill>
                <a:latin typeface="+mj-lt"/>
              </a:rPr>
              <a:t/>
            </a:r>
            <a:br>
              <a:rPr lang="ca-ES" altLang="ca-ES" sz="5400">
                <a:solidFill>
                  <a:srgbClr val="C00000"/>
                </a:solidFill>
                <a:latin typeface="+mj-lt"/>
              </a:rPr>
            </a:br>
            <a:r>
              <a:rPr lang="ca-ES" altLang="ca-ES" sz="5400">
                <a:solidFill>
                  <a:srgbClr val="C00000"/>
                </a:solidFill>
                <a:latin typeface="+mj-lt"/>
              </a:rPr>
              <a:t>Aplicadors/es</a:t>
            </a:r>
            <a:r>
              <a:rPr lang="ca-ES" altLang="ca-ES" sz="5400" dirty="0">
                <a:solidFill>
                  <a:srgbClr val="C00000"/>
                </a:solidFill>
                <a:latin typeface="+mj-lt"/>
              </a:rPr>
              <a:t/>
            </a:r>
            <a:br>
              <a:rPr lang="ca-ES" altLang="ca-ES" sz="5400" dirty="0">
                <a:solidFill>
                  <a:srgbClr val="C00000"/>
                </a:solidFill>
                <a:latin typeface="+mj-lt"/>
              </a:rPr>
            </a:br>
            <a:endParaRPr lang="ca-ES" altLang="ca-ES" sz="5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1" y="186608"/>
            <a:ext cx="2701902" cy="74268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12768" y="5648988"/>
            <a:ext cx="40544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Avaluació 4t d’ESO</a:t>
            </a:r>
            <a:br>
              <a:rPr kumimoji="0" lang="ca-ES" altLang="ca-E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a-ES" altLang="ca-E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Curs 2020-2021</a:t>
            </a:r>
          </a:p>
        </p:txBody>
      </p:sp>
    </p:spTree>
    <p:extLst>
      <p:ext uri="{BB962C8B-B14F-4D97-AF65-F5344CB8AC3E}">
        <p14:creationId xmlns:p14="http://schemas.microsoft.com/office/powerpoint/2010/main" val="11348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10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Lectura de les instruccions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59632" y="1251624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7</a:t>
            </a: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59" y="1710934"/>
            <a:ext cx="6624637" cy="4533232"/>
          </a:xfrm>
          <a:prstGeom prst="rect">
            <a:avLst/>
          </a:prstGeom>
        </p:spPr>
      </p:pic>
      <p:sp>
        <p:nvSpPr>
          <p:cNvPr id="18" name="Fletxa dreta 17"/>
          <p:cNvSpPr/>
          <p:nvPr/>
        </p:nvSpPr>
        <p:spPr bwMode="auto">
          <a:xfrm rot="16200000" flipH="1">
            <a:off x="1456617" y="2416257"/>
            <a:ext cx="2100289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815629" y="6150990"/>
            <a:ext cx="8022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Compte! Aquest exemple d’instruccions correspon</a:t>
            </a:r>
            <a:r>
              <a:rPr kumimoji="0" lang="ca-E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 edicions anteriors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28 CuadroTexto"/>
          <p:cNvSpPr txBox="1">
            <a:spLocks noChangeArrowheads="1"/>
          </p:cNvSpPr>
          <p:nvPr/>
        </p:nvSpPr>
        <p:spPr bwMode="auto">
          <a:xfrm rot="1930159">
            <a:off x="7884501" y="554682"/>
            <a:ext cx="1766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Abans de l’aplicació</a:t>
            </a:r>
          </a:p>
        </p:txBody>
      </p:sp>
    </p:spTree>
    <p:extLst>
      <p:ext uri="{BB962C8B-B14F-4D97-AF65-F5344CB8AC3E}">
        <p14:creationId xmlns:p14="http://schemas.microsoft.com/office/powerpoint/2010/main" val="19107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11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Avís de no fer aclariments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691679" y="1205577"/>
            <a:ext cx="73944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Aviseu a l’alumnat que no s’explicaran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ni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continguts ni enunciats. Assegureu-vos que el docent del centre no faci aclariments.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59632" y="1251624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8</a:t>
            </a: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04" y="2405906"/>
            <a:ext cx="3826823" cy="3826823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57697" y="4159675"/>
            <a:ext cx="591031" cy="582725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48327" y="3600700"/>
            <a:ext cx="591031" cy="582725"/>
          </a:xfrm>
          <a:prstGeom prst="rect">
            <a:avLst/>
          </a:prstGeom>
        </p:spPr>
      </p:pic>
      <p:sp>
        <p:nvSpPr>
          <p:cNvPr id="9" name="28 CuadroTexto"/>
          <p:cNvSpPr txBox="1">
            <a:spLocks noChangeArrowheads="1"/>
          </p:cNvSpPr>
          <p:nvPr/>
        </p:nvSpPr>
        <p:spPr bwMode="auto">
          <a:xfrm rot="1930159">
            <a:off x="7884501" y="554682"/>
            <a:ext cx="1766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Abans de l’aplicació</a:t>
            </a:r>
          </a:p>
        </p:txBody>
      </p:sp>
    </p:spTree>
    <p:extLst>
      <p:ext uri="{BB962C8B-B14F-4D97-AF65-F5344CB8AC3E}">
        <p14:creationId xmlns:p14="http://schemas.microsoft.com/office/powerpoint/2010/main" val="39867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12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Separació dels fulls de correcció interna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691680" y="1231705"/>
            <a:ext cx="692980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Recolliu els fulls i </a:t>
            </a:r>
            <a:r>
              <a:rPr kumimoji="0" lang="ca-E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separeu aquells que són de correcció interna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perquè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 quedaran al centre.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Per saber si és correcció interna fixeu-vos en l’etiqueta de l’alumne o en el llistat de control.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59632" y="1277752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</a:t>
            </a: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8" y="4177738"/>
            <a:ext cx="3257130" cy="1704666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3" y="3357927"/>
            <a:ext cx="5334744" cy="2524477"/>
          </a:xfrm>
          <a:prstGeom prst="rect">
            <a:avLst/>
          </a:prstGeom>
        </p:spPr>
      </p:pic>
      <p:sp>
        <p:nvSpPr>
          <p:cNvPr id="16" name="Fletxa dreta 15"/>
          <p:cNvSpPr/>
          <p:nvPr/>
        </p:nvSpPr>
        <p:spPr bwMode="auto">
          <a:xfrm rot="16200000" flipH="1">
            <a:off x="2103832" y="3461513"/>
            <a:ext cx="1352123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Fletxa dreta 16"/>
          <p:cNvSpPr/>
          <p:nvPr/>
        </p:nvSpPr>
        <p:spPr bwMode="auto">
          <a:xfrm rot="16200000" flipH="1">
            <a:off x="6702536" y="3345713"/>
            <a:ext cx="1793520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28 CuadroTexto"/>
          <p:cNvSpPr txBox="1">
            <a:spLocks noChangeArrowheads="1"/>
          </p:cNvSpPr>
          <p:nvPr/>
        </p:nvSpPr>
        <p:spPr bwMode="auto">
          <a:xfrm rot="1930159">
            <a:off x="7875565" y="585669"/>
            <a:ext cx="1883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Després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  <a:alpha val="4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l’aplicació</a:t>
            </a:r>
          </a:p>
        </p:txBody>
      </p:sp>
    </p:spTree>
    <p:extLst>
      <p:ext uri="{BB962C8B-B14F-4D97-AF65-F5344CB8AC3E}">
        <p14:creationId xmlns:p14="http://schemas.microsoft.com/office/powerpoint/2010/main" val="23202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13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Desdoblegament dels fulls de resposta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691680" y="1264404"/>
            <a:ext cx="6948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Desdoblegueu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ca-ES" sz="2400" b="1" kern="1200">
                <a:solidFill>
                  <a:srgbClr val="000000"/>
                </a:solidFill>
                <a:ea typeface="+mn-ea"/>
                <a:cs typeface="+mn-cs"/>
              </a:rPr>
              <a:t>els 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f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ulls de correcció externa per deixar-los en format A3.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59632" y="1288219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buClrTx/>
              <a:buFontTx/>
              <a:buNone/>
            </a:pP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51" y="3108314"/>
            <a:ext cx="1811300" cy="2852902"/>
          </a:xfrm>
          <a:prstGeom prst="rect">
            <a:avLst/>
          </a:prstGeom>
        </p:spPr>
      </p:pic>
      <p:grpSp>
        <p:nvGrpSpPr>
          <p:cNvPr id="11" name="Agrupa 10"/>
          <p:cNvGrpSpPr/>
          <p:nvPr/>
        </p:nvGrpSpPr>
        <p:grpSpPr>
          <a:xfrm>
            <a:off x="4508294" y="3208429"/>
            <a:ext cx="3687021" cy="2607459"/>
            <a:chOff x="3707904" y="4009006"/>
            <a:chExt cx="3655607" cy="2585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4009006"/>
              <a:ext cx="3655607" cy="2585242"/>
            </a:xfrm>
            <a:prstGeom prst="rect">
              <a:avLst/>
            </a:prstGeom>
          </p:spPr>
        </p:pic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909" y="4206593"/>
              <a:ext cx="409171" cy="230519"/>
            </a:xfrm>
            <a:prstGeom prst="rect">
              <a:avLst/>
            </a:prstGeom>
          </p:spPr>
        </p:pic>
      </p:grpSp>
      <p:sp>
        <p:nvSpPr>
          <p:cNvPr id="15" name="QuadreDeText 14"/>
          <p:cNvSpPr txBox="1"/>
          <p:nvPr/>
        </p:nvSpPr>
        <p:spPr>
          <a:xfrm>
            <a:off x="1208461" y="1287101"/>
            <a:ext cx="558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b="1" dirty="0">
                <a:solidFill>
                  <a:schemeClr val="bg1"/>
                </a:solidFill>
              </a:rPr>
              <a:t>10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6" name="Fletxa dreta 15"/>
          <p:cNvSpPr/>
          <p:nvPr/>
        </p:nvSpPr>
        <p:spPr bwMode="auto">
          <a:xfrm rot="10800000" flipH="1">
            <a:off x="3036544" y="4438307"/>
            <a:ext cx="1737338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28 CuadroTexto"/>
          <p:cNvSpPr txBox="1">
            <a:spLocks noChangeArrowheads="1"/>
          </p:cNvSpPr>
          <p:nvPr/>
        </p:nvSpPr>
        <p:spPr bwMode="auto">
          <a:xfrm rot="1930159">
            <a:off x="7871482" y="599832"/>
            <a:ext cx="1936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Després de l’aplicació</a:t>
            </a:r>
          </a:p>
        </p:txBody>
      </p:sp>
      <p:sp>
        <p:nvSpPr>
          <p:cNvPr id="17" name="28 CuadroTexto"/>
          <p:cNvSpPr txBox="1">
            <a:spLocks noChangeArrowheads="1"/>
          </p:cNvSpPr>
          <p:nvPr/>
        </p:nvSpPr>
        <p:spPr bwMode="auto">
          <a:xfrm rot="752373">
            <a:off x="5411211" y="2462353"/>
            <a:ext cx="55682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stral" panose="03090702030407020403" pitchFamily="66" charset="0"/>
                <a:ea typeface="+mn-ea"/>
                <a:cs typeface="+mn-cs"/>
              </a:rPr>
              <a:t>Molt Important !</a:t>
            </a:r>
          </a:p>
        </p:txBody>
      </p:sp>
    </p:spTree>
    <p:extLst>
      <p:ext uri="{BB962C8B-B14F-4D97-AF65-F5344CB8AC3E}">
        <p14:creationId xmlns:p14="http://schemas.microsoft.com/office/powerpoint/2010/main" val="41778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14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43331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Recompte i introducció dels fulls en el sobre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691680" y="1264404"/>
            <a:ext cx="69487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Feu un recompte dels fulls de correcció externa, introduïu-los al sobre i apunteu-hi la quantitat. No cal que els ordeneu.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59632" y="1288219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buClrTx/>
              <a:buFontTx/>
              <a:buNone/>
            </a:pP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1208461" y="1287101"/>
            <a:ext cx="558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b="1" dirty="0">
                <a:solidFill>
                  <a:schemeClr val="bg1"/>
                </a:solidFill>
              </a:rPr>
              <a:t>11</a:t>
            </a:r>
            <a:endParaRPr lang="en-US" sz="2200" b="1" dirty="0">
              <a:solidFill>
                <a:schemeClr val="bg1"/>
              </a:solidFill>
            </a:endParaRPr>
          </a:p>
        </p:txBody>
      </p:sp>
      <p:grpSp>
        <p:nvGrpSpPr>
          <p:cNvPr id="17" name="Agrupa 16"/>
          <p:cNvGrpSpPr/>
          <p:nvPr/>
        </p:nvGrpSpPr>
        <p:grpSpPr>
          <a:xfrm>
            <a:off x="1208461" y="2775661"/>
            <a:ext cx="3623234" cy="3074112"/>
            <a:chOff x="3707904" y="4009006"/>
            <a:chExt cx="3655607" cy="2585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" name="Imatg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4009006"/>
              <a:ext cx="3655607" cy="2585242"/>
            </a:xfrm>
            <a:prstGeom prst="rect">
              <a:avLst/>
            </a:prstGeom>
          </p:spPr>
        </p:pic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909" y="4206593"/>
              <a:ext cx="409171" cy="230519"/>
            </a:xfrm>
            <a:prstGeom prst="rect">
              <a:avLst/>
            </a:prstGeom>
          </p:spPr>
        </p:pic>
      </p:grpSp>
      <p:grpSp>
        <p:nvGrpSpPr>
          <p:cNvPr id="18" name="Agrupa 17"/>
          <p:cNvGrpSpPr/>
          <p:nvPr/>
        </p:nvGrpSpPr>
        <p:grpSpPr>
          <a:xfrm>
            <a:off x="1087174" y="2671469"/>
            <a:ext cx="3623234" cy="3074112"/>
            <a:chOff x="3707904" y="4009006"/>
            <a:chExt cx="3655607" cy="2585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Imatg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4009006"/>
              <a:ext cx="3655607" cy="2585242"/>
            </a:xfrm>
            <a:prstGeom prst="rect">
              <a:avLst/>
            </a:prstGeom>
          </p:spPr>
        </p:pic>
        <p:pic>
          <p:nvPicPr>
            <p:cNvPr id="25" name="Imat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909" y="4206593"/>
              <a:ext cx="409171" cy="230519"/>
            </a:xfrm>
            <a:prstGeom prst="rect">
              <a:avLst/>
            </a:prstGeom>
          </p:spPr>
        </p:pic>
      </p:grpSp>
      <p:grpSp>
        <p:nvGrpSpPr>
          <p:cNvPr id="19" name="Agrupa 18"/>
          <p:cNvGrpSpPr/>
          <p:nvPr/>
        </p:nvGrpSpPr>
        <p:grpSpPr>
          <a:xfrm>
            <a:off x="891760" y="2589611"/>
            <a:ext cx="3623234" cy="3074112"/>
            <a:chOff x="3707904" y="4009006"/>
            <a:chExt cx="3655607" cy="2585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Imat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4009006"/>
              <a:ext cx="3655607" cy="2585242"/>
            </a:xfrm>
            <a:prstGeom prst="rect">
              <a:avLst/>
            </a:prstGeom>
          </p:spPr>
        </p:pic>
        <p:pic>
          <p:nvPicPr>
            <p:cNvPr id="23" name="Imat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909" y="4206593"/>
              <a:ext cx="409171" cy="230519"/>
            </a:xfrm>
            <a:prstGeom prst="rect">
              <a:avLst/>
            </a:prstGeom>
          </p:spPr>
        </p:pic>
      </p:grpSp>
      <p:pic>
        <p:nvPicPr>
          <p:cNvPr id="21" name="Imat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43" y="2065688"/>
            <a:ext cx="3985204" cy="4285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Agrupa 27"/>
          <p:cNvGrpSpPr/>
          <p:nvPr/>
        </p:nvGrpSpPr>
        <p:grpSpPr>
          <a:xfrm>
            <a:off x="5962967" y="2512265"/>
            <a:ext cx="1293378" cy="1108079"/>
            <a:chOff x="5964491" y="2301535"/>
            <a:chExt cx="1293378" cy="1108079"/>
          </a:xfrm>
        </p:grpSpPr>
        <p:sp>
          <p:nvSpPr>
            <p:cNvPr id="29" name="QuadreDeText 28"/>
            <p:cNvSpPr txBox="1"/>
            <p:nvPr/>
          </p:nvSpPr>
          <p:spPr>
            <a:xfrm>
              <a:off x="6645802" y="3040282"/>
              <a:ext cx="61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1800" b="1" kern="1200" dirty="0">
                  <a:solidFill>
                    <a:srgbClr val="3333FF"/>
                  </a:solidFill>
                  <a:latin typeface="Lucida Handwriting" panose="03010101010101010101" pitchFamily="66" charset="0"/>
                  <a:ea typeface="+mn-ea"/>
                  <a:cs typeface="+mn-cs"/>
                </a:rPr>
                <a:t>23</a:t>
              </a:r>
              <a:endParaRPr lang="en-US" sz="1800" b="1" kern="1200" dirty="0">
                <a:solidFill>
                  <a:srgbClr val="3333FF"/>
                </a:solidFill>
                <a:latin typeface="Lucida Handwriting" panose="03010101010101010101" pitchFamily="66" charset="0"/>
                <a:ea typeface="+mn-ea"/>
                <a:cs typeface="+mn-cs"/>
              </a:endParaRPr>
            </a:p>
          </p:txBody>
        </p:sp>
        <p:pic>
          <p:nvPicPr>
            <p:cNvPr id="30" name="Imatg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491" y="2301535"/>
              <a:ext cx="852542" cy="884995"/>
            </a:xfrm>
            <a:prstGeom prst="rect">
              <a:avLst/>
            </a:prstGeom>
          </p:spPr>
        </p:pic>
      </p:grpSp>
      <p:sp>
        <p:nvSpPr>
          <p:cNvPr id="32" name="Fletxa dreta 31"/>
          <p:cNvSpPr/>
          <p:nvPr/>
        </p:nvSpPr>
        <p:spPr bwMode="auto">
          <a:xfrm rot="10800000" flipH="1">
            <a:off x="4636281" y="3576945"/>
            <a:ext cx="1737338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28 CuadroTexto"/>
          <p:cNvSpPr txBox="1">
            <a:spLocks noChangeArrowheads="1"/>
          </p:cNvSpPr>
          <p:nvPr/>
        </p:nvSpPr>
        <p:spPr bwMode="auto">
          <a:xfrm rot="1930159">
            <a:off x="8054066" y="1272052"/>
            <a:ext cx="1851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Després de l’aplicació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86271">
            <a:off x="6954105" y="2881899"/>
            <a:ext cx="795403" cy="439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52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15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Lliuraments a la direcció del centre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817773" y="1241415"/>
            <a:ext cx="6948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Lliureu a la direcció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del centre:</a:t>
            </a:r>
            <a:endParaRPr kumimoji="0" lang="ca-E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Imat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125" y="1249836"/>
            <a:ext cx="1657780" cy="1228533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 bwMode="auto">
          <a:xfrm>
            <a:off x="1259632" y="1288219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buClrTx/>
              <a:buFontTx/>
              <a:buNone/>
            </a:pP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QuadreDeText 28"/>
          <p:cNvSpPr txBox="1"/>
          <p:nvPr/>
        </p:nvSpPr>
        <p:spPr>
          <a:xfrm>
            <a:off x="1208461" y="1287101"/>
            <a:ext cx="558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b="1" dirty="0">
                <a:solidFill>
                  <a:schemeClr val="bg1"/>
                </a:solidFill>
              </a:rPr>
              <a:t>12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2" name="28 CuadroTexto"/>
          <p:cNvSpPr txBox="1">
            <a:spLocks noChangeArrowheads="1"/>
          </p:cNvSpPr>
          <p:nvPr/>
        </p:nvSpPr>
        <p:spPr bwMode="auto">
          <a:xfrm>
            <a:off x="1469846" y="1864103"/>
            <a:ext cx="7908966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ts val="600"/>
              </a:spcBef>
              <a:spcAft>
                <a:spcPts val="1200"/>
              </a:spcAft>
              <a:defRPr/>
            </a:pP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Còpia del llistat de l’alumnat per</a:t>
            </a:r>
            <a:r>
              <a:rPr lang="ca-ES" sz="2200" b="1" kern="1200" dirty="0">
                <a:solidFill>
                  <a:srgbClr val="000000"/>
                </a:solidFill>
                <a:ea typeface="+mn-ea"/>
                <a:cs typeface="+mn-cs"/>
              </a:rPr>
              <a:t>què la </a:t>
            </a:r>
            <a:br>
              <a:rPr lang="ca-ES" sz="2200" b="1" kern="1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ca-ES" sz="2200" b="1" kern="1200" dirty="0">
                <a:solidFill>
                  <a:srgbClr val="000000"/>
                </a:solidFill>
                <a:ea typeface="+mn-ea"/>
                <a:cs typeface="+mn-cs"/>
              </a:rPr>
              <a:t>direcció pugui introduir a l’aplicació </a:t>
            </a:r>
            <a:br>
              <a:rPr lang="ca-ES" sz="2200" b="1" kern="1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ca-ES" sz="2200" b="1" kern="1200" dirty="0">
                <a:solidFill>
                  <a:srgbClr val="000000"/>
                </a:solidFill>
                <a:ea typeface="+mn-ea"/>
                <a:cs typeface="+mn-cs"/>
              </a:rPr>
              <a:t>informàtica les </a:t>
            </a:r>
            <a:r>
              <a:rPr lang="ca-ES" sz="2200" b="1" u="sng" kern="1200" dirty="0">
                <a:solidFill>
                  <a:srgbClr val="000000"/>
                </a:solidFill>
                <a:ea typeface="+mn-ea"/>
                <a:cs typeface="+mn-cs"/>
              </a:rPr>
              <a:t>absències</a:t>
            </a:r>
            <a:r>
              <a:rPr lang="ca-ES" sz="2200" b="1" kern="1200" dirty="0">
                <a:solidFill>
                  <a:srgbClr val="000000"/>
                </a:solidFill>
                <a:ea typeface="+mn-ea"/>
                <a:cs typeface="+mn-cs"/>
              </a:rPr>
              <a:t>.</a:t>
            </a:r>
          </a:p>
          <a:p>
            <a:pPr lvl="1" fontAlgn="base">
              <a:spcBef>
                <a:spcPts val="600"/>
              </a:spcBef>
              <a:spcAft>
                <a:spcPts val="1200"/>
              </a:spcAft>
              <a:defRPr/>
            </a:pPr>
            <a:r>
              <a:rPr lang="ca-ES" sz="2200" b="1" kern="1200" dirty="0">
                <a:solidFill>
                  <a:srgbClr val="000000"/>
                </a:solidFill>
              </a:rPr>
              <a:t>Còpia de l’acta d'aplicació perquè la </a:t>
            </a:r>
            <a:br>
              <a:rPr lang="ca-ES" sz="2200" b="1" kern="1200" dirty="0">
                <a:solidFill>
                  <a:srgbClr val="000000"/>
                </a:solidFill>
              </a:rPr>
            </a:br>
            <a:r>
              <a:rPr lang="ca-ES" sz="2200" b="1" kern="1200" dirty="0">
                <a:solidFill>
                  <a:srgbClr val="000000"/>
                </a:solidFill>
              </a:rPr>
              <a:t>direcció pugui introduir a l’aplicació informàtica els </a:t>
            </a:r>
            <a:r>
              <a:rPr lang="ca-ES" sz="2200" b="1" u="sng" kern="1200" dirty="0">
                <a:solidFill>
                  <a:srgbClr val="000000"/>
                </a:solidFill>
              </a:rPr>
              <a:t>codis contingents</a:t>
            </a:r>
            <a:r>
              <a:rPr lang="ca-ES" sz="2200" b="1" kern="1200" dirty="0">
                <a:solidFill>
                  <a:srgbClr val="000000"/>
                </a:solidFill>
              </a:rPr>
              <a:t>.</a:t>
            </a:r>
          </a:p>
          <a:p>
            <a:pPr lvl="1" fontAlgn="base">
              <a:spcBef>
                <a:spcPts val="600"/>
              </a:spcBef>
              <a:spcAft>
                <a:spcPts val="1200"/>
              </a:spcAft>
              <a:defRPr/>
            </a:pP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Els</a:t>
            </a:r>
            <a:r>
              <a:rPr kumimoji="0" lang="ca-ES" sz="2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quaderns d’enunciats.</a:t>
            </a:r>
          </a:p>
          <a:p>
            <a:pPr lvl="1" fontAlgn="base">
              <a:spcBef>
                <a:spcPts val="600"/>
              </a:spcBef>
              <a:spcAft>
                <a:spcPts val="1200"/>
              </a:spcAft>
              <a:defRPr/>
            </a:pPr>
            <a:r>
              <a:rPr lang="ca-ES" sz="2200" b="1" kern="1200" baseline="0" dirty="0">
                <a:solidFill>
                  <a:srgbClr val="000000"/>
                </a:solidFill>
                <a:ea typeface="+mn-ea"/>
                <a:cs typeface="+mn-cs"/>
              </a:rPr>
              <a:t>Els fulls de respostes de </a:t>
            </a:r>
            <a:r>
              <a:rPr lang="ca-ES" sz="2200" b="1" u="sng" kern="1200" baseline="0" dirty="0">
                <a:solidFill>
                  <a:srgbClr val="000000"/>
                </a:solidFill>
                <a:ea typeface="+mn-ea"/>
                <a:cs typeface="+mn-cs"/>
              </a:rPr>
              <a:t>correcció interna</a:t>
            </a:r>
            <a:r>
              <a:rPr lang="ca-ES" sz="2200" b="1" kern="1200" baseline="0" dirty="0">
                <a:solidFill>
                  <a:srgbClr val="000000"/>
                </a:solidFill>
                <a:ea typeface="+mn-ea"/>
                <a:cs typeface="+mn-cs"/>
              </a:rPr>
              <a:t>.</a:t>
            </a:r>
            <a:endParaRPr kumimoji="0" lang="ca-E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28 CuadroTexto"/>
          <p:cNvSpPr txBox="1">
            <a:spLocks noChangeArrowheads="1"/>
          </p:cNvSpPr>
          <p:nvPr/>
        </p:nvSpPr>
        <p:spPr bwMode="auto">
          <a:xfrm rot="1930159">
            <a:off x="7849490" y="479342"/>
            <a:ext cx="1936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Després de l’aplicació</a:t>
            </a:r>
          </a:p>
        </p:txBody>
      </p:sp>
    </p:spTree>
    <p:extLst>
      <p:ext uri="{BB962C8B-B14F-4D97-AF65-F5344CB8AC3E}">
        <p14:creationId xmlns:p14="http://schemas.microsoft.com/office/powerpoint/2010/main" val="20533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3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16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Lliuraments a la comissió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1889023" y="1300630"/>
            <a:ext cx="68987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 final del segon dia d’aplicació porteu els sobres de fulls de resposta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la seu de la comissió.</a:t>
            </a:r>
          </a:p>
        </p:txBody>
      </p:sp>
      <p:pic>
        <p:nvPicPr>
          <p:cNvPr id="25" name="Imatg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2962913"/>
            <a:ext cx="2478840" cy="253667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 bwMode="auto">
          <a:xfrm>
            <a:off x="1255960" y="1279588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buClrTx/>
              <a:buFontTx/>
              <a:buNone/>
            </a:pP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204789" y="1278470"/>
            <a:ext cx="558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b="1" dirty="0">
                <a:solidFill>
                  <a:schemeClr val="bg1"/>
                </a:solidFill>
              </a:rPr>
              <a:t>13</a:t>
            </a:r>
            <a:endParaRPr lang="en-US" sz="2200" b="1" dirty="0">
              <a:solidFill>
                <a:schemeClr val="bg1"/>
              </a:solidFill>
            </a:endParaRPr>
          </a:p>
        </p:txBody>
      </p:sp>
      <p:grpSp>
        <p:nvGrpSpPr>
          <p:cNvPr id="4" name="Agrupa 3"/>
          <p:cNvGrpSpPr/>
          <p:nvPr/>
        </p:nvGrpSpPr>
        <p:grpSpPr>
          <a:xfrm>
            <a:off x="947202" y="2848113"/>
            <a:ext cx="2717230" cy="2922099"/>
            <a:chOff x="1255960" y="2234648"/>
            <a:chExt cx="3985204" cy="4285674"/>
          </a:xfrm>
        </p:grpSpPr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960" y="2234648"/>
              <a:ext cx="3985204" cy="42856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1042">
              <a:off x="2857041" y="3018168"/>
              <a:ext cx="934821" cy="52951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Agrupa 15"/>
          <p:cNvGrpSpPr/>
          <p:nvPr/>
        </p:nvGrpSpPr>
        <p:grpSpPr>
          <a:xfrm>
            <a:off x="1099602" y="3000513"/>
            <a:ext cx="2717230" cy="2922099"/>
            <a:chOff x="1255960" y="2234648"/>
            <a:chExt cx="3985204" cy="4285674"/>
          </a:xfrm>
        </p:grpSpPr>
        <p:pic>
          <p:nvPicPr>
            <p:cNvPr id="17" name="Imat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960" y="2234648"/>
              <a:ext cx="3985204" cy="42856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Imat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1042">
              <a:off x="2857041" y="3018168"/>
              <a:ext cx="934821" cy="52951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1" name="Imat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81" y="2962913"/>
            <a:ext cx="2717230" cy="292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Fletxa dreta 22"/>
          <p:cNvSpPr/>
          <p:nvPr/>
        </p:nvSpPr>
        <p:spPr bwMode="auto">
          <a:xfrm rot="10800000" flipH="1">
            <a:off x="3735199" y="4048229"/>
            <a:ext cx="2511221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28 CuadroTexto"/>
          <p:cNvSpPr txBox="1">
            <a:spLocks noChangeArrowheads="1"/>
          </p:cNvSpPr>
          <p:nvPr/>
        </p:nvSpPr>
        <p:spPr bwMode="auto">
          <a:xfrm rot="1930159">
            <a:off x="7800101" y="599639"/>
            <a:ext cx="1998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Després de l’aplicació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86271">
            <a:off x="2456519" y="3608301"/>
            <a:ext cx="514449" cy="284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2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17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Més informació...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476492" y="1586220"/>
            <a:ext cx="6948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Informació completa en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 repositori de documentació:</a:t>
            </a:r>
            <a:endParaRPr kumimoji="0" lang="ca-E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28 CuadroTexto"/>
          <p:cNvSpPr txBox="1">
            <a:spLocks noChangeArrowheads="1"/>
          </p:cNvSpPr>
          <p:nvPr/>
        </p:nvSpPr>
        <p:spPr bwMode="auto">
          <a:xfrm>
            <a:off x="1476492" y="3142296"/>
            <a:ext cx="69487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lang="ca-ES" sz="5400" b="1" kern="1200" noProof="0" dirty="0">
                <a:solidFill>
                  <a:srgbClr val="3333FF"/>
                </a:solidFill>
                <a:ea typeface="+mn-ea"/>
                <a:cs typeface="+mn-cs"/>
              </a:rPr>
              <a:t>docs.consaval.cat</a:t>
            </a:r>
            <a:endParaRPr kumimoji="0" lang="ca-ES" sz="5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7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18</a:t>
            </a:fld>
            <a:endParaRPr lang="ca-ES" dirty="0"/>
          </a:p>
        </p:txBody>
      </p:sp>
      <p:pic>
        <p:nvPicPr>
          <p:cNvPr id="3" name="Picture 14" descr="csase_centre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28" y="4838236"/>
            <a:ext cx="374491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960" y="839585"/>
            <a:ext cx="8262851" cy="241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58" y="1249438"/>
            <a:ext cx="5399543" cy="34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7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-ES" smtClean="0"/>
              <a:pPr/>
              <a:t>2</a:t>
            </a:fld>
            <a:endParaRPr lang="ca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76" y="3221541"/>
            <a:ext cx="5705731" cy="32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CALENDARI DE LES PROVES</a:t>
            </a:r>
          </a:p>
        </p:txBody>
      </p:sp>
      <p:sp>
        <p:nvSpPr>
          <p:cNvPr id="17" name="28 CuadroTexto"/>
          <p:cNvSpPr txBox="1">
            <a:spLocks noChangeArrowheads="1"/>
          </p:cNvSpPr>
          <p:nvPr/>
        </p:nvSpPr>
        <p:spPr bwMode="auto">
          <a:xfrm>
            <a:off x="1155097" y="1183048"/>
            <a:ext cx="2381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17 de febrer 2021</a:t>
            </a:r>
          </a:p>
        </p:txBody>
      </p:sp>
      <p:sp>
        <p:nvSpPr>
          <p:cNvPr id="18" name="28 CuadroTexto"/>
          <p:cNvSpPr txBox="1">
            <a:spLocks noChangeArrowheads="1"/>
          </p:cNvSpPr>
          <p:nvPr/>
        </p:nvSpPr>
        <p:spPr bwMode="auto">
          <a:xfrm>
            <a:off x="3323080" y="1101697"/>
            <a:ext cx="45034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Competència </a:t>
            </a:r>
            <a:r>
              <a:rPr lang="ca-ES" sz="1800" b="1" kern="1200" dirty="0">
                <a:solidFill>
                  <a:srgbClr val="000000"/>
                </a:solidFill>
                <a:ea typeface="+mn-ea"/>
                <a:cs typeface="+mn-cs"/>
              </a:rPr>
              <a:t>m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atemàtica</a:t>
            </a:r>
          </a:p>
          <a:p>
            <a:pPr lvl="0"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en </a:t>
            </a:r>
            <a:r>
              <a:rPr lang="ca-ES" sz="1800" b="1" kern="1200" dirty="0">
                <a:solidFill>
                  <a:srgbClr val="000000"/>
                </a:solidFill>
                <a:ea typeface="+mn-ea"/>
                <a:cs typeface="+mn-cs"/>
              </a:rPr>
              <a:t>l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lengua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castellana</a:t>
            </a:r>
          </a:p>
          <a:p>
            <a:pPr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en llengua estrangera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1081904" y="1102257"/>
            <a:ext cx="6671434" cy="1012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1155097" y="2177770"/>
            <a:ext cx="2381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18 de febrer 2021</a:t>
            </a:r>
          </a:p>
        </p:txBody>
      </p:sp>
      <p:sp>
        <p:nvSpPr>
          <p:cNvPr id="21" name="28 CuadroTexto"/>
          <p:cNvSpPr txBox="1">
            <a:spLocks noChangeArrowheads="1"/>
          </p:cNvSpPr>
          <p:nvPr/>
        </p:nvSpPr>
        <p:spPr bwMode="auto">
          <a:xfrm>
            <a:off x="3323079" y="2155569"/>
            <a:ext cx="43933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en </a:t>
            </a:r>
            <a:r>
              <a:rPr lang="ca-ES" sz="1800" b="1" kern="1200" dirty="0">
                <a:solidFill>
                  <a:srgbClr val="000000"/>
                </a:solidFill>
                <a:ea typeface="+mn-ea"/>
                <a:cs typeface="+mn-cs"/>
              </a:rPr>
              <a:t>l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lengua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catalana</a:t>
            </a:r>
          </a:p>
          <a:p>
            <a:pPr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cientificotecnològica</a:t>
            </a:r>
          </a:p>
          <a:p>
            <a:pPr lvl="0"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en </a:t>
            </a:r>
            <a:r>
              <a:rPr lang="ca-ES" sz="1800" b="1" kern="1200" dirty="0">
                <a:solidFill>
                  <a:srgbClr val="000000"/>
                </a:solidFill>
                <a:ea typeface="+mn-ea"/>
                <a:cs typeface="+mn-cs"/>
              </a:rPr>
              <a:t>a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ranès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15"/>
          <p:cNvSpPr/>
          <p:nvPr/>
        </p:nvSpPr>
        <p:spPr>
          <a:xfrm>
            <a:off x="1081904" y="2108854"/>
            <a:ext cx="6671434" cy="1012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t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07" y="3373598"/>
            <a:ext cx="2535564" cy="2726737"/>
          </a:xfrm>
          <a:prstGeom prst="rect">
            <a:avLst/>
          </a:prstGeom>
        </p:spPr>
      </p:pic>
      <p:pic>
        <p:nvPicPr>
          <p:cNvPr id="30" name="Imat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55" y="3472663"/>
            <a:ext cx="1618716" cy="2549572"/>
          </a:xfrm>
          <a:prstGeom prst="rect">
            <a:avLst/>
          </a:prstGeom>
        </p:spPr>
      </p:pic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3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Obertura de caixes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9438" y="1251624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</a:t>
            </a: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9" y="3435683"/>
            <a:ext cx="1531645" cy="2171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28 CuadroTexto"/>
          <p:cNvSpPr txBox="1">
            <a:spLocks noChangeArrowheads="1"/>
          </p:cNvSpPr>
          <p:nvPr/>
        </p:nvSpPr>
        <p:spPr bwMode="auto">
          <a:xfrm>
            <a:off x="482125" y="2162011"/>
            <a:ext cx="1484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Quaderns </a:t>
            </a:r>
            <a:b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d’enunciats</a:t>
            </a:r>
          </a:p>
        </p:txBody>
      </p:sp>
      <p:sp>
        <p:nvSpPr>
          <p:cNvPr id="23" name="28 CuadroTexto"/>
          <p:cNvSpPr txBox="1">
            <a:spLocks noChangeArrowheads="1"/>
          </p:cNvSpPr>
          <p:nvPr/>
        </p:nvSpPr>
        <p:spPr bwMode="auto">
          <a:xfrm>
            <a:off x="2103251" y="2306322"/>
            <a:ext cx="1484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Fulls per</a:t>
            </a:r>
            <a:r>
              <a:rPr kumimoji="0" lang="ca-E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respondre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28 CuadroTexto"/>
          <p:cNvSpPr txBox="1">
            <a:spLocks noChangeArrowheads="1"/>
          </p:cNvSpPr>
          <p:nvPr/>
        </p:nvSpPr>
        <p:spPr bwMode="auto">
          <a:xfrm>
            <a:off x="4443065" y="2974576"/>
            <a:ext cx="1008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Sobres DIN A3</a:t>
            </a:r>
          </a:p>
        </p:txBody>
      </p:sp>
      <p:sp>
        <p:nvSpPr>
          <p:cNvPr id="25" name="28 CuadroTexto"/>
          <p:cNvSpPr txBox="1">
            <a:spLocks noChangeArrowheads="1"/>
          </p:cNvSpPr>
          <p:nvPr/>
        </p:nvSpPr>
        <p:spPr bwMode="auto">
          <a:xfrm>
            <a:off x="7023771" y="2951296"/>
            <a:ext cx="1484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Etiquetes</a:t>
            </a:r>
          </a:p>
        </p:txBody>
      </p:sp>
      <p:sp>
        <p:nvSpPr>
          <p:cNvPr id="26" name="Fletxa dreta 25"/>
          <p:cNvSpPr/>
          <p:nvPr/>
        </p:nvSpPr>
        <p:spPr bwMode="auto">
          <a:xfrm rot="16200000" flipH="1">
            <a:off x="659120" y="2921196"/>
            <a:ext cx="854012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Fletxa dreta 26"/>
          <p:cNvSpPr/>
          <p:nvPr/>
        </p:nvSpPr>
        <p:spPr bwMode="auto">
          <a:xfrm rot="16200000" flipH="1">
            <a:off x="2240311" y="3088228"/>
            <a:ext cx="854012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Fletxa dreta 27"/>
          <p:cNvSpPr/>
          <p:nvPr/>
        </p:nvSpPr>
        <p:spPr bwMode="auto">
          <a:xfrm rot="16200000" flipH="1">
            <a:off x="4286556" y="3777417"/>
            <a:ext cx="854012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Fletxa dreta 28"/>
          <p:cNvSpPr/>
          <p:nvPr/>
        </p:nvSpPr>
        <p:spPr bwMode="auto">
          <a:xfrm rot="16200000" flipH="1">
            <a:off x="7148087" y="3487942"/>
            <a:ext cx="854012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59" y="4196249"/>
            <a:ext cx="4292867" cy="1603018"/>
          </a:xfrm>
          <a:prstGeom prst="rect">
            <a:avLst/>
          </a:prstGeom>
        </p:spPr>
      </p:pic>
      <p:sp>
        <p:nvSpPr>
          <p:cNvPr id="19" name="28 CuadroTexto"/>
          <p:cNvSpPr txBox="1">
            <a:spLocks noChangeArrowheads="1"/>
          </p:cNvSpPr>
          <p:nvPr/>
        </p:nvSpPr>
        <p:spPr bwMode="auto">
          <a:xfrm rot="1930159">
            <a:off x="7884501" y="500820"/>
            <a:ext cx="176665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Abans de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l’aplicació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1228783" y="1205577"/>
            <a:ext cx="7761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Comproveu el contingut de les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caixes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amb la direcció del centre</a:t>
            </a:r>
          </a:p>
        </p:txBody>
      </p:sp>
    </p:spTree>
    <p:extLst>
      <p:ext uri="{BB962C8B-B14F-4D97-AF65-F5344CB8AC3E}">
        <p14:creationId xmlns:p14="http://schemas.microsoft.com/office/powerpoint/2010/main" val="1812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3" grpId="0"/>
      <p:bldP spid="24" grpId="0"/>
      <p:bldP spid="25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4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Etiquetes de l’alumnat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719572" y="4661027"/>
            <a:ext cx="78232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Només una etiqueta per prova. Totes les competències en un sol full d’etiquetes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Etiquetes nominals per a facilitar l’assignació</a:t>
            </a:r>
            <a:endParaRPr kumimoji="0" lang="ca-ES" alt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9" y="1245364"/>
            <a:ext cx="8844457" cy="33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5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Fulls per respondre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815629" y="1036159"/>
            <a:ext cx="8601849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Fulls per respondre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retractilats conjuntament amb els quaderns d’enunciats.</a:t>
            </a:r>
          </a:p>
          <a:p>
            <a:pPr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a-ES" sz="2400" b="1" kern="1200" dirty="0">
                <a:solidFill>
                  <a:srgbClr val="000000"/>
                </a:solidFill>
              </a:rPr>
              <a:t>Full únic i </a:t>
            </a:r>
            <a:r>
              <a:rPr lang="ca-ES" sz="2400" b="1" u="sng" kern="1200" dirty="0">
                <a:solidFill>
                  <a:srgbClr val="000000"/>
                </a:solidFill>
              </a:rPr>
              <a:t>indivisible</a:t>
            </a:r>
            <a:r>
              <a:rPr lang="ca-ES" sz="2400" b="1" kern="1200" dirty="0">
                <a:solidFill>
                  <a:srgbClr val="000000"/>
                </a:solidFill>
              </a:rPr>
              <a:t> mida 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DIN A3 doblegat que conté la part oberta i la part tancada.</a:t>
            </a:r>
            <a:endParaRPr kumimoji="0" lang="ca-ES" alt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10" y="2810388"/>
            <a:ext cx="5070503" cy="35858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8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5" descr="Usb, Ubs-Stick, Computer, Disc, Disk, Memory, S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91" y="2313218"/>
            <a:ext cx="8747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6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Acta, llista de control i àudio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201487" y="1205577"/>
            <a:ext cx="7761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Comproveu el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material subministrat pel centre i per la comissió.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9438" y="1251624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</a:t>
            </a: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28 CuadroTexto"/>
          <p:cNvSpPr txBox="1">
            <a:spLocks noChangeArrowheads="1"/>
          </p:cNvSpPr>
          <p:nvPr/>
        </p:nvSpPr>
        <p:spPr bwMode="auto">
          <a:xfrm>
            <a:off x="531017" y="2104247"/>
            <a:ext cx="12429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Llista de control</a:t>
            </a:r>
          </a:p>
        </p:txBody>
      </p:sp>
      <p:sp>
        <p:nvSpPr>
          <p:cNvPr id="24" name="28 CuadroTexto"/>
          <p:cNvSpPr txBox="1">
            <a:spLocks noChangeArrowheads="1"/>
          </p:cNvSpPr>
          <p:nvPr/>
        </p:nvSpPr>
        <p:spPr bwMode="auto">
          <a:xfrm>
            <a:off x="2484482" y="2112427"/>
            <a:ext cx="12695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Àudio </a:t>
            </a:r>
            <a:b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(si escau)</a:t>
            </a:r>
          </a:p>
        </p:txBody>
      </p:sp>
      <p:sp>
        <p:nvSpPr>
          <p:cNvPr id="28" name="Fletxa dreta 27"/>
          <p:cNvSpPr/>
          <p:nvPr/>
        </p:nvSpPr>
        <p:spPr bwMode="auto">
          <a:xfrm rot="16200000" flipH="1">
            <a:off x="4286556" y="3777417"/>
            <a:ext cx="854012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6970" r="7119" b="9340"/>
          <a:stretch/>
        </p:blipFill>
        <p:spPr>
          <a:xfrm>
            <a:off x="278042" y="3189939"/>
            <a:ext cx="4920793" cy="31296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Fletxa dreta 25"/>
          <p:cNvSpPr/>
          <p:nvPr/>
        </p:nvSpPr>
        <p:spPr bwMode="auto">
          <a:xfrm rot="16200000" flipH="1">
            <a:off x="659120" y="2921196"/>
            <a:ext cx="854012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28 CuadroTexto"/>
          <p:cNvSpPr txBox="1">
            <a:spLocks noChangeArrowheads="1"/>
          </p:cNvSpPr>
          <p:nvPr/>
        </p:nvSpPr>
        <p:spPr bwMode="auto">
          <a:xfrm>
            <a:off x="4713562" y="2239051"/>
            <a:ext cx="891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Acta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899" y="1664887"/>
            <a:ext cx="3370313" cy="47505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Fletxa dreta 31"/>
          <p:cNvSpPr/>
          <p:nvPr/>
        </p:nvSpPr>
        <p:spPr bwMode="auto">
          <a:xfrm rot="10800000" flipH="1">
            <a:off x="5505625" y="2072263"/>
            <a:ext cx="886774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28 CuadroTexto"/>
          <p:cNvSpPr txBox="1">
            <a:spLocks noChangeArrowheads="1"/>
          </p:cNvSpPr>
          <p:nvPr/>
        </p:nvSpPr>
        <p:spPr bwMode="auto">
          <a:xfrm rot="1930159">
            <a:off x="7884501" y="554682"/>
            <a:ext cx="1766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Abans de l’aplicació</a:t>
            </a:r>
          </a:p>
        </p:txBody>
      </p:sp>
    </p:spTree>
    <p:extLst>
      <p:ext uri="{BB962C8B-B14F-4D97-AF65-F5344CB8AC3E}">
        <p14:creationId xmlns:p14="http://schemas.microsoft.com/office/powerpoint/2010/main" val="21642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1" grpId="0"/>
      <p:bldP spid="24" grpId="0"/>
      <p:bldP spid="3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7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Absències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201487" y="1205577"/>
            <a:ext cx="7253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Passeu llista i anoteu les absències en el llistat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control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9438" y="1251624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3</a:t>
            </a: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48" y="2288675"/>
            <a:ext cx="3351821" cy="3039755"/>
          </a:xfrm>
          <a:prstGeom prst="rect">
            <a:avLst/>
          </a:prstGeom>
        </p:spPr>
      </p:pic>
      <p:sp>
        <p:nvSpPr>
          <p:cNvPr id="26" name="Fletxa dreta 25"/>
          <p:cNvSpPr/>
          <p:nvPr/>
        </p:nvSpPr>
        <p:spPr bwMode="auto">
          <a:xfrm flipH="1">
            <a:off x="4891502" y="4105879"/>
            <a:ext cx="1319293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28 CuadroTexto"/>
          <p:cNvSpPr txBox="1">
            <a:spLocks noChangeArrowheads="1"/>
          </p:cNvSpPr>
          <p:nvPr/>
        </p:nvSpPr>
        <p:spPr bwMode="auto">
          <a:xfrm rot="1930159">
            <a:off x="7884501" y="554682"/>
            <a:ext cx="1766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Abans de l’aplicació</a:t>
            </a:r>
          </a:p>
        </p:txBody>
      </p:sp>
    </p:spTree>
    <p:extLst>
      <p:ext uri="{BB962C8B-B14F-4D97-AF65-F5344CB8AC3E}">
        <p14:creationId xmlns:p14="http://schemas.microsoft.com/office/powerpoint/2010/main" val="14854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8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Codis contingents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201486" y="1205577"/>
            <a:ext cx="73693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Només en el cas que un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alumne no aparegui en la llista de control assigneu-li un codi contingent.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9438" y="1251624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4</a:t>
            </a: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86" y="3674149"/>
            <a:ext cx="8077343" cy="2653264"/>
          </a:xfrm>
          <a:prstGeom prst="rect">
            <a:avLst/>
          </a:prstGeom>
        </p:spPr>
      </p:pic>
      <p:sp>
        <p:nvSpPr>
          <p:cNvPr id="26" name="Fletxa dreta 25"/>
          <p:cNvSpPr/>
          <p:nvPr/>
        </p:nvSpPr>
        <p:spPr bwMode="auto">
          <a:xfrm rot="16200000" flipH="1">
            <a:off x="2310306" y="3963161"/>
            <a:ext cx="3638133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28 CuadroTexto"/>
          <p:cNvSpPr txBox="1">
            <a:spLocks noChangeArrowheads="1"/>
          </p:cNvSpPr>
          <p:nvPr/>
        </p:nvSpPr>
        <p:spPr bwMode="auto">
          <a:xfrm>
            <a:off x="1262927" y="2099592"/>
            <a:ext cx="78232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fontAlgn="base">
              <a:spcBef>
                <a:spcPts val="0"/>
              </a:spcBef>
              <a:buFont typeface="Wingdings" pitchFamily="2" charset="2"/>
              <a:buChar char="§"/>
            </a:pPr>
            <a:r>
              <a:rPr lang="ca-E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Escriviu el nom de l’alumne en </a:t>
            </a:r>
            <a:r>
              <a:rPr lang="ca-ES" sz="1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totes</a:t>
            </a:r>
            <a:r>
              <a:rPr lang="ca-E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etiquetes amb el mateix codi contingent.</a:t>
            </a:r>
          </a:p>
          <a:p>
            <a:pPr fontAlgn="base">
              <a:spcBef>
                <a:spcPts val="0"/>
              </a:spcBef>
              <a:buFont typeface="Wingdings" pitchFamily="2" charset="2"/>
              <a:buChar char="§"/>
            </a:pPr>
            <a:r>
              <a:rPr lang="ca-E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Anoteu la incidència en l’acta de l’aplicació.</a:t>
            </a:r>
          </a:p>
          <a:p>
            <a:pPr fontAlgn="base">
              <a:spcBef>
                <a:spcPts val="0"/>
              </a:spcBef>
              <a:buFont typeface="Wingdings" pitchFamily="2" charset="2"/>
              <a:buChar char="§"/>
            </a:pPr>
            <a:r>
              <a:rPr lang="ca-E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Assegureu-vos que aquest alumne fa totes les proves amb el mateix codi.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kumimoji="0" lang="ca-ES" altLang="ca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QuadreDeText 4"/>
          <p:cNvSpPr txBox="1"/>
          <p:nvPr/>
        </p:nvSpPr>
        <p:spPr>
          <a:xfrm rot="16200000">
            <a:off x="158515" y="5252501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rgbClr val="FF0000"/>
                </a:solidFill>
              </a:rPr>
              <a:t>Codi Contingent </a:t>
            </a:r>
            <a:br>
              <a:rPr lang="ca-ES" b="1" dirty="0">
                <a:solidFill>
                  <a:srgbClr val="FF0000"/>
                </a:solidFill>
              </a:rPr>
            </a:br>
            <a:r>
              <a:rPr lang="ca-ES" b="1" dirty="0">
                <a:solidFill>
                  <a:srgbClr val="FF0000"/>
                </a:solidFill>
              </a:rPr>
              <a:t>24054269012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letxa dreta 9"/>
          <p:cNvSpPr/>
          <p:nvPr/>
        </p:nvSpPr>
        <p:spPr bwMode="auto">
          <a:xfrm rot="10800000" flipH="1">
            <a:off x="1262927" y="5529704"/>
            <a:ext cx="737323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28 CuadroTexto"/>
          <p:cNvSpPr txBox="1">
            <a:spLocks noChangeArrowheads="1"/>
          </p:cNvSpPr>
          <p:nvPr/>
        </p:nvSpPr>
        <p:spPr bwMode="auto">
          <a:xfrm rot="1930159">
            <a:off x="7884501" y="554682"/>
            <a:ext cx="1766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Abans de l’aplicació</a:t>
            </a:r>
          </a:p>
        </p:txBody>
      </p:sp>
    </p:spTree>
    <p:extLst>
      <p:ext uri="{BB962C8B-B14F-4D97-AF65-F5344CB8AC3E}">
        <p14:creationId xmlns:p14="http://schemas.microsoft.com/office/powerpoint/2010/main" val="388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9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Repartiment del material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691679" y="1205577"/>
            <a:ext cx="76405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Repartiu els quaderns, els fulls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resposta i les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etiquetes </a:t>
            </a:r>
            <a:r>
              <a:rPr kumimoji="0" lang="ca-E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nominals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 l’alumnat. </a:t>
            </a:r>
            <a:b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Només una etiqueta per alumne i competència. 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Cal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enganxar-la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en el full integrat de respostes.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696140" y="3927411"/>
            <a:ext cx="63221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Enganxeu també l’etiqueta corresponent al sobre de recollida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fulls </a:t>
            </a:r>
            <a:b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resposta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59632" y="1251624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5</a:t>
            </a: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59632" y="3951226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6</a:t>
            </a:r>
            <a:endParaRPr lang="en-US" sz="2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17" y="2720033"/>
            <a:ext cx="1021559" cy="1122406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13" y="2720033"/>
            <a:ext cx="926289" cy="1182122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79" y="4236188"/>
            <a:ext cx="2050533" cy="2205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69" y="5059021"/>
            <a:ext cx="1783176" cy="10100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93" y="2875426"/>
            <a:ext cx="1819985" cy="9517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letxa dreta 18"/>
          <p:cNvSpPr/>
          <p:nvPr/>
        </p:nvSpPr>
        <p:spPr bwMode="auto">
          <a:xfrm rot="10800000" flipH="1">
            <a:off x="3861090" y="3129055"/>
            <a:ext cx="2129523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Fletxa dreta 19"/>
          <p:cNvSpPr/>
          <p:nvPr/>
        </p:nvSpPr>
        <p:spPr bwMode="auto">
          <a:xfrm rot="10800000" flipH="1">
            <a:off x="3861089" y="5293549"/>
            <a:ext cx="2129523" cy="540993"/>
          </a:xfrm>
          <a:prstGeom prst="rightArrow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Imat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4984">
            <a:off x="5950409" y="5383498"/>
            <a:ext cx="494242" cy="2799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28 CuadroTexto"/>
          <p:cNvSpPr txBox="1">
            <a:spLocks noChangeArrowheads="1"/>
          </p:cNvSpPr>
          <p:nvPr/>
        </p:nvSpPr>
        <p:spPr bwMode="auto">
          <a:xfrm rot="1930159">
            <a:off x="7884501" y="554682"/>
            <a:ext cx="1766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b="1" kern="1200" dirty="0">
                <a:solidFill>
                  <a:schemeClr val="bg1">
                    <a:lumMod val="50000"/>
                    <a:alpha val="45000"/>
                  </a:schemeClr>
                </a:solidFill>
              </a:rPr>
              <a:t>Abans de l’aplicació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30041" y="5704971"/>
            <a:ext cx="130968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28800" tIns="0" rIns="0" bIns="0" rtlCol="0">
            <a:spAutoFit/>
          </a:bodyPr>
          <a:lstStyle/>
          <a:p>
            <a:r>
              <a:rPr lang="es-ES" sz="1200" dirty="0"/>
              <a:t>(Segona jornada)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04515">
            <a:off x="5943912" y="5425662"/>
            <a:ext cx="447234" cy="2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6" grpId="0"/>
    </p:bldLst>
  </p:timing>
</p:sld>
</file>

<file path=ppt/theme/theme1.xml><?xml version="1.0" encoding="utf-8"?>
<a:theme xmlns:a="http://schemas.openxmlformats.org/drawingml/2006/main" name="PLANTILLA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PowerPoint.pptx" id="{E71CA100-A3D5-4908-A284-DF14C00CD74D}" vid="{030C3C92-3B19-42C3-AB11-6B8BBCBB7E6F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FB82B722D3745A9C05D4276C1EBD6" ma:contentTypeVersion="8" ma:contentTypeDescription="Crea un document nou" ma:contentTypeScope="" ma:versionID="9ae31a14cc3903072a3b0b4cdfe7d818">
  <xsd:schema xmlns:xsd="http://www.w3.org/2001/XMLSchema" xmlns:xs="http://www.w3.org/2001/XMLSchema" xmlns:p="http://schemas.microsoft.com/office/2006/metadata/properties" xmlns:ns2="55bb8a40-91e9-4c42-b626-0ebad7ed191d" xmlns:ns3="63ac521b-260c-48dc-a931-33a8d5722c68" targetNamespace="http://schemas.microsoft.com/office/2006/metadata/properties" ma:root="true" ma:fieldsID="b306ba24291dbb30bcdd158bc1737130" ns2:_="" ns3:_="">
    <xsd:import namespace="55bb8a40-91e9-4c42-b626-0ebad7ed191d"/>
    <xsd:import namespace="63ac521b-260c-48dc-a931-33a8d5722c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b8a40-91e9-4c42-b626-0ebad7ed1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c521b-260c-48dc-a931-33a8d5722c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BC5BF-580A-4D7D-A221-E3D69D8871B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3ac521b-260c-48dc-a931-33a8d5722c68"/>
    <ds:schemaRef ds:uri="55bb8a40-91e9-4c42-b626-0ebad7ed191d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C170D0-78F8-480D-942B-56BC088930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93F02B-0997-4E32-BC7C-7A7116821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b8a40-91e9-4c42-b626-0ebad7ed191d"/>
    <ds:schemaRef ds:uri="63ac521b-260c-48dc-a931-33a8d5722c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PlantillaPowerPoint</Template>
  <TotalTime>1144</TotalTime>
  <Words>572</Words>
  <Application>Microsoft Office PowerPoint</Application>
  <PresentationFormat>Paper A4 (210 x 297 mm)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Lucida Handwriting</vt:lpstr>
      <vt:lpstr>Mistral</vt:lpstr>
      <vt:lpstr>Noto Sans Symbols</vt:lpstr>
      <vt:lpstr>Open Sans</vt:lpstr>
      <vt:lpstr>Roboto Condensed</vt:lpstr>
      <vt:lpstr>Wingdings</vt:lpstr>
      <vt:lpstr>PLANTILLA</vt:lpstr>
      <vt:lpstr>Instruccions per als Aplicadors/es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Departament d'Educació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de  CORRECCIÓ DIGITAL</dc:title>
  <dc:creator>System User</dc:creator>
  <cp:lastModifiedBy>Canals Cabau, Maria Roser</cp:lastModifiedBy>
  <cp:revision>79</cp:revision>
  <cp:lastPrinted>2019-06-20T07:14:02Z</cp:lastPrinted>
  <dcterms:created xsi:type="dcterms:W3CDTF">2019-07-16T07:54:41Z</dcterms:created>
  <dcterms:modified xsi:type="dcterms:W3CDTF">2021-01-15T11:53:26Z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0x010100817FB82B722D3745A9C05D4276C1EBD6</vt:lpwstr>
  </property>
</Properties>
</file>