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</p:sldIdLst>
  <p:sldSz cy="10440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8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8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87761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c74a3b1224_0_64:notes"/>
          <p:cNvSpPr/>
          <p:nvPr>
            <p:ph idx="2" type="sldImg"/>
          </p:nvPr>
        </p:nvSpPr>
        <p:spPr>
          <a:xfrm>
            <a:off x="2187593" y="685800"/>
            <a:ext cx="2482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g2c74a3b1224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c74a3b1224_0_121:notes"/>
          <p:cNvSpPr/>
          <p:nvPr>
            <p:ph idx="2" type="sldImg"/>
          </p:nvPr>
        </p:nvSpPr>
        <p:spPr>
          <a:xfrm>
            <a:off x="2187593" y="685800"/>
            <a:ext cx="2482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g2c74a3b1224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c74a3b1224_0_142:notes"/>
          <p:cNvSpPr/>
          <p:nvPr>
            <p:ph idx="2" type="sldImg"/>
          </p:nvPr>
        </p:nvSpPr>
        <p:spPr>
          <a:xfrm>
            <a:off x="2187593" y="685800"/>
            <a:ext cx="2482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g2c74a3b1224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11298"/>
            <a:ext cx="7044600" cy="4165500"/>
          </a:xfrm>
          <a:prstGeom prst="rect">
            <a:avLst/>
          </a:prstGeom>
        </p:spPr>
        <p:txBody>
          <a:bodyPr anchorCtr="0" anchor="b" bIns="115500" lIns="115500" spcFirstLastPara="1" rIns="115500" wrap="square" tIns="1155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1pPr>
            <a:lvl2pPr lvl="1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2pPr>
            <a:lvl3pPr lvl="2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3pPr>
            <a:lvl4pPr lvl="3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4pPr>
            <a:lvl5pPr lvl="4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5pPr>
            <a:lvl6pPr lvl="5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6pPr>
            <a:lvl7pPr lvl="6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7pPr>
            <a:lvl8pPr lvl="7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8pPr>
            <a:lvl9pPr lvl="8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752555"/>
            <a:ext cx="7044600" cy="1609500"/>
          </a:xfrm>
          <a:prstGeom prst="rect">
            <a:avLst/>
          </a:prstGeom>
        </p:spPr>
        <p:txBody>
          <a:bodyPr anchorCtr="0" anchor="t" bIns="115500" lIns="115500" spcFirstLastPara="1" rIns="115500" wrap="square" tIns="1155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465147"/>
            <a:ext cx="453600" cy="798600"/>
          </a:xfrm>
          <a:prstGeom prst="rect">
            <a:avLst/>
          </a:prstGeom>
        </p:spPr>
        <p:txBody>
          <a:bodyPr anchorCtr="0" anchor="ctr" bIns="115500" lIns="115500" spcFirstLastPara="1" rIns="115500" wrap="square" tIns="1155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45153"/>
            <a:ext cx="7044600" cy="3984600"/>
          </a:xfrm>
          <a:prstGeom prst="rect">
            <a:avLst/>
          </a:prstGeom>
        </p:spPr>
        <p:txBody>
          <a:bodyPr anchorCtr="0" anchor="b" bIns="115500" lIns="115500" spcFirstLastPara="1" rIns="115500" wrap="square" tIns="1155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398217"/>
            <a:ext cx="7044600" cy="2639700"/>
          </a:xfrm>
          <a:prstGeom prst="rect">
            <a:avLst/>
          </a:prstGeom>
        </p:spPr>
        <p:txBody>
          <a:bodyPr anchorCtr="0" anchor="t" bIns="115500" lIns="115500" spcFirstLastPara="1" rIns="115500" wrap="square" tIns="115500">
            <a:norm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465147"/>
            <a:ext cx="453600" cy="798600"/>
          </a:xfrm>
          <a:prstGeom prst="rect">
            <a:avLst/>
          </a:prstGeom>
        </p:spPr>
        <p:txBody>
          <a:bodyPr anchorCtr="0" anchor="ctr" bIns="115500" lIns="115500" spcFirstLastPara="1" rIns="115500" wrap="square" tIns="1155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465147"/>
            <a:ext cx="453600" cy="798600"/>
          </a:xfrm>
          <a:prstGeom prst="rect">
            <a:avLst/>
          </a:prstGeom>
        </p:spPr>
        <p:txBody>
          <a:bodyPr anchorCtr="0" anchor="ctr" bIns="115500" lIns="115500" spcFirstLastPara="1" rIns="115500" wrap="square" tIns="1155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257723" y="1511385"/>
            <a:ext cx="7044900" cy="4165800"/>
          </a:xfrm>
          <a:prstGeom prst="rect">
            <a:avLst/>
          </a:prstGeom>
          <a:noFill/>
          <a:ln>
            <a:noFill/>
          </a:ln>
        </p:spPr>
        <p:txBody>
          <a:bodyPr anchorCtr="0" anchor="b" bIns="115500" lIns="115500" spcFirstLastPara="1" rIns="115500" wrap="square" tIns="1155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257716" y="5752886"/>
            <a:ext cx="7044900" cy="16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5500" lIns="115500" spcFirstLastPara="1" rIns="115500" wrap="square" tIns="1155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005089" y="9465691"/>
            <a:ext cx="453600" cy="7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257716" y="4365931"/>
            <a:ext cx="7044900" cy="170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7005089" y="9465691"/>
            <a:ext cx="453600" cy="7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257716" y="903340"/>
            <a:ext cx="7044900" cy="11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5500" lIns="115500" spcFirstLastPara="1" rIns="115500" wrap="square" tIns="1155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257716" y="2339366"/>
            <a:ext cx="7044900" cy="6934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5500" lIns="115500" spcFirstLastPara="1" rIns="115500" wrap="square" tIns="115500">
            <a:normAutofit/>
          </a:bodyPr>
          <a:lstStyle>
            <a:lvl1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7005089" y="9465691"/>
            <a:ext cx="453600" cy="7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257716" y="903340"/>
            <a:ext cx="7044900" cy="11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5500" lIns="115500" spcFirstLastPara="1" rIns="115500" wrap="square" tIns="1155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257716" y="2339366"/>
            <a:ext cx="3306900" cy="6934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5500" lIns="115500" spcFirstLastPara="1" rIns="115500" wrap="square" tIns="115500">
            <a:normAutofit/>
          </a:bodyPr>
          <a:lstStyle>
            <a:lvl1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3995463" y="2339366"/>
            <a:ext cx="3306900" cy="6934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5500" lIns="115500" spcFirstLastPara="1" rIns="115500" wrap="square" tIns="115500">
            <a:normAutofit/>
          </a:bodyPr>
          <a:lstStyle>
            <a:lvl1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7005089" y="9465691"/>
            <a:ext cx="453600" cy="7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257716" y="903340"/>
            <a:ext cx="7044900" cy="11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5500" lIns="115500" spcFirstLastPara="1" rIns="115500" wrap="square" tIns="1155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7005089" y="9465691"/>
            <a:ext cx="453600" cy="7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257716" y="1127792"/>
            <a:ext cx="2321700" cy="1534800"/>
          </a:xfrm>
          <a:prstGeom prst="rect">
            <a:avLst/>
          </a:prstGeom>
          <a:noFill/>
          <a:ln>
            <a:noFill/>
          </a:ln>
        </p:spPr>
        <p:txBody>
          <a:bodyPr anchorCtr="0" anchor="b" bIns="115500" lIns="115500" spcFirstLastPara="1" rIns="115500" wrap="square" tIns="1155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257716" y="2820697"/>
            <a:ext cx="2321700" cy="64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5500" lIns="115500" spcFirstLastPara="1" rIns="115500" wrap="square" tIns="115500">
            <a:normAutofit/>
          </a:bodyPr>
          <a:lstStyle>
            <a:lvl1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7005089" y="9465691"/>
            <a:ext cx="453600" cy="7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05342" y="913743"/>
            <a:ext cx="5265300" cy="830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7005089" y="9465691"/>
            <a:ext cx="453600" cy="7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3780163" y="-254"/>
            <a:ext cx="3780300" cy="10440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5500" lIns="115500" spcFirstLastPara="1" rIns="115500" wrap="square" tIns="1155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19517" y="2503176"/>
            <a:ext cx="3344700" cy="3008700"/>
          </a:xfrm>
          <a:prstGeom prst="rect">
            <a:avLst/>
          </a:prstGeom>
          <a:noFill/>
          <a:ln>
            <a:noFill/>
          </a:ln>
        </p:spPr>
        <p:txBody>
          <a:bodyPr anchorCtr="0" anchor="b" bIns="115500" lIns="115500" spcFirstLastPara="1" rIns="115500" wrap="square" tIns="1155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19517" y="5689858"/>
            <a:ext cx="3344700" cy="25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5500" lIns="115500" spcFirstLastPara="1" rIns="115500" wrap="square" tIns="1155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084015" y="1469773"/>
            <a:ext cx="3172200" cy="749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7005089" y="9465691"/>
            <a:ext cx="453600" cy="7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365680"/>
            <a:ext cx="7044600" cy="1708800"/>
          </a:xfrm>
          <a:prstGeom prst="rect">
            <a:avLst/>
          </a:prstGeom>
        </p:spPr>
        <p:txBody>
          <a:bodyPr anchorCtr="0" anchor="ctr" bIns="115500" lIns="115500" spcFirstLastPara="1" rIns="115500" wrap="square" tIns="1155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1pPr>
            <a:lvl2pPr lvl="1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2pPr>
            <a:lvl3pPr lvl="2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3pPr>
            <a:lvl4pPr lvl="3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4pPr>
            <a:lvl5pPr lvl="4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5pPr>
            <a:lvl6pPr lvl="5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6pPr>
            <a:lvl7pPr lvl="6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7pPr>
            <a:lvl8pPr lvl="7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8pPr>
            <a:lvl9pPr lvl="8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465147"/>
            <a:ext cx="453600" cy="798600"/>
          </a:xfrm>
          <a:prstGeom prst="rect">
            <a:avLst/>
          </a:prstGeom>
        </p:spPr>
        <p:txBody>
          <a:bodyPr anchorCtr="0" anchor="ctr" bIns="115500" lIns="115500" spcFirstLastPara="1" rIns="115500" wrap="square" tIns="1155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257716" y="8587488"/>
            <a:ext cx="4959600" cy="122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7005089" y="9465691"/>
            <a:ext cx="453600" cy="7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257716" y="2245282"/>
            <a:ext cx="7044900" cy="3984900"/>
          </a:xfrm>
          <a:prstGeom prst="rect">
            <a:avLst/>
          </a:prstGeom>
          <a:noFill/>
          <a:ln>
            <a:noFill/>
          </a:ln>
        </p:spPr>
        <p:txBody>
          <a:bodyPr anchorCtr="0" anchor="b" bIns="115500" lIns="115500" spcFirstLastPara="1" rIns="115500" wrap="square" tIns="1155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257716" y="6398585"/>
            <a:ext cx="7044900" cy="26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5500" lIns="115500" spcFirstLastPara="1" rIns="115500" wrap="square" tIns="115500">
            <a:normAutofit/>
          </a:bodyPr>
          <a:lstStyle>
            <a:lvl1pPr indent="-37465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36550" lvl="1" marL="9144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7005089" y="9465691"/>
            <a:ext cx="453600" cy="7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7005089" y="9465691"/>
            <a:ext cx="453600" cy="7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03288"/>
            <a:ext cx="7044600" cy="1162200"/>
          </a:xfrm>
          <a:prstGeom prst="rect">
            <a:avLst/>
          </a:prstGeom>
        </p:spPr>
        <p:txBody>
          <a:bodyPr anchorCtr="0" anchor="t" bIns="115500" lIns="115500" spcFirstLastPara="1" rIns="115500" wrap="square" tIns="1155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39232"/>
            <a:ext cx="7044600" cy="6933900"/>
          </a:xfrm>
          <a:prstGeom prst="rect">
            <a:avLst/>
          </a:prstGeom>
        </p:spPr>
        <p:txBody>
          <a:bodyPr anchorCtr="0" anchor="t" bIns="115500" lIns="115500" spcFirstLastPara="1" rIns="115500" wrap="square" tIns="11550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465147"/>
            <a:ext cx="453600" cy="798600"/>
          </a:xfrm>
          <a:prstGeom prst="rect">
            <a:avLst/>
          </a:prstGeom>
        </p:spPr>
        <p:txBody>
          <a:bodyPr anchorCtr="0" anchor="ctr" bIns="115500" lIns="115500" spcFirstLastPara="1" rIns="115500" wrap="square" tIns="1155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03288"/>
            <a:ext cx="7044600" cy="1162200"/>
          </a:xfrm>
          <a:prstGeom prst="rect">
            <a:avLst/>
          </a:prstGeom>
        </p:spPr>
        <p:txBody>
          <a:bodyPr anchorCtr="0" anchor="t" bIns="115500" lIns="115500" spcFirstLastPara="1" rIns="115500" wrap="square" tIns="1155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39232"/>
            <a:ext cx="3306900" cy="6933900"/>
          </a:xfrm>
          <a:prstGeom prst="rect">
            <a:avLst/>
          </a:prstGeom>
        </p:spPr>
        <p:txBody>
          <a:bodyPr anchorCtr="0" anchor="t" bIns="115500" lIns="115500" spcFirstLastPara="1" rIns="115500" wrap="square" tIns="1155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39232"/>
            <a:ext cx="3306900" cy="6933900"/>
          </a:xfrm>
          <a:prstGeom prst="rect">
            <a:avLst/>
          </a:prstGeom>
        </p:spPr>
        <p:txBody>
          <a:bodyPr anchorCtr="0" anchor="t" bIns="115500" lIns="115500" spcFirstLastPara="1" rIns="115500" wrap="square" tIns="1155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465147"/>
            <a:ext cx="453600" cy="798600"/>
          </a:xfrm>
          <a:prstGeom prst="rect">
            <a:avLst/>
          </a:prstGeom>
        </p:spPr>
        <p:txBody>
          <a:bodyPr anchorCtr="0" anchor="ctr" bIns="115500" lIns="115500" spcFirstLastPara="1" rIns="115500" wrap="square" tIns="1155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03288"/>
            <a:ext cx="7044600" cy="1162200"/>
          </a:xfrm>
          <a:prstGeom prst="rect">
            <a:avLst/>
          </a:prstGeom>
        </p:spPr>
        <p:txBody>
          <a:bodyPr anchorCtr="0" anchor="t" bIns="115500" lIns="115500" spcFirstLastPara="1" rIns="115500" wrap="square" tIns="1155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465147"/>
            <a:ext cx="453600" cy="798600"/>
          </a:xfrm>
          <a:prstGeom prst="rect">
            <a:avLst/>
          </a:prstGeom>
        </p:spPr>
        <p:txBody>
          <a:bodyPr anchorCtr="0" anchor="ctr" bIns="115500" lIns="115500" spcFirstLastPara="1" rIns="115500" wrap="square" tIns="1155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27727"/>
            <a:ext cx="2321700" cy="1534800"/>
          </a:xfrm>
          <a:prstGeom prst="rect">
            <a:avLst/>
          </a:prstGeom>
        </p:spPr>
        <p:txBody>
          <a:bodyPr anchorCtr="0" anchor="b" bIns="115500" lIns="115500" spcFirstLastPara="1" rIns="115500" wrap="square" tIns="1155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20535"/>
            <a:ext cx="2321700" cy="6453600"/>
          </a:xfrm>
          <a:prstGeom prst="rect">
            <a:avLst/>
          </a:prstGeom>
        </p:spPr>
        <p:txBody>
          <a:bodyPr anchorCtr="0" anchor="t" bIns="115500" lIns="115500" spcFirstLastPara="1" rIns="115500" wrap="square" tIns="1155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465147"/>
            <a:ext cx="453600" cy="798600"/>
          </a:xfrm>
          <a:prstGeom prst="rect">
            <a:avLst/>
          </a:prstGeom>
        </p:spPr>
        <p:txBody>
          <a:bodyPr anchorCtr="0" anchor="ctr" bIns="115500" lIns="115500" spcFirstLastPara="1" rIns="115500" wrap="square" tIns="1155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13690"/>
            <a:ext cx="5265000" cy="8303400"/>
          </a:xfrm>
          <a:prstGeom prst="rect">
            <a:avLst/>
          </a:prstGeom>
        </p:spPr>
        <p:txBody>
          <a:bodyPr anchorCtr="0" anchor="ctr" bIns="115500" lIns="115500" spcFirstLastPara="1" rIns="115500" wrap="square" tIns="1155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465147"/>
            <a:ext cx="453600" cy="798600"/>
          </a:xfrm>
          <a:prstGeom prst="rect">
            <a:avLst/>
          </a:prstGeom>
        </p:spPr>
        <p:txBody>
          <a:bodyPr anchorCtr="0" anchor="ctr" bIns="115500" lIns="115500" spcFirstLastPara="1" rIns="115500" wrap="square" tIns="1155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54"/>
            <a:ext cx="3780000" cy="104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5500" lIns="115500" spcFirstLastPara="1" rIns="115500" wrap="square" tIns="115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03032"/>
            <a:ext cx="3344700" cy="3008400"/>
          </a:xfrm>
          <a:prstGeom prst="rect">
            <a:avLst/>
          </a:prstGeom>
        </p:spPr>
        <p:txBody>
          <a:bodyPr anchorCtr="0" anchor="b" bIns="115500" lIns="115500" spcFirstLastPara="1" rIns="115500" wrap="square" tIns="1155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689531"/>
            <a:ext cx="3344700" cy="2507400"/>
          </a:xfrm>
          <a:prstGeom prst="rect">
            <a:avLst/>
          </a:prstGeom>
        </p:spPr>
        <p:txBody>
          <a:bodyPr anchorCtr="0" anchor="t" bIns="115500" lIns="115500" spcFirstLastPara="1" rIns="115500" wrap="square" tIns="1155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469689"/>
            <a:ext cx="3172200" cy="7499400"/>
          </a:xfrm>
          <a:prstGeom prst="rect">
            <a:avLst/>
          </a:prstGeom>
        </p:spPr>
        <p:txBody>
          <a:bodyPr anchorCtr="0" anchor="ctr" bIns="115500" lIns="115500" spcFirstLastPara="1" rIns="115500" wrap="square" tIns="11550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465147"/>
            <a:ext cx="453600" cy="798600"/>
          </a:xfrm>
          <a:prstGeom prst="rect">
            <a:avLst/>
          </a:prstGeom>
        </p:spPr>
        <p:txBody>
          <a:bodyPr anchorCtr="0" anchor="ctr" bIns="115500" lIns="115500" spcFirstLastPara="1" rIns="115500" wrap="square" tIns="1155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586994"/>
            <a:ext cx="4959300" cy="1228500"/>
          </a:xfrm>
          <a:prstGeom prst="rect">
            <a:avLst/>
          </a:prstGeom>
        </p:spPr>
        <p:txBody>
          <a:bodyPr anchorCtr="0" anchor="ctr" bIns="115500" lIns="115500" spcFirstLastPara="1" rIns="115500" wrap="square" tIns="1155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465147"/>
            <a:ext cx="453600" cy="798600"/>
          </a:xfrm>
          <a:prstGeom prst="rect">
            <a:avLst/>
          </a:prstGeom>
        </p:spPr>
        <p:txBody>
          <a:bodyPr anchorCtr="0" anchor="ctr" bIns="115500" lIns="115500" spcFirstLastPara="1" rIns="115500" wrap="square" tIns="1155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03288"/>
            <a:ext cx="7044600" cy="11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5500" lIns="115500" spcFirstLastPara="1" rIns="115500" wrap="square" tIns="1155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39232"/>
            <a:ext cx="7044600" cy="69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5500" lIns="115500" spcFirstLastPara="1" rIns="115500" wrap="square" tIns="115500">
            <a:norm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465147"/>
            <a:ext cx="453600" cy="7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57716" y="903340"/>
            <a:ext cx="7044900" cy="11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5500" lIns="115500" spcFirstLastPara="1" rIns="115500" wrap="square" tIns="1155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257716" y="2339366"/>
            <a:ext cx="7044900" cy="6934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5500" lIns="115500" spcFirstLastPara="1" rIns="115500" wrap="square" tIns="115500">
            <a:normAutofit/>
          </a:bodyPr>
          <a:lstStyle>
            <a:lvl1pPr indent="-3746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Arial"/>
              <a:buChar char="●"/>
              <a:defRPr b="0" i="0" sz="2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○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655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■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655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●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655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○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655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■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655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●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655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○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655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■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005089" y="9465691"/>
            <a:ext cx="453600" cy="7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5500" lIns="115500" spcFirstLastPara="1" rIns="115500" wrap="square" tIns="1155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5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6" Type="http://schemas.openxmlformats.org/officeDocument/2006/relationships/image" Target="../media/image3.png"/><Relationship Id="rId7" Type="http://schemas.openxmlformats.org/officeDocument/2006/relationships/image" Target="../media/image2.jp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/>
          <p:nvPr/>
        </p:nvSpPr>
        <p:spPr>
          <a:xfrm>
            <a:off x="3678600" y="0"/>
            <a:ext cx="3923400" cy="10440000"/>
          </a:xfrm>
          <a:prstGeom prst="rect">
            <a:avLst/>
          </a:prstGeom>
          <a:solidFill>
            <a:srgbClr val="F4A5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5"/>
          <p:cNvSpPr/>
          <p:nvPr/>
        </p:nvSpPr>
        <p:spPr>
          <a:xfrm>
            <a:off x="-7765" y="0"/>
            <a:ext cx="3666000" cy="3286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5"/>
          <p:cNvSpPr txBox="1"/>
          <p:nvPr/>
        </p:nvSpPr>
        <p:spPr>
          <a:xfrm>
            <a:off x="151507" y="1101394"/>
            <a:ext cx="7151100" cy="17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ca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II Jornades d’intercanvi d’experiències VOC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b="1" lang="ca" sz="2000">
                <a:solidFill>
                  <a:srgbClr val="F1C232"/>
                </a:solidFill>
                <a:latin typeface="Verdana"/>
                <a:ea typeface="Verdana"/>
                <a:cs typeface="Verdana"/>
                <a:sym typeface="Verdana"/>
              </a:rPr>
              <a:t>Entorns</a:t>
            </a:r>
            <a:r>
              <a:rPr b="1" lang="ca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afavoridors de   </a:t>
            </a:r>
            <a:r>
              <a:rPr b="1" lang="ca" sz="20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benestar i aprenentatge</a:t>
            </a:r>
            <a:endParaRPr b="1" sz="20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02" name="Google Shape;102;p25"/>
          <p:cNvCxnSpPr/>
          <p:nvPr/>
        </p:nvCxnSpPr>
        <p:spPr>
          <a:xfrm>
            <a:off x="-17626" y="632907"/>
            <a:ext cx="6302400" cy="3300"/>
          </a:xfrm>
          <a:prstGeom prst="straightConnector1">
            <a:avLst/>
          </a:prstGeom>
          <a:noFill/>
          <a:ln cap="flat" cmpd="sng" w="76200">
            <a:solidFill>
              <a:srgbClr val="ADBCC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3" name="Google Shape;103;p25"/>
          <p:cNvCxnSpPr/>
          <p:nvPr/>
        </p:nvCxnSpPr>
        <p:spPr>
          <a:xfrm>
            <a:off x="1979160" y="3286393"/>
            <a:ext cx="5580900" cy="9600"/>
          </a:xfrm>
          <a:prstGeom prst="straightConnector1">
            <a:avLst/>
          </a:prstGeom>
          <a:noFill/>
          <a:ln cap="flat" cmpd="sng" w="76200">
            <a:solidFill>
              <a:srgbClr val="ADBCC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4" name="Google Shape;104;p25"/>
          <p:cNvSpPr txBox="1"/>
          <p:nvPr/>
        </p:nvSpPr>
        <p:spPr>
          <a:xfrm>
            <a:off x="3408450" y="7389825"/>
            <a:ext cx="4265400" cy="23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lang="ca" sz="15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   </a:t>
            </a:r>
            <a:r>
              <a:rPr b="1" i="0" lang="ca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Divendres </a:t>
            </a:r>
            <a:r>
              <a:rPr b="1" lang="ca" sz="24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6 de març</a:t>
            </a:r>
            <a:endParaRPr b="1" sz="24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lang="ca" sz="2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Casal Torreblanca</a:t>
            </a:r>
            <a:endParaRPr b="1" sz="26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lang="ca" sz="2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SANT CUGAT DEL VALLÈS</a:t>
            </a:r>
            <a:endParaRPr b="1" sz="26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05" name="Google Shape;105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24073" y="424128"/>
            <a:ext cx="587949" cy="55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8175" y="3892950"/>
            <a:ext cx="2810350" cy="28103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tip dels Serveis Territorials al Vallès Occidental del Departament d'Educació i Formació Professional" id="107" name="Google Shape;107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4737" y="9214175"/>
            <a:ext cx="2810350" cy="8998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/>
          <p:nvPr/>
        </p:nvSpPr>
        <p:spPr>
          <a:xfrm>
            <a:off x="259761" y="1285999"/>
            <a:ext cx="6656400" cy="615600"/>
          </a:xfrm>
          <a:prstGeom prst="rect">
            <a:avLst/>
          </a:prstGeom>
          <a:noFill/>
          <a:ln cap="flat" cmpd="sng" w="9525">
            <a:solidFill>
              <a:srgbClr val="F4A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ca" sz="2800" u="none" cap="none" strike="noStrike">
                <a:solidFill>
                  <a:srgbClr val="F4A500"/>
                </a:solidFill>
                <a:latin typeface="Verdana"/>
                <a:ea typeface="Verdana"/>
                <a:cs typeface="Verdana"/>
                <a:sym typeface="Verdana"/>
              </a:rPr>
              <a:t>Programa </a:t>
            </a:r>
            <a:endParaRPr b="1" i="0" sz="2800" u="none" cap="none" strike="noStrike">
              <a:solidFill>
                <a:srgbClr val="F4A5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13" name="Google Shape;113;p26"/>
          <p:cNvCxnSpPr/>
          <p:nvPr/>
        </p:nvCxnSpPr>
        <p:spPr>
          <a:xfrm>
            <a:off x="26451" y="668113"/>
            <a:ext cx="6302400" cy="3300"/>
          </a:xfrm>
          <a:prstGeom prst="straightConnector1">
            <a:avLst/>
          </a:prstGeom>
          <a:noFill/>
          <a:ln cap="flat" cmpd="sng" w="76200">
            <a:solidFill>
              <a:srgbClr val="F4A5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4" name="Google Shape;114;p26"/>
          <p:cNvCxnSpPr/>
          <p:nvPr/>
        </p:nvCxnSpPr>
        <p:spPr>
          <a:xfrm flipH="1" rot="10800000">
            <a:off x="1169500" y="9476021"/>
            <a:ext cx="6516900" cy="31800"/>
          </a:xfrm>
          <a:prstGeom prst="straightConnector1">
            <a:avLst/>
          </a:prstGeom>
          <a:noFill/>
          <a:ln cap="flat" cmpd="sng" w="76200">
            <a:solidFill>
              <a:srgbClr val="F4A5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5" name="Google Shape;115;p26"/>
          <p:cNvCxnSpPr/>
          <p:nvPr/>
        </p:nvCxnSpPr>
        <p:spPr>
          <a:xfrm>
            <a:off x="570025" y="1976414"/>
            <a:ext cx="6302400" cy="3300"/>
          </a:xfrm>
          <a:prstGeom prst="straightConnector1">
            <a:avLst/>
          </a:prstGeom>
          <a:noFill/>
          <a:ln cap="flat" cmpd="sng" w="38100">
            <a:solidFill>
              <a:srgbClr val="F4A5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6" name="Google Shape;116;p26"/>
          <p:cNvSpPr txBox="1"/>
          <p:nvPr/>
        </p:nvSpPr>
        <p:spPr>
          <a:xfrm>
            <a:off x="2449805" y="2310733"/>
            <a:ext cx="2537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ca" sz="2300" u="none" cap="none" strike="noStrike">
                <a:solidFill>
                  <a:srgbClr val="45818E"/>
                </a:solidFill>
                <a:latin typeface="Arial"/>
                <a:ea typeface="Arial"/>
                <a:cs typeface="Arial"/>
                <a:sym typeface="Arial"/>
              </a:rPr>
              <a:t>9:00 h - 9:15 h</a:t>
            </a:r>
            <a:endParaRPr b="1" i="0" sz="2300" u="none" cap="none" strike="noStrike">
              <a:solidFill>
                <a:srgbClr val="458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6"/>
          <p:cNvSpPr txBox="1"/>
          <p:nvPr/>
        </p:nvSpPr>
        <p:spPr>
          <a:xfrm>
            <a:off x="562174" y="4043982"/>
            <a:ext cx="63540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ca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Benvinguda</a:t>
            </a:r>
            <a:endParaRPr b="1" i="0" sz="20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ca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ca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 càrrec de la Directora adjunta dels Serveis Territorials al Vallès Occidental, 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ca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 Sra. Júlia López Quintana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18" name="Google Shape;118;p26"/>
          <p:cNvCxnSpPr/>
          <p:nvPr/>
        </p:nvCxnSpPr>
        <p:spPr>
          <a:xfrm>
            <a:off x="570025" y="3348092"/>
            <a:ext cx="6302400" cy="3300"/>
          </a:xfrm>
          <a:prstGeom prst="straightConnector1">
            <a:avLst/>
          </a:prstGeom>
          <a:noFill/>
          <a:ln cap="flat" cmpd="sng" w="9525">
            <a:solidFill>
              <a:srgbClr val="F4A5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9" name="Google Shape;119;p26"/>
          <p:cNvSpPr txBox="1"/>
          <p:nvPr/>
        </p:nvSpPr>
        <p:spPr>
          <a:xfrm>
            <a:off x="2174543" y="2798611"/>
            <a:ext cx="35457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ca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Recepció i acollida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6"/>
          <p:cNvSpPr txBox="1"/>
          <p:nvPr/>
        </p:nvSpPr>
        <p:spPr>
          <a:xfrm>
            <a:off x="2449805" y="3530003"/>
            <a:ext cx="2537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ca" sz="2300" u="none" cap="none" strike="noStrike">
                <a:solidFill>
                  <a:srgbClr val="45818E"/>
                </a:solidFill>
                <a:latin typeface="Arial"/>
                <a:ea typeface="Arial"/>
                <a:cs typeface="Arial"/>
                <a:sym typeface="Arial"/>
              </a:rPr>
              <a:t>9:15 h - 9:30 h</a:t>
            </a:r>
            <a:endParaRPr b="1" i="0" sz="2300" u="none" cap="none" strike="noStrike">
              <a:solidFill>
                <a:srgbClr val="458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1" name="Google Shape;121;p26"/>
          <p:cNvCxnSpPr/>
          <p:nvPr/>
        </p:nvCxnSpPr>
        <p:spPr>
          <a:xfrm>
            <a:off x="570025" y="5710428"/>
            <a:ext cx="6302400" cy="3300"/>
          </a:xfrm>
          <a:prstGeom prst="straightConnector1">
            <a:avLst/>
          </a:prstGeom>
          <a:noFill/>
          <a:ln cap="flat" cmpd="sng" w="9525">
            <a:solidFill>
              <a:srgbClr val="F4A5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2" name="Google Shape;122;p26"/>
          <p:cNvSpPr txBox="1"/>
          <p:nvPr/>
        </p:nvSpPr>
        <p:spPr>
          <a:xfrm>
            <a:off x="2511258" y="5904252"/>
            <a:ext cx="2537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ca" sz="2300" u="none" cap="none" strike="noStrike">
                <a:solidFill>
                  <a:srgbClr val="45818E"/>
                </a:solidFill>
                <a:latin typeface="Arial"/>
                <a:ea typeface="Arial"/>
                <a:cs typeface="Arial"/>
                <a:sym typeface="Arial"/>
              </a:rPr>
              <a:t>9:30 h - 1</a:t>
            </a:r>
            <a:r>
              <a:rPr b="1" lang="ca" sz="2300">
                <a:solidFill>
                  <a:srgbClr val="45818E"/>
                </a:solidFill>
              </a:rPr>
              <a:t>2</a:t>
            </a:r>
            <a:r>
              <a:rPr b="1" i="0" lang="ca" sz="2300" u="none" cap="none" strike="noStrike">
                <a:solidFill>
                  <a:srgbClr val="45818E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b="1" lang="ca" sz="2300">
                <a:solidFill>
                  <a:srgbClr val="45818E"/>
                </a:solidFill>
              </a:rPr>
              <a:t>45</a:t>
            </a:r>
            <a:r>
              <a:rPr b="1" i="0" lang="ca" sz="2300" u="none" cap="none" strike="noStrike">
                <a:solidFill>
                  <a:srgbClr val="45818E"/>
                </a:solidFill>
                <a:latin typeface="Arial"/>
                <a:ea typeface="Arial"/>
                <a:cs typeface="Arial"/>
                <a:sym typeface="Arial"/>
              </a:rPr>
              <a:t> h</a:t>
            </a:r>
            <a:endParaRPr b="1" i="0" sz="2300" u="none" cap="none" strike="noStrike">
              <a:solidFill>
                <a:srgbClr val="458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6"/>
          <p:cNvSpPr txBox="1"/>
          <p:nvPr/>
        </p:nvSpPr>
        <p:spPr>
          <a:xfrm>
            <a:off x="-93904" y="6401168"/>
            <a:ext cx="7654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ca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Presentacions d’experiències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26"/>
          <p:cNvSpPr txBox="1"/>
          <p:nvPr/>
        </p:nvSpPr>
        <p:spPr>
          <a:xfrm>
            <a:off x="2540503" y="8088881"/>
            <a:ext cx="2537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ca" sz="2300" u="none" cap="none" strike="noStrike">
                <a:solidFill>
                  <a:srgbClr val="45818E"/>
                </a:solidFill>
                <a:latin typeface="Arial"/>
                <a:ea typeface="Arial"/>
                <a:cs typeface="Arial"/>
                <a:sym typeface="Arial"/>
              </a:rPr>
              <a:t>12:45 h - 13:00 h</a:t>
            </a:r>
            <a:endParaRPr b="1" i="0" sz="2300" u="none" cap="none" strike="noStrike">
              <a:solidFill>
                <a:srgbClr val="458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6"/>
          <p:cNvSpPr txBox="1"/>
          <p:nvPr/>
        </p:nvSpPr>
        <p:spPr>
          <a:xfrm>
            <a:off x="-120266" y="8689039"/>
            <a:ext cx="7654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ca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Tancament i comiat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6" name="Google Shape;126;p26"/>
          <p:cNvCxnSpPr/>
          <p:nvPr/>
        </p:nvCxnSpPr>
        <p:spPr>
          <a:xfrm>
            <a:off x="570025" y="7996428"/>
            <a:ext cx="6302400" cy="3300"/>
          </a:xfrm>
          <a:prstGeom prst="straightConnector1">
            <a:avLst/>
          </a:prstGeom>
          <a:noFill/>
          <a:ln cap="flat" cmpd="sng" w="9525">
            <a:solidFill>
              <a:srgbClr val="F4A5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7" name="Google Shape;127;p26"/>
          <p:cNvSpPr txBox="1"/>
          <p:nvPr/>
        </p:nvSpPr>
        <p:spPr>
          <a:xfrm>
            <a:off x="2511258" y="6894852"/>
            <a:ext cx="2537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lang="ca" sz="2300">
                <a:solidFill>
                  <a:srgbClr val="E69138"/>
                </a:solidFill>
              </a:rPr>
              <a:t>11</a:t>
            </a:r>
            <a:r>
              <a:rPr b="1" i="0" lang="ca" sz="2300" u="none" cap="none" strike="noStrike">
                <a:solidFill>
                  <a:srgbClr val="E69138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b="1" lang="ca" sz="2300">
                <a:solidFill>
                  <a:srgbClr val="E69138"/>
                </a:solidFill>
              </a:rPr>
              <a:t>0</a:t>
            </a:r>
            <a:r>
              <a:rPr b="1" i="0" lang="ca" sz="2300" u="none" cap="none" strike="noStrike">
                <a:solidFill>
                  <a:srgbClr val="E69138"/>
                </a:solidFill>
                <a:latin typeface="Arial"/>
                <a:ea typeface="Arial"/>
                <a:cs typeface="Arial"/>
                <a:sym typeface="Arial"/>
              </a:rPr>
              <a:t>0 h - 1</a:t>
            </a:r>
            <a:r>
              <a:rPr b="1" lang="ca" sz="2300">
                <a:solidFill>
                  <a:srgbClr val="E69138"/>
                </a:solidFill>
              </a:rPr>
              <a:t>1</a:t>
            </a:r>
            <a:r>
              <a:rPr b="1" i="0" lang="ca" sz="2300" u="none" cap="none" strike="noStrike">
                <a:solidFill>
                  <a:srgbClr val="E69138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b="1" lang="ca" sz="2300">
                <a:solidFill>
                  <a:srgbClr val="E69138"/>
                </a:solidFill>
              </a:rPr>
              <a:t>20</a:t>
            </a:r>
            <a:r>
              <a:rPr b="1" i="0" lang="ca" sz="2300" u="none" cap="none" strike="noStrike">
                <a:solidFill>
                  <a:srgbClr val="E69138"/>
                </a:solidFill>
                <a:latin typeface="Arial"/>
                <a:ea typeface="Arial"/>
                <a:cs typeface="Arial"/>
                <a:sym typeface="Arial"/>
              </a:rPr>
              <a:t> h</a:t>
            </a:r>
            <a:endParaRPr b="1" i="0" sz="2300" u="none" cap="none" strike="noStrike">
              <a:solidFill>
                <a:srgbClr val="E6913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6"/>
          <p:cNvSpPr txBox="1"/>
          <p:nvPr/>
        </p:nvSpPr>
        <p:spPr>
          <a:xfrm>
            <a:off x="58496" y="7391768"/>
            <a:ext cx="7654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ca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Pausa / </a:t>
            </a:r>
            <a:r>
              <a:rPr lang="ca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Presentació materials didàctics CRETDIC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9" name="Google Shape;129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87854" y="16700"/>
            <a:ext cx="1194475" cy="119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tip dels Serveis Territorials al Vallès Occidental del Departament d'Educació i Formació Professional" id="130" name="Google Shape;130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75812" y="9573354"/>
            <a:ext cx="2499894" cy="80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Google Shape;135;p27"/>
          <p:cNvCxnSpPr/>
          <p:nvPr/>
        </p:nvCxnSpPr>
        <p:spPr>
          <a:xfrm>
            <a:off x="26451" y="668113"/>
            <a:ext cx="6302400" cy="3300"/>
          </a:xfrm>
          <a:prstGeom prst="straightConnector1">
            <a:avLst/>
          </a:prstGeom>
          <a:noFill/>
          <a:ln cap="flat" cmpd="sng" w="76200">
            <a:solidFill>
              <a:srgbClr val="F4A5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6" name="Google Shape;136;p27"/>
          <p:cNvCxnSpPr/>
          <p:nvPr/>
        </p:nvCxnSpPr>
        <p:spPr>
          <a:xfrm flipH="1" rot="10800000">
            <a:off x="1169500" y="9444221"/>
            <a:ext cx="6390900" cy="63600"/>
          </a:xfrm>
          <a:prstGeom prst="straightConnector1">
            <a:avLst/>
          </a:prstGeom>
          <a:noFill/>
          <a:ln cap="flat" cmpd="sng" w="76200">
            <a:solidFill>
              <a:srgbClr val="F4A5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7" name="Google Shape;137;p27"/>
          <p:cNvCxnSpPr/>
          <p:nvPr/>
        </p:nvCxnSpPr>
        <p:spPr>
          <a:xfrm>
            <a:off x="646225" y="8682346"/>
            <a:ext cx="6302400" cy="3300"/>
          </a:xfrm>
          <a:prstGeom prst="straightConnector1">
            <a:avLst/>
          </a:prstGeom>
          <a:noFill/>
          <a:ln cap="flat" cmpd="sng" w="9525">
            <a:solidFill>
              <a:srgbClr val="F4A5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8" name="Google Shape;138;p27"/>
          <p:cNvSpPr txBox="1"/>
          <p:nvPr/>
        </p:nvSpPr>
        <p:spPr>
          <a:xfrm>
            <a:off x="-93904" y="1143368"/>
            <a:ext cx="76542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ca" sz="23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Presentacions d’experiències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9" name="Google Shape;139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87854" y="16700"/>
            <a:ext cx="1194475" cy="119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tip dels Serveis Territorials al Vallès Occidental del Departament d'Educació i Formació Professional" id="140" name="Google Shape;140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75812" y="9573354"/>
            <a:ext cx="2499894" cy="8004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1" name="Google Shape;141;p27"/>
          <p:cNvCxnSpPr/>
          <p:nvPr/>
        </p:nvCxnSpPr>
        <p:spPr>
          <a:xfrm>
            <a:off x="646225" y="8682346"/>
            <a:ext cx="6302400" cy="3300"/>
          </a:xfrm>
          <a:prstGeom prst="straightConnector1">
            <a:avLst/>
          </a:prstGeom>
          <a:noFill/>
          <a:ln cap="flat" cmpd="sng" w="9525">
            <a:solidFill>
              <a:srgbClr val="674EA7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2" name="Google Shape;142;p27"/>
          <p:cNvSpPr txBox="1"/>
          <p:nvPr/>
        </p:nvSpPr>
        <p:spPr>
          <a:xfrm>
            <a:off x="2477475" y="1908625"/>
            <a:ext cx="4763400" cy="10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ca" sz="17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Implementació de la metodologia </a:t>
            </a:r>
            <a:endParaRPr b="1" sz="17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ca" sz="17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TEACCH </a:t>
            </a:r>
            <a:r>
              <a:rPr lang="ca" sz="17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i la rutina del matí </a:t>
            </a:r>
            <a:r>
              <a:rPr lang="ca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ca" sz="2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endParaRPr sz="2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43" name="Google Shape;143;p27"/>
          <p:cNvSpPr txBox="1"/>
          <p:nvPr/>
        </p:nvSpPr>
        <p:spPr>
          <a:xfrm>
            <a:off x="2656475" y="3363950"/>
            <a:ext cx="40947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ca" sz="1700">
                <a:solidFill>
                  <a:srgbClr val="222222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Jo i les meves emocions</a:t>
            </a:r>
            <a:endParaRPr b="1" i="0" sz="17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44" name="Google Shape;144;p27"/>
          <p:cNvSpPr txBox="1"/>
          <p:nvPr/>
        </p:nvSpPr>
        <p:spPr>
          <a:xfrm>
            <a:off x="-93904" y="1143368"/>
            <a:ext cx="76542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ca" sz="23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Presentacions d’experiències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5" name="Google Shape;145;p27"/>
          <p:cNvCxnSpPr/>
          <p:nvPr/>
        </p:nvCxnSpPr>
        <p:spPr>
          <a:xfrm flipH="1" rot="10800000">
            <a:off x="12475" y="3197075"/>
            <a:ext cx="7691700" cy="15600"/>
          </a:xfrm>
          <a:prstGeom prst="straightConnector1">
            <a:avLst/>
          </a:prstGeom>
          <a:noFill/>
          <a:ln cap="flat" cmpd="sng" w="9525">
            <a:solidFill>
              <a:srgbClr val="A64D7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6" name="Google Shape;146;p27"/>
          <p:cNvCxnSpPr/>
          <p:nvPr/>
        </p:nvCxnSpPr>
        <p:spPr>
          <a:xfrm>
            <a:off x="582000" y="1633384"/>
            <a:ext cx="6302400" cy="3300"/>
          </a:xfrm>
          <a:prstGeom prst="straightConnector1">
            <a:avLst/>
          </a:prstGeom>
          <a:noFill/>
          <a:ln cap="flat" cmpd="sng" w="9525">
            <a:solidFill>
              <a:srgbClr val="A64D79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147" name="Google Shape;147;p2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2000" y="3608747"/>
            <a:ext cx="1678500" cy="8286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8" name="Google Shape;148;p27"/>
          <p:cNvCxnSpPr/>
          <p:nvPr/>
        </p:nvCxnSpPr>
        <p:spPr>
          <a:xfrm flipH="1" rot="10800000">
            <a:off x="-48425" y="6810663"/>
            <a:ext cx="7691700" cy="15600"/>
          </a:xfrm>
          <a:prstGeom prst="straightConnector1">
            <a:avLst/>
          </a:prstGeom>
          <a:noFill/>
          <a:ln cap="flat" cmpd="sng" w="9525">
            <a:solidFill>
              <a:srgbClr val="A64D7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9" name="Google Shape;149;p27"/>
          <p:cNvCxnSpPr/>
          <p:nvPr/>
        </p:nvCxnSpPr>
        <p:spPr>
          <a:xfrm flipH="1" rot="10800000">
            <a:off x="12475" y="4938963"/>
            <a:ext cx="7691700" cy="15600"/>
          </a:xfrm>
          <a:prstGeom prst="straightConnector1">
            <a:avLst/>
          </a:prstGeom>
          <a:noFill/>
          <a:ln cap="flat" cmpd="sng" w="9525">
            <a:solidFill>
              <a:srgbClr val="A64D79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150" name="Google Shape;150;p2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82000" y="5576146"/>
            <a:ext cx="1895475" cy="447675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7"/>
          <p:cNvSpPr txBox="1"/>
          <p:nvPr/>
        </p:nvSpPr>
        <p:spPr>
          <a:xfrm>
            <a:off x="2656475" y="5266863"/>
            <a:ext cx="47634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ca" sz="17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El benestar docent</a:t>
            </a:r>
            <a:r>
              <a:rPr lang="ca" sz="17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clau en contextos inclusius</a:t>
            </a:r>
            <a:endParaRPr sz="17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ca" sz="17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Anna Rialp i Juan Carles Romero</a:t>
            </a:r>
            <a:endParaRPr sz="17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17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2" name="Google Shape;152;p27"/>
          <p:cNvSpPr txBox="1"/>
          <p:nvPr/>
        </p:nvSpPr>
        <p:spPr>
          <a:xfrm>
            <a:off x="2770800" y="7138575"/>
            <a:ext cx="40947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17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La INTERacció amb el context</a:t>
            </a:r>
            <a:endParaRPr b="1" sz="17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7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Laia Delgado i Aranzazu Pal</a:t>
            </a:r>
            <a:r>
              <a:rPr lang="ca" sz="1700">
                <a:latin typeface="Verdana"/>
                <a:ea typeface="Verdana"/>
                <a:cs typeface="Verdana"/>
                <a:sym typeface="Verdana"/>
              </a:rPr>
              <a:t>anca</a:t>
            </a:r>
            <a:endParaRPr sz="2000"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53" name="Google Shape;153;p2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82000" y="1908625"/>
            <a:ext cx="1094498" cy="959375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7"/>
          <p:cNvSpPr txBox="1"/>
          <p:nvPr/>
        </p:nvSpPr>
        <p:spPr>
          <a:xfrm>
            <a:off x="646225" y="2812275"/>
            <a:ext cx="1678500" cy="27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20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ESC Elvira Cuyàs</a:t>
            </a:r>
            <a:endParaRPr sz="1200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5" name="Google Shape;155;p27"/>
          <p:cNvSpPr txBox="1"/>
          <p:nvPr/>
        </p:nvSpPr>
        <p:spPr>
          <a:xfrm>
            <a:off x="646225" y="4552888"/>
            <a:ext cx="1678500" cy="27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20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ESC França</a:t>
            </a:r>
            <a:endParaRPr sz="1200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56" name="Google Shape;156;p27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75430" y="7274625"/>
            <a:ext cx="1708608" cy="959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