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83" r:id="rId13"/>
    <p:sldId id="291" r:id="rId14"/>
    <p:sldId id="279" r:id="rId15"/>
    <p:sldId id="280" r:id="rId16"/>
    <p:sldId id="278" r:id="rId17"/>
    <p:sldId id="281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8" autoAdjust="0"/>
    <p:restoredTop sz="64769" autoAdjust="0"/>
  </p:normalViewPr>
  <p:slideViewPr>
    <p:cSldViewPr>
      <p:cViewPr varScale="1">
        <p:scale>
          <a:sx n="45" d="100"/>
          <a:sy n="45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88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56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234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006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03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0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39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391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924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35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7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D04C-ACFE-4717-BA04-246FBEE9F62B}" type="datetimeFigureOut">
              <a:rPr lang="ca-ES" smtClean="0"/>
              <a:t>16/2/2020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EBFE-C15E-4982-9683-915B815903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00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8002666@xtec.cat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526266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QUÈ ÉS L’ESCOLA ESPECIAL?</a:t>
            </a: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arasaac.org/classes/img/thumbnail.php?i=c2l6ZT0zMDAmcnV0YT0uLi8uLi9yZXBvc2l0b3Jpby9vcmlnaW5hbGVzLzcyMT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524"/>
            <a:ext cx="1332260" cy="133226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663" y="177281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Centre educatiu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que atén a infants amb necessitats educatives especials que no troben resposta a l’escola ordinària per la necessitat de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Mesures extraordinàries: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mesures organitzatives, metodològiques i curriculars personalitzades.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Prioritzen continguts referents 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L’adquisició de l’autonomia personal i social.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desenvolupament de les actituds i capacitats de comunicació interpersonal.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L’adquisició d’hàbits, destreses i coneixements bàsics que tendeixen a la comprensió de la realitat més immediata.</a:t>
            </a: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En educació especial hi ha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dues modalitats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: escolarització a temps complert i escolarització compartida</a:t>
            </a:r>
          </a:p>
        </p:txBody>
      </p:sp>
    </p:spTree>
    <p:extLst>
      <p:ext uri="{BB962C8B-B14F-4D97-AF65-F5344CB8AC3E}">
        <p14:creationId xmlns:p14="http://schemas.microsoft.com/office/powerpoint/2010/main" val="235615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70609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a-ES" sz="3600" dirty="0"/>
              <a:t>Continuïtat. Què passa després de l’escola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sz="2000" dirty="0"/>
              <a:t>16 anys: avaluació conjunta amb l’EAP </a:t>
            </a:r>
          </a:p>
          <a:p>
            <a:pPr lvl="1" algn="just"/>
            <a:r>
              <a:rPr lang="ca-ES" sz="1800" dirty="0"/>
              <a:t>Continuació a l’escola fins els 18</a:t>
            </a:r>
          </a:p>
          <a:p>
            <a:pPr lvl="1" algn="just"/>
            <a:r>
              <a:rPr lang="ca-ES" sz="1800" dirty="0"/>
              <a:t>Sortida de l’escola cap nou itinerari</a:t>
            </a:r>
          </a:p>
          <a:p>
            <a:pPr algn="just"/>
            <a:endParaRPr lang="ca-ES" sz="2000" b="1" dirty="0"/>
          </a:p>
          <a:p>
            <a:pPr algn="just"/>
            <a:r>
              <a:rPr lang="ca-ES" sz="2000" dirty="0"/>
              <a:t>PFI programa de formació inserció</a:t>
            </a:r>
          </a:p>
          <a:p>
            <a:pPr algn="just"/>
            <a:r>
              <a:rPr lang="ca-ES" sz="2000" dirty="0"/>
              <a:t>IFE itinerari de formació específica:</a:t>
            </a:r>
            <a:endParaRPr lang="ca-ES" dirty="0"/>
          </a:p>
          <a:p>
            <a:pPr algn="just"/>
            <a:r>
              <a:rPr lang="ca-ES" sz="2000" dirty="0"/>
              <a:t>PTVA programa de transició a la vida adulta  </a:t>
            </a:r>
          </a:p>
          <a:p>
            <a:pPr algn="just"/>
            <a:r>
              <a:rPr lang="ca-ES" sz="2000" dirty="0"/>
              <a:t>CET centre especial de treball</a:t>
            </a:r>
          </a:p>
          <a:p>
            <a:pPr algn="just"/>
            <a:r>
              <a:rPr lang="ca-ES" sz="2000" dirty="0"/>
              <a:t>Taller ocupacional</a:t>
            </a:r>
          </a:p>
          <a:p>
            <a:pPr algn="just"/>
            <a:r>
              <a:rPr lang="ca-ES" sz="2000" dirty="0"/>
              <a:t>Centres de dia</a:t>
            </a:r>
          </a:p>
          <a:p>
            <a:pPr algn="just"/>
            <a:r>
              <a:rPr lang="ca-ES" sz="2000" dirty="0"/>
              <a:t>Centre Residencial (petició de la família) </a:t>
            </a:r>
          </a:p>
          <a:p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5220072" y="2060848"/>
            <a:ext cx="2952328" cy="4320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Conformitat de la família</a:t>
            </a:r>
          </a:p>
        </p:txBody>
      </p:sp>
    </p:spTree>
    <p:extLst>
      <p:ext uri="{BB962C8B-B14F-4D97-AF65-F5344CB8AC3E}">
        <p14:creationId xmlns:p14="http://schemas.microsoft.com/office/powerpoint/2010/main" val="15881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339752" y="478413"/>
            <a:ext cx="5904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>
                <a:latin typeface="Arial" panose="020B0604020202020204" pitchFamily="34" charset="0"/>
                <a:cs typeface="Arial" panose="020B0604020202020204" pitchFamily="34" charset="0"/>
              </a:rPr>
              <a:t>EL TREBALL A L’ESCOLA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1259632" y="1412776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SOBRETOT INDIVIDUALITZAT I PERSONALITZAT</a:t>
            </a:r>
          </a:p>
        </p:txBody>
      </p:sp>
      <p:pic>
        <p:nvPicPr>
          <p:cNvPr id="1026" name="Picture 2" descr="E:\SPC\ICONES\ACCIONS\TREBAL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1435100" cy="14732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:\MATERIAL\SPC\ICONES\índex general\persone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99" y="2232266"/>
            <a:ext cx="1517806" cy="1517806"/>
          </a:xfrm>
          <a:prstGeom prst="rect">
            <a:avLst/>
          </a:prstGeom>
          <a:noFill/>
          <a:ln w="5715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3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47334" y="647292"/>
            <a:ext cx="8896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>
                <a:latin typeface="Arial" panose="020B0604020202020204" pitchFamily="34" charset="0"/>
                <a:cs typeface="Arial" panose="020B0604020202020204" pitchFamily="34" charset="0"/>
              </a:rPr>
              <a:t>ANTECEDENTS DEL NOSTRE CEEPSIR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257254" y="2348880"/>
            <a:ext cx="88447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SERVEI DE LOGOPEDIA A ESCOLES ORDINÀRIES</a:t>
            </a:r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FISIOTERAPIA: HI HAVIA 5 FISIOTERAPEUTES QUE DONAVEN SERVEI AL CENTRE I A ALTRES</a:t>
            </a:r>
          </a:p>
          <a:p>
            <a:r>
              <a:rPr lang="ca-ES" dirty="0"/>
              <a:t>CENTRES</a:t>
            </a:r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ESCOLARITAT COMPARTIDA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261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539552" y="1745550"/>
            <a:ext cx="8151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b="1" dirty="0">
                <a:latin typeface="Arial" panose="020B0604020202020204" pitchFamily="34" charset="0"/>
                <a:cs typeface="Arial" panose="020B0604020202020204" pitchFamily="34" charset="0"/>
              </a:rPr>
              <a:t>EL RECURS CEEPSIR</a:t>
            </a:r>
          </a:p>
        </p:txBody>
      </p:sp>
    </p:spTree>
    <p:extLst>
      <p:ext uri="{BB962C8B-B14F-4D97-AF65-F5344CB8AC3E}">
        <p14:creationId xmlns:p14="http://schemas.microsoft.com/office/powerpoint/2010/main" val="72840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1520" y="-218455"/>
            <a:ext cx="8229600" cy="43691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 CEEPSIR en el </a:t>
            </a:r>
            <a:r>
              <a:rPr lang="es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Decret</a:t>
            </a: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 150/2017 </a:t>
            </a:r>
            <a:endParaRPr lang="ca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723" y="143019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053057"/>
              </a:buClr>
              <a:buSzPts val="4400"/>
              <a:buFont typeface="Arial" panose="020B0604020202020204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Recurs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INTENSIU TEMPORAL </a:t>
            </a:r>
          </a:p>
          <a:p>
            <a:pPr>
              <a:spcBef>
                <a:spcPts val="0"/>
              </a:spcBef>
              <a:buClr>
                <a:srgbClr val="053057"/>
              </a:buClr>
              <a:buSzPts val="4400"/>
              <a:buFont typeface="Arial"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 a INCLUSIÓ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l’alumnat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NEE</a:t>
            </a:r>
          </a:p>
          <a:p>
            <a:pPr>
              <a:spcBef>
                <a:spcPts val="0"/>
              </a:spcBef>
              <a:buClr>
                <a:srgbClr val="053057"/>
              </a:buClr>
              <a:buSzPts val="4400"/>
              <a:buFont typeface="Arial"/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053057"/>
              </a:buClr>
              <a:buSzPts val="4400"/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CANVI DE MIRADA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53057"/>
              </a:buClr>
              <a:buSzPts val="4400"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767556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634082"/>
          </a:xfrm>
          <a:noFill/>
          <a:ln w="57150">
            <a:noFill/>
          </a:ln>
        </p:spPr>
        <p:txBody>
          <a:bodyPr>
            <a:normAutofit fontScale="90000"/>
          </a:bodyPr>
          <a:lstStyle/>
          <a:p>
            <a:pPr lvl="0"/>
            <a:br>
              <a:rPr lang="en-US" sz="4000" b="1" dirty="0">
                <a:solidFill>
                  <a:srgbClr val="053057"/>
                </a:solidFill>
              </a:rPr>
            </a:br>
            <a:br>
              <a:rPr lang="en-US" b="1" dirty="0">
                <a:solidFill>
                  <a:srgbClr val="053057"/>
                </a:solidFill>
              </a:rPr>
            </a:b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del CEEPSIR</a:t>
            </a:r>
            <a:endParaRPr lang="ca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124744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just">
              <a:buClr>
                <a:srgbClr val="053057"/>
              </a:buClr>
              <a:buSzPts val="1800"/>
              <a:buChar char="❖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equips CEEPSIR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contemplar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l’atenció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directa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l’alumnat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així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l’orientació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l’equip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docent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0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just">
              <a:buClr>
                <a:srgbClr val="053057"/>
              </a:buClr>
              <a:buSzPts val="1800"/>
              <a:buChar char="❖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establir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procedirà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incidències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alteracions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l’horari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absència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l’alumne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sortides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…). </a:t>
            </a:r>
          </a:p>
          <a:p>
            <a:pPr marL="457200" lvl="0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just">
              <a:buClr>
                <a:srgbClr val="053057"/>
              </a:buClr>
              <a:buSzPts val="1800"/>
              <a:buChar char="❖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Caldrà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preveure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temps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trobada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puguin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coordinacions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periòdiques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prendre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decisions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conjuntament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just">
              <a:buClr>
                <a:srgbClr val="053057"/>
              </a:buClr>
              <a:buSzPts val="1800"/>
              <a:buChar char="❖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s’han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solapar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funcions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del professional del recurs CEEPSIR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d’altres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professionals i/o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especialistes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monitoratge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etc.).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515719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53057"/>
              </a:buClr>
              <a:buSzPts val="2800"/>
            </a:pPr>
            <a:r>
              <a:rPr lang="es-ES" dirty="0">
                <a:solidFill>
                  <a:srgbClr val="053057"/>
                </a:solidFill>
              </a:rPr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0860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784" y="132640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53057"/>
              </a:buClr>
              <a:buSzPts val="28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COORDINACIÓ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clau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garanteix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29999" lvl="0">
              <a:buClr>
                <a:srgbClr val="053057"/>
              </a:buClr>
              <a:buSzPts val="28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1. la presa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9999" lvl="0">
              <a:buClr>
                <a:srgbClr val="053057"/>
              </a:buClr>
              <a:buSzPts val="28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2. 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planificació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accions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9999" lvl="0">
              <a:buClr>
                <a:srgbClr val="053057"/>
              </a:buClr>
              <a:buSzPts val="2800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3. 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seguiment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actuacions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realitzades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3140968"/>
            <a:ext cx="633670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053057"/>
              </a:buClr>
              <a:buSzPts val="2800"/>
            </a:pPr>
            <a:r>
              <a:rPr lang="en-US" b="1" dirty="0">
                <a:solidFill>
                  <a:schemeClr val="dk1"/>
                </a:solidFill>
              </a:rPr>
              <a:t>CEEPSIR - ESCOLA/INSTITUT - EAP</a:t>
            </a:r>
          </a:p>
          <a:p>
            <a:pPr lvl="0" algn="ctr">
              <a:buClr>
                <a:srgbClr val="053057"/>
              </a:buClr>
              <a:buSzPts val="2800"/>
            </a:pPr>
            <a:r>
              <a:rPr lang="en-US" b="1" dirty="0">
                <a:solidFill>
                  <a:schemeClr val="dk1"/>
                </a:solidFill>
              </a:rPr>
              <a:t>       </a:t>
            </a:r>
            <a:r>
              <a:rPr lang="en-US" b="1" dirty="0" err="1">
                <a:solidFill>
                  <a:schemeClr val="dk1"/>
                </a:solidFill>
              </a:rPr>
              <a:t>Treball</a:t>
            </a:r>
            <a:r>
              <a:rPr lang="en-US" b="1" dirty="0">
                <a:solidFill>
                  <a:schemeClr val="dk1"/>
                </a:solidFill>
              </a:rPr>
              <a:t> en equip, </a:t>
            </a:r>
            <a:r>
              <a:rPr lang="en-US" b="1" dirty="0" err="1">
                <a:solidFill>
                  <a:schemeClr val="dk1"/>
                </a:solidFill>
              </a:rPr>
              <a:t>treball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compartit</a:t>
            </a:r>
            <a:endParaRPr 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7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  <a:noFill/>
          <a:ln w="57150">
            <a:noFill/>
          </a:ln>
        </p:spPr>
        <p:txBody>
          <a:bodyPr>
            <a:normAutofit fontScale="90000"/>
          </a:bodyPr>
          <a:lstStyle/>
          <a:p>
            <a:br>
              <a:rPr lang="ca-ES" dirty="0"/>
            </a:br>
            <a:br>
              <a:rPr lang="ca-ES" dirty="0"/>
            </a:b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PROPÒSIT DEL RECURS CEEPSIR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53057"/>
              </a:buClr>
              <a:buSzPts val="4400"/>
              <a:buNone/>
            </a:pPr>
            <a:endParaRPr lang="es-ES" dirty="0"/>
          </a:p>
          <a:p>
            <a:pPr marL="0" lvl="0" indent="0">
              <a:spcBef>
                <a:spcPts val="0"/>
              </a:spcBef>
              <a:buClr>
                <a:srgbClr val="053057"/>
              </a:buClr>
              <a:buSzPts val="4400"/>
              <a:buNone/>
            </a:pP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just">
              <a:buClr>
                <a:schemeClr val="dk1"/>
              </a:buClr>
              <a:buSzPts val="1800"/>
              <a:buAutoNum type="arabicPeriod"/>
            </a:pP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concretar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actuacions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ajustades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les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necessitats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l’alumnat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finalitat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promoure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autodeterminació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342900" algn="just">
              <a:spcBef>
                <a:spcPts val="1600"/>
              </a:spcBef>
              <a:buClr>
                <a:schemeClr val="dk1"/>
              </a:buClr>
              <a:buSzPts val="1800"/>
              <a:buAutoNum type="arabicPeriod"/>
            </a:pP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educativa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TOT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l’alumnat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implicació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l’aprenentatge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l’avaluació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pràctica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equips docents.</a:t>
            </a:r>
          </a:p>
          <a:p>
            <a:pPr marL="457200" lvl="0" indent="-342900" algn="just">
              <a:spcBef>
                <a:spcPts val="1600"/>
              </a:spcBef>
              <a:buClr>
                <a:schemeClr val="dk1"/>
              </a:buClr>
              <a:buSzPts val="1800"/>
              <a:buAutoNum type="arabicPeriod"/>
            </a:pP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transferència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recurs CEEPSIR a la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l’atenció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l’alumnat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quedi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garantida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recurs CEEPSIR no hi </a:t>
            </a:r>
            <a:r>
              <a:rPr lang="en-US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present.</a:t>
            </a:r>
          </a:p>
          <a:p>
            <a:pPr marL="457200" lvl="0" indent="-342900" algn="just">
              <a:spcBef>
                <a:spcPts val="1600"/>
              </a:spcBef>
              <a:buClr>
                <a:schemeClr val="dk1"/>
              </a:buClr>
              <a:buSzPts val="1800"/>
              <a:buAutoNum type="arabicPeriod"/>
            </a:pP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Aconseguir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universalització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recurs CEEPSIR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548680"/>
            <a:ext cx="512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PROCÉS DE MATRÍCULA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1087676" y="198013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3732892" y="1668325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EAP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5678940" y="1703131"/>
            <a:ext cx="2063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DICTAMEN I PROPOSTA MATRICULACIÓ</a:t>
            </a:r>
          </a:p>
        </p:txBody>
      </p:sp>
      <p:sp>
        <p:nvSpPr>
          <p:cNvPr id="7" name="Arc 6"/>
          <p:cNvSpPr/>
          <p:nvPr/>
        </p:nvSpPr>
        <p:spPr>
          <a:xfrm>
            <a:off x="4849016" y="332656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Fletxa dreta 8"/>
          <p:cNvSpPr/>
          <p:nvPr/>
        </p:nvSpPr>
        <p:spPr>
          <a:xfrm>
            <a:off x="2786848" y="1635305"/>
            <a:ext cx="682392" cy="437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QuadreDeText 12"/>
          <p:cNvSpPr txBox="1"/>
          <p:nvPr/>
        </p:nvSpPr>
        <p:spPr>
          <a:xfrm>
            <a:off x="1075801" y="135029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</a:p>
        </p:txBody>
      </p:sp>
      <p:sp>
        <p:nvSpPr>
          <p:cNvPr id="14" name="Fletxa dreta 13"/>
          <p:cNvSpPr/>
          <p:nvPr/>
        </p:nvSpPr>
        <p:spPr>
          <a:xfrm flipV="1">
            <a:off x="4572000" y="1698171"/>
            <a:ext cx="978384" cy="33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Fletxa cap avall 14"/>
          <p:cNvSpPr/>
          <p:nvPr/>
        </p:nvSpPr>
        <p:spPr>
          <a:xfrm>
            <a:off x="6557941" y="2743200"/>
            <a:ext cx="377249" cy="83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5940152" y="37170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CONSORCI D’EDUCACIÓ</a:t>
            </a:r>
          </a:p>
        </p:txBody>
      </p:sp>
      <p:sp>
        <p:nvSpPr>
          <p:cNvPr id="18" name="Fletxa esquerra 17"/>
          <p:cNvSpPr/>
          <p:nvPr/>
        </p:nvSpPr>
        <p:spPr>
          <a:xfrm>
            <a:off x="3995936" y="3933056"/>
            <a:ext cx="168300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QuadreDeText 18"/>
          <p:cNvSpPr txBox="1"/>
          <p:nvPr/>
        </p:nvSpPr>
        <p:spPr>
          <a:xfrm rot="10800000" flipH="1" flipV="1">
            <a:off x="2380467" y="3947481"/>
            <a:ext cx="152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        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CEE</a:t>
            </a:r>
          </a:p>
        </p:txBody>
      </p:sp>
    </p:spTree>
    <p:extLst>
      <p:ext uri="{BB962C8B-B14F-4D97-AF65-F5344CB8AC3E}">
        <p14:creationId xmlns:p14="http://schemas.microsoft.com/office/powerpoint/2010/main" val="128678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328300"/>
            <a:ext cx="4343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CONCHA ESPINA </a:t>
            </a:r>
          </a:p>
        </p:txBody>
      </p:sp>
      <p:pic>
        <p:nvPicPr>
          <p:cNvPr id="3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94" y="188640"/>
            <a:ext cx="2232248" cy="1903616"/>
          </a:xfrm>
          <a:prstGeom prst="rect">
            <a:avLst/>
          </a:prstGeom>
        </p:spPr>
      </p:pic>
      <p:pic>
        <p:nvPicPr>
          <p:cNvPr id="4" name="Picture 2" descr="https://agora.xtec.cat/ceeconchaespina/wp-content/uploads/usu1920/2019/01/on-300x2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5" y="328300"/>
            <a:ext cx="1099166" cy="94528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9986" b="30124"/>
          <a:stretch/>
        </p:blipFill>
        <p:spPr bwMode="auto">
          <a:xfrm>
            <a:off x="539552" y="2708920"/>
            <a:ext cx="4697812" cy="22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:\CURSOS ANTERIORS\curs 2018-19\Projectes\Pintura façana\IMG_20190315_124919_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887387" cy="2907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1140448"/>
            <a:ext cx="2297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CEE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Concha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Espina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Rambla Prim 121</a:t>
            </a:r>
            <a:b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08020 Barcelona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Correu electrònic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a8002666@xtec.cat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548680"/>
            <a:ext cx="4608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ELS PROFESSIONALS</a:t>
            </a:r>
          </a:p>
        </p:txBody>
      </p:sp>
      <p:pic>
        <p:nvPicPr>
          <p:cNvPr id="3" name="Picture 7" descr="P:\MATERIAL\SPC\ICONES\índex general\pers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993566" cy="199356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924944"/>
            <a:ext cx="6948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14 Mestres d'educació especial </a:t>
            </a:r>
          </a:p>
          <a:p>
            <a:pPr lvl="0"/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 Mestre especialista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(educació física)</a:t>
            </a: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2 M.A.LL.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5 educadores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1Conserge</a:t>
            </a: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 Administrativa dos dies a la setmana</a:t>
            </a: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 Cuinera</a:t>
            </a: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10 Monitors de menjador</a:t>
            </a: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6 Monitors de transport</a:t>
            </a: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3 Persones de neteja</a:t>
            </a:r>
          </a:p>
        </p:txBody>
      </p:sp>
    </p:spTree>
    <p:extLst>
      <p:ext uri="{BB962C8B-B14F-4D97-AF65-F5344CB8AC3E}">
        <p14:creationId xmlns:p14="http://schemas.microsoft.com/office/powerpoint/2010/main" val="31767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548680"/>
            <a:ext cx="5037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ELS SERVEIS EXTERNS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2" y="164965"/>
            <a:ext cx="1341931" cy="132209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725" y="1700808"/>
            <a:ext cx="8334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EAP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(Equip d'Assessorament Psicopedagògic). És l'Equip d'Assessorament Psicopedagògic de Sant Martí, el nostre referent. 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SAPCEE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(Servei Atenció Psicològica per a Centres d’Educació Especial) sobretot tenim assessorament en casos de salut mental. Teníem fins fa molt dues sessions setmanals. En l’actualitat tant sols una.</a:t>
            </a:r>
          </a:p>
          <a:p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CDIAP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És el Centre de Desenvolupament Infantil i Atenció Precoç. </a:t>
            </a:r>
          </a:p>
          <a:p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CSMIJ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(Centre de Salut Mental Infantil i Juvenil). Atén aquells alumnes amb trastorns mentals i de comportament.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ONCE /CREDAV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Puntualment es pot mantenir una relació amb aquesta entitat per tal de rebre orientacions relacionades amb alumnes amb deficiències visuals.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CREDAC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: De forma puntual  podem fer Inter consultes i /o consultes  sobre dubtes que tenim amb casos d’alumnes amb dificultats auditives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SEEM: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Pont del Dragó que fa assessorament puntual i seguiment amb alguns casos.</a:t>
            </a:r>
          </a:p>
          <a:p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Treballadores familiars i Serveis Socials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dels diferents districtes </a:t>
            </a:r>
          </a:p>
          <a:p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Hospital del Mar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neuropediatria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68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548680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>
                <a:latin typeface="Arial" panose="020B0604020202020204" pitchFamily="34" charset="0"/>
                <a:cs typeface="Arial" panose="020B0604020202020204" pitchFamily="34" charset="0"/>
              </a:rPr>
              <a:t>ITINERARIS ESCOLARS</a:t>
            </a:r>
            <a:endParaRPr lang="ca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esultat d'imatges de itiner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7929"/>
            <a:ext cx="1584176" cy="147416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arrodonit 3"/>
          <p:cNvSpPr/>
          <p:nvPr/>
        </p:nvSpPr>
        <p:spPr>
          <a:xfrm>
            <a:off x="611560" y="2673718"/>
            <a:ext cx="187220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ITINERARI</a:t>
            </a:r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FUNCIONAL BÀSIC</a:t>
            </a:r>
          </a:p>
        </p:txBody>
      </p:sp>
      <p:sp>
        <p:nvSpPr>
          <p:cNvPr id="6" name="Rectangle arrodonit 5"/>
          <p:cNvSpPr/>
          <p:nvPr/>
        </p:nvSpPr>
        <p:spPr>
          <a:xfrm>
            <a:off x="3419872" y="2673718"/>
            <a:ext cx="187220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ITINERARI</a:t>
            </a:r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FUNCIONAL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6228184" y="2636912"/>
            <a:ext cx="187220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ITINERARI</a:t>
            </a:r>
            <a:r>
              <a:rPr lang="ca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CURRICULAR</a:t>
            </a:r>
          </a:p>
        </p:txBody>
      </p:sp>
      <p:sp>
        <p:nvSpPr>
          <p:cNvPr id="8" name="Fletxa dreta 7">
            <a:hlinkClick r:id="rId6" action="ppaction://hlinksldjump"/>
          </p:cNvPr>
          <p:cNvSpPr/>
          <p:nvPr/>
        </p:nvSpPr>
        <p:spPr>
          <a:xfrm>
            <a:off x="7259782" y="5708072"/>
            <a:ext cx="666890" cy="29379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03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5"/>
          <a:stretch/>
        </p:blipFill>
        <p:spPr>
          <a:xfrm>
            <a:off x="0" y="30119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9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8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706</Words>
  <Application>Microsoft Office PowerPoint</Application>
  <PresentationFormat>Presentación en pantalla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Continuïtat. Què passa després de l’escola</vt:lpstr>
      <vt:lpstr>Presentación de PowerPoint</vt:lpstr>
      <vt:lpstr>Presentación de PowerPoint</vt:lpstr>
      <vt:lpstr>Presentación de PowerPoint</vt:lpstr>
      <vt:lpstr>  Els CEEPSIR en el Decret 150/2017 </vt:lpstr>
      <vt:lpstr>  Organització del CEEPSIR</vt:lpstr>
      <vt:lpstr>Presentación de PowerPoint</vt:lpstr>
      <vt:lpstr>  PROPÒSIT DEL RECURS CEEPSIR</vt:lpstr>
    </vt:vector>
  </TitlesOfParts>
  <Company>Departament d'Ensenyament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MESURES I SUPORTS ALTAMENT INDIVIDUALITZATS AL CONCHA ESPINA , SUPORTS I RECURSOS INTENSIUS QUE OFEREIX EL CEEPSIR</dc:title>
  <dc:creator>Prof</dc:creator>
  <cp:lastModifiedBy>nuskama@outlook.es</cp:lastModifiedBy>
  <cp:revision>27</cp:revision>
  <dcterms:created xsi:type="dcterms:W3CDTF">2020-02-12T13:08:35Z</dcterms:created>
  <dcterms:modified xsi:type="dcterms:W3CDTF">2020-02-16T18:25:56Z</dcterms:modified>
</cp:coreProperties>
</file>