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7" r:id="rId2"/>
    <p:sldId id="270" r:id="rId3"/>
    <p:sldId id="271" r:id="rId4"/>
    <p:sldId id="258" r:id="rId5"/>
    <p:sldId id="259" r:id="rId6"/>
    <p:sldId id="269" r:id="rId7"/>
    <p:sldId id="260" r:id="rId8"/>
    <p:sldId id="273" r:id="rId9"/>
    <p:sldId id="274" r:id="rId10"/>
    <p:sldId id="284" r:id="rId11"/>
    <p:sldId id="285" r:id="rId12"/>
    <p:sldId id="286" r:id="rId13"/>
    <p:sldId id="263" r:id="rId14"/>
    <p:sldId id="26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5" r:id="rId25"/>
    <p:sldId id="266" r:id="rId26"/>
    <p:sldId id="267" r:id="rId27"/>
    <p:sldId id="268" r:id="rId28"/>
    <p:sldId id="287" r:id="rId29"/>
    <p:sldId id="262" r:id="rId3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FF0A-DDAE-4D1D-B7AE-9FF402B371A4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3738D-68A9-4426-86C9-9971BD8E0B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24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BACA5-9AC8-4686-BD34-F236C9D72A88}" type="slidenum">
              <a:rPr lang="ca-ES" smtClean="0"/>
              <a:pPr/>
              <a:t>6</a:t>
            </a:fld>
            <a:endParaRPr lang="ca-E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88603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7B360-FB79-429C-BFD4-E0689EB72AB7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853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F4905-586A-420C-B9AB-02DB71646ABC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2862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C9FBE-95F8-41B1-8313-15ABD04D80D7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906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71CAF-0E62-4C36-9A64-E121BA821226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049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41D78-77D1-4174-9C18-E9276283C05C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079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F2504-7104-4423-B087-D02037F01645}" type="slidenum">
              <a:rPr lang="ca-ES"/>
              <a:pPr/>
              <a:t>24</a:t>
            </a:fld>
            <a:endParaRPr lang="ca-E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592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D5E8E-1394-4843-98A0-B89DF7933D82}" type="slidenum">
              <a:rPr lang="ca-ES"/>
              <a:pPr/>
              <a:t>25</a:t>
            </a:fld>
            <a:endParaRPr lang="ca-E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752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A3BF-A1B0-4692-8B2C-44520F2C35A1}" type="slidenum">
              <a:rPr lang="ca-ES"/>
              <a:pPr/>
              <a:t>26</a:t>
            </a:fld>
            <a:endParaRPr lang="ca-E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284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1AA78-397D-4CB7-B6E7-20F142CE4686}" type="slidenum">
              <a:rPr lang="ca-ES"/>
              <a:pPr/>
              <a:t>27</a:t>
            </a:fld>
            <a:endParaRPr lang="ca-E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367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62193-9688-4732-849A-96E5BC5CA6EF}" type="slidenum">
              <a:rPr lang="ca-ES" smtClean="0"/>
              <a:pPr>
                <a:defRPr/>
              </a:pPr>
              <a:t>8</a:t>
            </a:fld>
            <a:endParaRPr lang="ca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766763"/>
            <a:ext cx="6818312" cy="38354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248518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76610-5E78-4CB3-8F03-CF53364E943E}" type="slidenum">
              <a:rPr lang="ca-ES" smtClean="0"/>
              <a:pPr>
                <a:defRPr/>
              </a:pPr>
              <a:t>9</a:t>
            </a:fld>
            <a:endParaRPr lang="ca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766763"/>
            <a:ext cx="6818312" cy="38354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114918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D0329-2B30-44DC-80CF-DD7D3AB23AE7}" type="slidenum">
              <a:rPr lang="ca-ES" smtClean="0"/>
              <a:pPr/>
              <a:t>13</a:t>
            </a:fld>
            <a:endParaRPr lang="ca-E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766763"/>
            <a:ext cx="6816725" cy="38354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66888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DEF78-2E0C-4FBC-913F-1BA7E9E72027}" type="slidenum">
              <a:rPr lang="ca-ES" smtClean="0"/>
              <a:pPr/>
              <a:t>14</a:t>
            </a:fld>
            <a:endParaRPr lang="ca-E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766763"/>
            <a:ext cx="6816725" cy="38354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402142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A4100-4060-48D0-AEDB-7391FA0361CA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584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3A4CA-BFE2-4BA5-B46B-2FC4B3A7F293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787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AF0E4-8174-46A9-A94C-04DF0D6C6853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371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94053-0208-4834-BCF8-630F1BECA9DB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887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440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373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340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153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246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390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56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62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874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426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43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9000" detail="1"/>
                    </a14:imgEffect>
                    <a14:imgEffect>
                      <a14:colorTemperature colorTemp="11304"/>
                    </a14:imgEffect>
                    <a14:imgEffect>
                      <a14:saturation sat="251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B3AA-0C02-43DD-BF44-737C10A4142F}" type="datetimeFigureOut">
              <a:rPr lang="ca-ES" smtClean="0"/>
              <a:t>7/9/2021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14DD-A783-4FBB-AAE3-29EC41A1F20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7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9000" detail="1"/>
                    </a14:imgEffect>
                    <a14:imgEffect>
                      <a14:colorTemperature colorTemp="11304"/>
                    </a14:imgEffect>
                    <a14:imgEffect>
                      <a14:saturation sat="251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6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69682"/>
            <a:ext cx="1191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>
                <a:latin typeface="Comic Sans MS" panose="030F0702030302020204" pitchFamily="66" charset="0"/>
              </a:rPr>
              <a:t>Ambient que respongui a les necessitats de desenvolupament dels infants de 6 a 12 anys</a:t>
            </a:r>
            <a:endParaRPr lang="ca-ES" sz="4400" dirty="0">
              <a:latin typeface="Comic Sans MS" panose="030F0702030302020204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6547" y="2241110"/>
            <a:ext cx="112589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Riquesa de materials i d’oportunitats de recerca i descobriments en totes les ciències i disciplines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6545" y="1729179"/>
            <a:ext cx="6848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Ambient respectuós, amable i estimulant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6546" y="4002534"/>
            <a:ext cx="10325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Opcions de diferents tipus d’activitats i llibertat de tria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6545" y="5409271"/>
            <a:ext cx="11258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Estímul a la iniciativa, participació, autonomia i responsabilitat.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6544" y="6090399"/>
            <a:ext cx="10533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Sortir a fora, explorar la comunitat i l’entorn natural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6545" y="3348687"/>
            <a:ext cx="11708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Materials per </a:t>
            </a:r>
            <a:r>
              <a:rPr kumimoji="1" lang="ca-ES" sz="32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l’autoconstrucció</a:t>
            </a: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de descobriments amb control d’error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6545" y="4719622"/>
            <a:ext cx="10325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Foment del treball en equip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69682"/>
            <a:ext cx="1191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>
                <a:latin typeface="Comic Sans MS" panose="030F0702030302020204" pitchFamily="66" charset="0"/>
              </a:rPr>
              <a:t>Tasques del guia</a:t>
            </a:r>
            <a:endParaRPr lang="ca-ES" sz="4400" dirty="0">
              <a:latin typeface="Comic Sans MS" panose="030F0702030302020204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2068" y="1631851"/>
            <a:ext cx="11258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Observar les necessitats, interessos, </a:t>
            </a: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treball </a:t>
            </a: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els obstacles. Registres.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826" y="1088157"/>
            <a:ext cx="6848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Preparar i tenir cura de l’ambient.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4826" y="4271619"/>
            <a:ext cx="117080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Ajudar a la organització </a:t>
            </a: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individual per la tria de treballs. i al treball en equip. Trobades individuals periòdiques. diari de treball...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2068" y="6033754"/>
            <a:ext cx="11258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Ser model d’adult respectuós. Fomentar la participació i l’autogestió.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4826" y="5448979"/>
            <a:ext cx="11708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Permetre i gestionar la llibertat.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4826" y="3087502"/>
            <a:ext cx="11258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Inspirar als infants, connectant-los amb l’ambient. Preparar i fer presentacions (històries, materials, conceptes, propostes...)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4826" y="2311266"/>
            <a:ext cx="11708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Planificar a partir dels objectius individuals i col·lectius. Llistat d’activitats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69682"/>
            <a:ext cx="1191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>
                <a:latin typeface="Comic Sans MS" panose="030F0702030302020204" pitchFamily="66" charset="0"/>
              </a:rPr>
              <a:t>Tasques de l’infant</a:t>
            </a:r>
            <a:endParaRPr lang="ca-ES" sz="4400" dirty="0">
              <a:latin typeface="Comic Sans MS" panose="030F0702030302020204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828" y="1600088"/>
            <a:ext cx="11258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Adonar-se del propi procés d’aprenentatge.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826" y="1088157"/>
            <a:ext cx="11837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Ser actiu, fer tasques per descobrir aprendre.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4825" y="3219120"/>
            <a:ext cx="11258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Mostrar-se respectuós y col·laborador amb els companys i l’ambient.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825" y="5449377"/>
            <a:ext cx="105331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Triar els treballs: segons els acords, que siguin interessants per ells, que aportin </a:t>
            </a: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aprenentatges i descobriments.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9367" y="2317087"/>
            <a:ext cx="11708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Participar en la gestió i manteniment de l’ambient.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4825" y="4088027"/>
            <a:ext cx="103257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Practicar la planificació, organització i registre dels treballs i activitats. El diari de treball.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428868"/>
            <a:ext cx="8784976" cy="4141124"/>
          </a:xfrm>
        </p:spPr>
        <p:txBody>
          <a:bodyPr/>
          <a:lstStyle/>
          <a:p>
            <a:r>
              <a:rPr lang="es-ES" sz="2400" dirty="0" err="1">
                <a:latin typeface="Candara" pitchFamily="34" charset="0"/>
              </a:rPr>
              <a:t>Presentacions</a:t>
            </a:r>
            <a:r>
              <a:rPr lang="es-ES" sz="2400" dirty="0">
                <a:latin typeface="Candara" pitchFamily="34" charset="0"/>
              </a:rPr>
              <a:t> en </a:t>
            </a:r>
            <a:r>
              <a:rPr lang="es-ES" sz="2400" dirty="0" err="1">
                <a:latin typeface="Candara" pitchFamily="34" charset="0"/>
              </a:rPr>
              <a:t>grups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 smtClean="0">
                <a:latin typeface="Candara" pitchFamily="34" charset="0"/>
              </a:rPr>
              <a:t>amb</a:t>
            </a:r>
            <a:r>
              <a:rPr lang="es-ES" sz="2400" dirty="0" smtClean="0">
                <a:latin typeface="Candara" pitchFamily="34" charset="0"/>
              </a:rPr>
              <a:t> </a:t>
            </a:r>
            <a:r>
              <a:rPr lang="es-ES" sz="2400" dirty="0" err="1" smtClean="0">
                <a:latin typeface="Candara" pitchFamily="34" charset="0"/>
              </a:rPr>
              <a:t>objectius</a:t>
            </a:r>
            <a:r>
              <a:rPr lang="es-ES" sz="2400" dirty="0" smtClean="0">
                <a:latin typeface="Candara" pitchFamily="34" charset="0"/>
              </a:rPr>
              <a:t> </a:t>
            </a:r>
          </a:p>
          <a:p>
            <a:pPr marL="0" indent="0">
              <a:buNone/>
            </a:pPr>
            <a:r>
              <a:rPr lang="es-ES" sz="2400" dirty="0" err="1" smtClean="0">
                <a:latin typeface="Candara" pitchFamily="34" charset="0"/>
              </a:rPr>
              <a:t>individualitzats</a:t>
            </a:r>
            <a:r>
              <a:rPr lang="es-ES" sz="2400" dirty="0">
                <a:latin typeface="Candara" pitchFamily="34" charset="0"/>
              </a:rPr>
              <a:t>.</a:t>
            </a:r>
          </a:p>
          <a:p>
            <a:r>
              <a:rPr lang="es-ES" sz="2400" dirty="0" err="1">
                <a:latin typeface="Candara" pitchFamily="34" charset="0"/>
              </a:rPr>
              <a:t>Materials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preparats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especialment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amb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controls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d’error</a:t>
            </a:r>
            <a:r>
              <a:rPr lang="es-ES" sz="2400" dirty="0">
                <a:latin typeface="Candara" pitchFamily="34" charset="0"/>
              </a:rPr>
              <a:t> (</a:t>
            </a:r>
            <a:r>
              <a:rPr lang="es-ES" sz="2400" dirty="0" err="1">
                <a:latin typeface="Candara" pitchFamily="34" charset="0"/>
              </a:rPr>
              <a:t>autoavaluacions</a:t>
            </a:r>
            <a:r>
              <a:rPr lang="es-ES" sz="2400" dirty="0">
                <a:latin typeface="Candara" pitchFamily="34" charset="0"/>
              </a:rPr>
              <a:t>) per </a:t>
            </a:r>
            <a:r>
              <a:rPr lang="es-ES" sz="2400" dirty="0" err="1">
                <a:latin typeface="Candara" pitchFamily="34" charset="0"/>
              </a:rPr>
              <a:t>afavorir</a:t>
            </a:r>
            <a:r>
              <a:rPr lang="es-ES" sz="2400" dirty="0">
                <a:latin typeface="Candara" pitchFamily="34" charset="0"/>
              </a:rPr>
              <a:t> el </a:t>
            </a:r>
            <a:r>
              <a:rPr lang="es-ES" sz="2400" dirty="0" err="1">
                <a:latin typeface="Candara" pitchFamily="34" charset="0"/>
              </a:rPr>
              <a:t>desobriment</a:t>
            </a:r>
            <a:r>
              <a:rPr lang="es-ES" sz="2400" dirty="0">
                <a:latin typeface="Candara" pitchFamily="34" charset="0"/>
              </a:rPr>
              <a:t> i el </a:t>
            </a:r>
            <a:r>
              <a:rPr lang="es-ES" sz="2400" dirty="0" err="1">
                <a:latin typeface="Candara" pitchFamily="34" charset="0"/>
              </a:rPr>
              <a:t>desenvolupament</a:t>
            </a:r>
            <a:r>
              <a:rPr lang="es-ES" sz="2400" dirty="0">
                <a:latin typeface="Candara" pitchFamily="34" charset="0"/>
              </a:rPr>
              <a:t> de cada </a:t>
            </a:r>
            <a:r>
              <a:rPr lang="es-ES" sz="2400" dirty="0" err="1">
                <a:latin typeface="Candara" pitchFamily="34" charset="0"/>
              </a:rPr>
              <a:t>nen</a:t>
            </a:r>
            <a:r>
              <a:rPr lang="es-ES" sz="2400" dirty="0">
                <a:latin typeface="Candara" pitchFamily="34" charset="0"/>
              </a:rPr>
              <a:t>.</a:t>
            </a:r>
          </a:p>
          <a:p>
            <a:r>
              <a:rPr lang="es-ES" sz="2400" dirty="0" err="1">
                <a:latin typeface="Candara" pitchFamily="34" charset="0"/>
              </a:rPr>
              <a:t>Foment</a:t>
            </a:r>
            <a:r>
              <a:rPr lang="es-ES" sz="2400" dirty="0">
                <a:latin typeface="Candara" pitchFamily="34" charset="0"/>
              </a:rPr>
              <a:t> de la </a:t>
            </a:r>
            <a:r>
              <a:rPr lang="es-ES" sz="2400" dirty="0" err="1">
                <a:latin typeface="Candara" pitchFamily="34" charset="0"/>
              </a:rPr>
              <a:t>responsabilitat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vers</a:t>
            </a:r>
            <a:r>
              <a:rPr lang="es-ES" sz="2400" dirty="0">
                <a:latin typeface="Candara" pitchFamily="34" charset="0"/>
              </a:rPr>
              <a:t> el </a:t>
            </a:r>
            <a:r>
              <a:rPr lang="es-ES" sz="2400" dirty="0" err="1">
                <a:latin typeface="Candara" pitchFamily="34" charset="0"/>
              </a:rPr>
              <a:t>seu</a:t>
            </a:r>
            <a:r>
              <a:rPr lang="es-ES" sz="2400" dirty="0">
                <a:latin typeface="Candara" pitchFamily="34" charset="0"/>
              </a:rPr>
              <a:t> propi </a:t>
            </a:r>
            <a:r>
              <a:rPr lang="es-ES" sz="2400" dirty="0" err="1">
                <a:latin typeface="Candara" pitchFamily="34" charset="0"/>
              </a:rPr>
              <a:t>procés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educatiu</a:t>
            </a:r>
            <a:r>
              <a:rPr lang="es-ES" sz="2400" dirty="0">
                <a:latin typeface="Candara" pitchFamily="34" charset="0"/>
              </a:rPr>
              <a:t> (el </a:t>
            </a:r>
            <a:r>
              <a:rPr lang="es-ES" sz="2400" dirty="0" err="1">
                <a:latin typeface="Candara" pitchFamily="34" charset="0"/>
              </a:rPr>
              <a:t>diari</a:t>
            </a:r>
            <a:r>
              <a:rPr lang="es-ES" sz="2400" dirty="0">
                <a:latin typeface="Candara" pitchFamily="34" charset="0"/>
              </a:rPr>
              <a:t> de </a:t>
            </a:r>
            <a:r>
              <a:rPr lang="es-ES" sz="2400" dirty="0" err="1">
                <a:latin typeface="Candara" pitchFamily="34" charset="0"/>
              </a:rPr>
              <a:t>treball</a:t>
            </a:r>
            <a:r>
              <a:rPr lang="es-ES" sz="2400" dirty="0">
                <a:latin typeface="Candara" pitchFamily="34" charset="0"/>
              </a:rPr>
              <a:t>, </a:t>
            </a:r>
            <a:r>
              <a:rPr lang="es-ES" sz="2400" dirty="0" err="1">
                <a:latin typeface="Candara" pitchFamily="34" charset="0"/>
              </a:rPr>
              <a:t>l’agenda</a:t>
            </a:r>
            <a:r>
              <a:rPr lang="es-ES" sz="2400" dirty="0">
                <a:latin typeface="Candara" pitchFamily="34" charset="0"/>
              </a:rPr>
              <a:t>…)</a:t>
            </a:r>
          </a:p>
          <a:p>
            <a:r>
              <a:rPr lang="es-ES" sz="2400" dirty="0" err="1">
                <a:latin typeface="Candara" pitchFamily="34" charset="0"/>
              </a:rPr>
              <a:t>Llibertat</a:t>
            </a:r>
            <a:r>
              <a:rPr lang="es-ES" sz="2400" dirty="0">
                <a:latin typeface="Candara" pitchFamily="34" charset="0"/>
              </a:rPr>
              <a:t> de </a:t>
            </a:r>
            <a:r>
              <a:rPr lang="es-ES" sz="2400" dirty="0" err="1">
                <a:latin typeface="Candara" pitchFamily="34" charset="0"/>
              </a:rPr>
              <a:t>moviment</a:t>
            </a:r>
            <a:r>
              <a:rPr lang="es-ES" sz="2400" dirty="0">
                <a:latin typeface="Candara" pitchFamily="34" charset="0"/>
              </a:rPr>
              <a:t>, de </a:t>
            </a:r>
            <a:r>
              <a:rPr lang="es-ES" sz="2400" dirty="0" err="1">
                <a:latin typeface="Candara" pitchFamily="34" charset="0"/>
              </a:rPr>
              <a:t>lliure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el·lecció</a:t>
            </a:r>
            <a:r>
              <a:rPr lang="es-ES" sz="2400" dirty="0">
                <a:latin typeface="Candara" pitchFamily="34" charset="0"/>
              </a:rPr>
              <a:t> de tasques.</a:t>
            </a:r>
          </a:p>
          <a:p>
            <a:r>
              <a:rPr lang="es-ES" sz="2400" dirty="0" err="1">
                <a:latin typeface="Candara" pitchFamily="34" charset="0"/>
              </a:rPr>
              <a:t>Èmfasi</a:t>
            </a:r>
            <a:r>
              <a:rPr lang="es-ES" sz="2400" dirty="0">
                <a:latin typeface="Candara" pitchFamily="34" charset="0"/>
              </a:rPr>
              <a:t> en </a:t>
            </a:r>
            <a:r>
              <a:rPr lang="es-ES" sz="2400" dirty="0" err="1">
                <a:latin typeface="Candara" pitchFamily="34" charset="0"/>
              </a:rPr>
              <a:t>fer</a:t>
            </a:r>
            <a:r>
              <a:rPr lang="es-ES" sz="2400" dirty="0">
                <a:latin typeface="Candara" pitchFamily="34" charset="0"/>
              </a:rPr>
              <a:t>-se preguntes i </a:t>
            </a:r>
            <a:r>
              <a:rPr lang="es-ES" sz="2400" dirty="0" err="1">
                <a:latin typeface="Candara" pitchFamily="34" charset="0"/>
              </a:rPr>
              <a:t>fer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investigació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il·limitada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amb</a:t>
            </a:r>
            <a:r>
              <a:rPr lang="es-ES" sz="2400" dirty="0">
                <a:latin typeface="Candara" pitchFamily="34" charset="0"/>
              </a:rPr>
              <a:t> </a:t>
            </a:r>
            <a:r>
              <a:rPr lang="es-ES" sz="2400" dirty="0" err="1">
                <a:latin typeface="Candara" pitchFamily="34" charset="0"/>
              </a:rPr>
              <a:t>ús</a:t>
            </a:r>
            <a:r>
              <a:rPr lang="es-ES" sz="2400" dirty="0">
                <a:latin typeface="Candara" pitchFamily="34" charset="0"/>
              </a:rPr>
              <a:t> de </a:t>
            </a:r>
            <a:r>
              <a:rPr lang="es-ES" sz="2400" dirty="0" err="1">
                <a:latin typeface="Candara" pitchFamily="34" charset="0"/>
              </a:rPr>
              <a:t>diferents</a:t>
            </a:r>
            <a:r>
              <a:rPr lang="es-ES" sz="2400" dirty="0">
                <a:latin typeface="Candara" pitchFamily="34" charset="0"/>
              </a:rPr>
              <a:t> recursos.</a:t>
            </a:r>
          </a:p>
        </p:txBody>
      </p:sp>
      <p:pic>
        <p:nvPicPr>
          <p:cNvPr id="21509" name="Picture 5" descr="montessori_element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-3051720"/>
            <a:ext cx="3643338" cy="2722494"/>
          </a:xfrm>
          <a:prstGeom prst="rect">
            <a:avLst/>
          </a:prstGeom>
          <a:noFill/>
        </p:spPr>
      </p:pic>
      <p:pic>
        <p:nvPicPr>
          <p:cNvPr id="5" name="4 Imagen" descr="DSC_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4861" y="84841"/>
            <a:ext cx="4692063" cy="314096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332656"/>
            <a:ext cx="4597648" cy="1810460"/>
          </a:xfrm>
          <a:prstGeom prst="rect">
            <a:avLst/>
          </a:prstGeom>
          <a:noFill/>
        </p:spPr>
        <p:txBody>
          <a:bodyPr vert="horz" rtlCol="0" anchor="ctr">
            <a:normAutofit fontScale="97500"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n-US" sz="3600" b="1" dirty="0" err="1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Característiques</a:t>
            </a:r>
            <a:r>
              <a:rPr lang="es-ES" altLang="en-US" sz="3600" b="1" dirty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  del </a:t>
            </a:r>
            <a:r>
              <a:rPr lang="es-ES" altLang="en-US" sz="3600" b="1" dirty="0" err="1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treball</a:t>
            </a:r>
            <a:r>
              <a:rPr lang="es-ES" altLang="en-US" sz="3600" b="1" dirty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 a </a:t>
            </a:r>
            <a:r>
              <a:rPr lang="es-ES" altLang="en-US" sz="3600" b="1" dirty="0" err="1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primària</a:t>
            </a:r>
            <a:endParaRPr lang="es-ES" altLang="en-US" sz="3600" b="1" dirty="0">
              <a:ln w="11430"/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73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elementary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-2835696"/>
            <a:ext cx="3810000" cy="25812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2657"/>
            <a:ext cx="4597648" cy="1151979"/>
          </a:xfrm>
          <a:noFill/>
        </p:spPr>
        <p:txBody>
          <a:bodyPr>
            <a:normAutofit/>
          </a:bodyPr>
          <a:lstStyle/>
          <a:p>
            <a:r>
              <a:rPr lang="es-ES" sz="3600" b="1" dirty="0" err="1">
                <a:latin typeface="Candara" pitchFamily="34" charset="0"/>
              </a:rPr>
              <a:t>Característiques</a:t>
            </a:r>
            <a:r>
              <a:rPr lang="es-ES" sz="3600" b="1" dirty="0">
                <a:latin typeface="Candara" pitchFamily="34" charset="0"/>
              </a:rPr>
              <a:t>  del </a:t>
            </a:r>
            <a:r>
              <a:rPr lang="es-ES" sz="3600" b="1" dirty="0" err="1">
                <a:latin typeface="Candara" pitchFamily="34" charset="0"/>
              </a:rPr>
              <a:t>treball</a:t>
            </a:r>
            <a:r>
              <a:rPr lang="es-ES" sz="3600" b="1" dirty="0">
                <a:latin typeface="Candara" pitchFamily="34" charset="0"/>
              </a:rPr>
              <a:t> a </a:t>
            </a:r>
            <a:r>
              <a:rPr lang="es-ES" sz="3600" b="1" dirty="0" err="1" smtClean="0">
                <a:latin typeface="Candara" pitchFamily="34" charset="0"/>
              </a:rPr>
              <a:t>primària</a:t>
            </a:r>
            <a:endParaRPr lang="es-ES" sz="3600" b="1" dirty="0">
              <a:latin typeface="Candara" pitchFamily="34" charset="0"/>
            </a:endParaRPr>
          </a:p>
        </p:txBody>
      </p:sp>
      <p:pic>
        <p:nvPicPr>
          <p:cNvPr id="5" name="4 Imagen" descr="DSC_0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992" y="1"/>
            <a:ext cx="4644008" cy="310879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24000" y="2000241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Char char="z"/>
            </a:pPr>
            <a:r>
              <a:rPr kumimoji="1" lang="ca-ES" sz="2400" kern="0" dirty="0">
                <a:latin typeface="Candara" pitchFamily="34" charset="0"/>
              </a:rPr>
              <a:t>Cicles llargs de treball </a:t>
            </a:r>
            <a:r>
              <a:rPr kumimoji="1" lang="ca-ES" sz="2400" kern="0" dirty="0" smtClean="0">
                <a:latin typeface="Candara" pitchFamily="34" charset="0"/>
              </a:rPr>
              <a:t>interromput</a:t>
            </a:r>
            <a:endParaRPr kumimoji="1" lang="es-ES" sz="2400" kern="0" dirty="0">
              <a:latin typeface="Candar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24000" y="3068961"/>
            <a:ext cx="9540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Char char="z"/>
            </a:pPr>
            <a:r>
              <a:rPr kumimoji="1" lang="es-ES" sz="2400" kern="0" dirty="0" err="1">
                <a:latin typeface="Candara" pitchFamily="34" charset="0"/>
              </a:rPr>
              <a:t>Classes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amb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nens</a:t>
            </a:r>
            <a:r>
              <a:rPr kumimoji="1" lang="es-ES" sz="2400" kern="0" dirty="0">
                <a:latin typeface="Candara" pitchFamily="34" charset="0"/>
              </a:rPr>
              <a:t> de </a:t>
            </a:r>
            <a:r>
              <a:rPr kumimoji="1" lang="es-ES" sz="2400" kern="0" dirty="0" err="1">
                <a:latin typeface="Candara" pitchFamily="34" charset="0"/>
              </a:rPr>
              <a:t>diferents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edats</a:t>
            </a:r>
            <a:r>
              <a:rPr kumimoji="1" lang="es-ES" sz="2400" kern="0" dirty="0">
                <a:latin typeface="Candara" pitchFamily="34" charset="0"/>
              </a:rPr>
              <a:t>. </a:t>
            </a:r>
            <a:r>
              <a:rPr kumimoji="1" lang="es-ES" kern="0" dirty="0">
                <a:latin typeface="Candara" pitchFamily="34" charset="0"/>
              </a:rPr>
              <a:t>Per tal </a:t>
            </a:r>
            <a:r>
              <a:rPr kumimoji="1" lang="es-ES" kern="0" dirty="0" err="1">
                <a:latin typeface="Candara" pitchFamily="34" charset="0"/>
              </a:rPr>
              <a:t>d’evitar</a:t>
            </a:r>
            <a:r>
              <a:rPr kumimoji="1" lang="es-ES" kern="0" dirty="0">
                <a:latin typeface="Candara" pitchFamily="34" charset="0"/>
              </a:rPr>
              <a:t> la </a:t>
            </a:r>
            <a:r>
              <a:rPr kumimoji="1" lang="es-ES" kern="0" dirty="0" err="1">
                <a:latin typeface="Candara" pitchFamily="34" charset="0"/>
              </a:rPr>
              <a:t>competència</a:t>
            </a:r>
            <a:r>
              <a:rPr kumimoji="1" lang="es-ES" kern="0" dirty="0">
                <a:latin typeface="Candara" pitchFamily="34" charset="0"/>
              </a:rPr>
              <a:t>, per </a:t>
            </a:r>
            <a:r>
              <a:rPr kumimoji="1" lang="es-ES" kern="0" dirty="0" err="1">
                <a:latin typeface="Candara" pitchFamily="34" charset="0"/>
              </a:rPr>
              <a:t>afavorir</a:t>
            </a:r>
            <a:r>
              <a:rPr kumimoji="1" lang="es-ES" kern="0" dirty="0">
                <a:latin typeface="Candara" pitchFamily="34" charset="0"/>
              </a:rPr>
              <a:t> </a:t>
            </a:r>
            <a:r>
              <a:rPr kumimoji="1" lang="es-ES" kern="0" dirty="0" err="1">
                <a:latin typeface="Candara" pitchFamily="34" charset="0"/>
              </a:rPr>
              <a:t>més</a:t>
            </a:r>
            <a:r>
              <a:rPr kumimoji="1" lang="es-ES" kern="0" dirty="0">
                <a:latin typeface="Candara" pitchFamily="34" charset="0"/>
              </a:rPr>
              <a:t> </a:t>
            </a:r>
            <a:r>
              <a:rPr kumimoji="1" lang="es-ES" kern="0" dirty="0" err="1">
                <a:latin typeface="Candara" pitchFamily="34" charset="0"/>
              </a:rPr>
              <a:t>possibilitats</a:t>
            </a:r>
            <a:r>
              <a:rPr kumimoji="1" lang="es-ES" kern="0" dirty="0">
                <a:latin typeface="Candara" pitchFamily="34" charset="0"/>
              </a:rPr>
              <a:t> de </a:t>
            </a:r>
            <a:r>
              <a:rPr kumimoji="1" lang="es-ES" kern="0" dirty="0" err="1">
                <a:latin typeface="Candara" pitchFamily="34" charset="0"/>
              </a:rPr>
              <a:t>progressar</a:t>
            </a:r>
            <a:r>
              <a:rPr kumimoji="1" lang="es-ES" kern="0" dirty="0">
                <a:latin typeface="Candara" pitchFamily="34" charset="0"/>
              </a:rPr>
              <a:t>, per crear un </a:t>
            </a:r>
            <a:r>
              <a:rPr kumimoji="1" lang="es-ES" kern="0" dirty="0" err="1">
                <a:latin typeface="Candara" pitchFamily="34" charset="0"/>
              </a:rPr>
              <a:t>ambient</a:t>
            </a:r>
            <a:r>
              <a:rPr kumimoji="1" lang="es-ES" kern="0" dirty="0">
                <a:latin typeface="Candara" pitchFamily="34" charset="0"/>
              </a:rPr>
              <a:t> familiar, un bon </a:t>
            </a:r>
            <a:r>
              <a:rPr kumimoji="1" lang="es-ES" kern="0" dirty="0" err="1">
                <a:latin typeface="Candara" pitchFamily="34" charset="0"/>
              </a:rPr>
              <a:t>aprenentage</a:t>
            </a:r>
            <a:r>
              <a:rPr kumimoji="1" lang="es-ES" kern="0" dirty="0">
                <a:latin typeface="Candara" pitchFamily="34" charset="0"/>
              </a:rPr>
              <a:t> social...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59496" y="5072075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Char char="z"/>
            </a:pPr>
            <a:r>
              <a:rPr kumimoji="1" lang="es-ES" sz="2400" kern="0" dirty="0">
                <a:latin typeface="Candara" pitchFamily="34" charset="0"/>
              </a:rPr>
              <a:t>Currículum </a:t>
            </a:r>
            <a:r>
              <a:rPr kumimoji="1" lang="es-ES" sz="2400" kern="0" dirty="0" err="1">
                <a:latin typeface="Candara" pitchFamily="34" charset="0"/>
              </a:rPr>
              <a:t>il·limitat</a:t>
            </a:r>
            <a:r>
              <a:rPr kumimoji="1" lang="es-ES" sz="2400" kern="0" dirty="0">
                <a:latin typeface="Candara" pitchFamily="34" charset="0"/>
              </a:rPr>
              <a:t> i universal. Posar en </a:t>
            </a:r>
            <a:r>
              <a:rPr kumimoji="1" lang="es-ES" sz="2400" kern="0" dirty="0" err="1">
                <a:latin typeface="Candara" pitchFamily="34" charset="0"/>
              </a:rPr>
              <a:t>context</a:t>
            </a:r>
            <a:r>
              <a:rPr kumimoji="1" lang="es-ES" sz="2400" kern="0" dirty="0">
                <a:latin typeface="Candara" pitchFamily="34" charset="0"/>
              </a:rPr>
              <a:t> i </a:t>
            </a:r>
            <a:r>
              <a:rPr kumimoji="1" lang="es-ES" sz="2400" kern="0" dirty="0" err="1">
                <a:latin typeface="Candara" pitchFamily="34" charset="0"/>
              </a:rPr>
              <a:t>relació</a:t>
            </a:r>
            <a:r>
              <a:rPr kumimoji="1" lang="es-ES" sz="2400" kern="0" dirty="0">
                <a:latin typeface="Candara" pitchFamily="34" charset="0"/>
              </a:rPr>
              <a:t> totes les </a:t>
            </a:r>
            <a:r>
              <a:rPr kumimoji="1" lang="es-ES" sz="2400" kern="0" dirty="0" err="1">
                <a:latin typeface="Candara" pitchFamily="34" charset="0"/>
              </a:rPr>
              <a:t>ciències</a:t>
            </a:r>
            <a:r>
              <a:rPr kumimoji="1" lang="es-ES" sz="2400" kern="0" dirty="0">
                <a:latin typeface="Candara" pitchFamily="34" charset="0"/>
              </a:rPr>
              <a:t> i </a:t>
            </a:r>
            <a:r>
              <a:rPr kumimoji="1" lang="es-ES" sz="2400" kern="0" dirty="0" err="1">
                <a:latin typeface="Candara" pitchFamily="34" charset="0"/>
              </a:rPr>
              <a:t>elements</a:t>
            </a:r>
            <a:r>
              <a:rPr kumimoji="1" lang="es-ES" sz="2400" kern="0" dirty="0">
                <a:latin typeface="Candara" pitchFamily="34" charset="0"/>
              </a:rPr>
              <a:t> de </a:t>
            </a:r>
            <a:r>
              <a:rPr kumimoji="1" lang="es-ES" sz="2400" kern="0" dirty="0" err="1">
                <a:latin typeface="Candara" pitchFamily="34" charset="0"/>
              </a:rPr>
              <a:t>l’univers</a:t>
            </a:r>
            <a:r>
              <a:rPr kumimoji="1" lang="es-ES" sz="2400" kern="0" dirty="0">
                <a:latin typeface="Candara" pitchFamily="34" charset="0"/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559496" y="425418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Char char="z"/>
            </a:pPr>
            <a:r>
              <a:rPr kumimoji="1" lang="es-ES" sz="2400" kern="0" dirty="0" err="1">
                <a:latin typeface="Candara" pitchFamily="34" charset="0"/>
              </a:rPr>
              <a:t>Continguts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presentats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amb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materials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concrets</a:t>
            </a:r>
            <a:r>
              <a:rPr kumimoji="1" lang="es-ES" sz="2400" kern="0" dirty="0">
                <a:latin typeface="Candara" pitchFamily="34" charset="0"/>
              </a:rPr>
              <a:t> que </a:t>
            </a:r>
            <a:r>
              <a:rPr kumimoji="1" lang="es-ES" sz="2400" kern="0" dirty="0" err="1">
                <a:latin typeface="Candara" pitchFamily="34" charset="0"/>
              </a:rPr>
              <a:t>portin</a:t>
            </a:r>
            <a:r>
              <a:rPr kumimoji="1" lang="es-ES" sz="2400" kern="0" dirty="0">
                <a:latin typeface="Candara" pitchFamily="34" charset="0"/>
              </a:rPr>
              <a:t> a </a:t>
            </a:r>
            <a:r>
              <a:rPr kumimoji="1" lang="es-ES" sz="2400" kern="0" dirty="0" err="1">
                <a:latin typeface="Candara" pitchFamily="34" charset="0"/>
              </a:rPr>
              <a:t>fer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descobriments</a:t>
            </a:r>
            <a:r>
              <a:rPr kumimoji="1" lang="es-ES" sz="2400" kern="0" dirty="0">
                <a:latin typeface="Candara" pitchFamily="34" charset="0"/>
              </a:rPr>
              <a:t> i relacionar </a:t>
            </a:r>
            <a:r>
              <a:rPr kumimoji="1" lang="es-ES" sz="2400" kern="0" dirty="0" err="1">
                <a:latin typeface="Candara" pitchFamily="34" charset="0"/>
              </a:rPr>
              <a:t>diferents</a:t>
            </a:r>
            <a:r>
              <a:rPr kumimoji="1" lang="es-ES" sz="2400" kern="0" dirty="0">
                <a:latin typeface="Candara" pitchFamily="34" charset="0"/>
              </a:rPr>
              <a:t> </a:t>
            </a:r>
            <a:r>
              <a:rPr kumimoji="1" lang="es-ES" sz="2400" kern="0" dirty="0" err="1">
                <a:latin typeface="Candara" pitchFamily="34" charset="0"/>
              </a:rPr>
              <a:t>conceptes</a:t>
            </a:r>
            <a:r>
              <a:rPr kumimoji="1" lang="es-ES" sz="2400" kern="0" dirty="0">
                <a:latin typeface="Candara" pitchFamily="34" charset="0"/>
              </a:rPr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559496" y="5857893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Char char="z"/>
            </a:pPr>
            <a:r>
              <a:rPr lang="es-ES" sz="2400" dirty="0" err="1">
                <a:latin typeface="Candara" pitchFamily="34" charset="0"/>
              </a:rPr>
              <a:t>Utilització</a:t>
            </a:r>
            <a:r>
              <a:rPr lang="es-ES" sz="2400" dirty="0">
                <a:latin typeface="Candara" pitchFamily="34" charset="0"/>
              </a:rPr>
              <a:t> de la </a:t>
            </a:r>
            <a:r>
              <a:rPr lang="es-ES" sz="2400" dirty="0" err="1">
                <a:latin typeface="Candara" pitchFamily="34" charset="0"/>
              </a:rPr>
              <a:t>imaginació</a:t>
            </a:r>
            <a:r>
              <a:rPr lang="es-ES" sz="2400" dirty="0">
                <a:latin typeface="Candara" pitchFamily="34" charset="0"/>
              </a:rPr>
              <a:t> per a </a:t>
            </a:r>
            <a:r>
              <a:rPr lang="es-ES" sz="2400" dirty="0" err="1">
                <a:latin typeface="Candara" pitchFamily="34" charset="0"/>
              </a:rPr>
              <a:t>ajudar</a:t>
            </a:r>
            <a:r>
              <a:rPr lang="es-ES" sz="2400" dirty="0">
                <a:latin typeface="Candara" pitchFamily="34" charset="0"/>
              </a:rPr>
              <a:t> a </a:t>
            </a:r>
            <a:r>
              <a:rPr lang="es-ES" sz="2400" dirty="0" err="1">
                <a:latin typeface="Candara" pitchFamily="34" charset="0"/>
              </a:rPr>
              <a:t>l’abstracció</a:t>
            </a:r>
            <a:r>
              <a:rPr lang="es-ES" sz="2400" dirty="0">
                <a:latin typeface="Candara" pitchFamily="34" charset="0"/>
              </a:rPr>
              <a:t> i la </a:t>
            </a:r>
            <a:r>
              <a:rPr lang="es-ES" sz="2400" dirty="0" err="1">
                <a:latin typeface="Candara" pitchFamily="34" charset="0"/>
              </a:rPr>
              <a:t>comprensió</a:t>
            </a:r>
            <a:r>
              <a:rPr lang="es-ES" sz="2400" dirty="0">
                <a:latin typeface="Candara" pitchFamily="34" charset="0"/>
              </a:rPr>
              <a:t> del </a:t>
            </a:r>
            <a:r>
              <a:rPr lang="es-ES" sz="2400" dirty="0" err="1">
                <a:latin typeface="Candara" pitchFamily="34" charset="0"/>
              </a:rPr>
              <a:t>món</a:t>
            </a:r>
            <a:r>
              <a:rPr lang="es-ES" sz="2400" dirty="0">
                <a:latin typeface="Candara" pitchFamily="34" charset="0"/>
              </a:rPr>
              <a:t>.</a:t>
            </a:r>
            <a:endParaRPr kumimoji="1" lang="es-ES" sz="2400" kern="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2 Imagen" descr="IMG_68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797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92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 descr="IMG_68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3422" y="-214313"/>
            <a:ext cx="6858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84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 descr="DSC_05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422" y="357188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72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 descr="DSC_0578.JPG"/>
          <p:cNvPicPr>
            <a:picLocks noChangeAspect="1"/>
          </p:cNvPicPr>
          <p:nvPr/>
        </p:nvPicPr>
        <p:blipFill>
          <a:blip r:embed="rId3"/>
          <a:srcRect l="12080" t="9882"/>
          <a:stretch>
            <a:fillRect/>
          </a:stretch>
        </p:blipFill>
        <p:spPr bwMode="auto">
          <a:xfrm>
            <a:off x="4970861" y="785815"/>
            <a:ext cx="5350669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2 Imagen" descr="050220115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7642" y="285750"/>
            <a:ext cx="2646759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0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2 Imagen" descr="DSC_03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110" y="428625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9811" y="1214438"/>
            <a:ext cx="10192378" cy="23876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AMBIENTS EDUCATIUS QUE RESPONEN A LES NECESSITATS DELS INFANTS-proposta Montessori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5713"/>
            <a:ext cx="9144000" cy="618270"/>
          </a:xfrm>
        </p:spPr>
        <p:txBody>
          <a:bodyPr/>
          <a:lstStyle/>
          <a:p>
            <a:r>
              <a:rPr lang="ca-ES" i="1" dirty="0" smtClean="0"/>
              <a:t>Dani </a:t>
            </a:r>
            <a:r>
              <a:rPr lang="ca-ES" i="1" dirty="0" err="1" smtClean="0"/>
              <a:t>Cañigueral</a:t>
            </a:r>
            <a:r>
              <a:rPr lang="ca-ES" i="1" dirty="0" smtClean="0"/>
              <a:t> Viñals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7340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 descr="SAM_1751.JPG"/>
          <p:cNvPicPr>
            <a:picLocks noChangeAspect="1"/>
          </p:cNvPicPr>
          <p:nvPr/>
        </p:nvPicPr>
        <p:blipFill>
          <a:blip r:embed="rId3"/>
          <a:srcRect b="20755"/>
          <a:stretch>
            <a:fillRect/>
          </a:stretch>
        </p:blipFill>
        <p:spPr bwMode="auto">
          <a:xfrm>
            <a:off x="6203157" y="2286002"/>
            <a:ext cx="38766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2 Imagen" descr="SAM_17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2595" y="1357313"/>
            <a:ext cx="380404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70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Imagen" descr="IMG_48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82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Imagen" descr="DSC_06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571500"/>
            <a:ext cx="8072438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5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1 Imagen" descr="DSC_06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5767" y="142875"/>
            <a:ext cx="4399359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2 Imagen" descr="DSC_06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205" y="142875"/>
            <a:ext cx="4399359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524000" y="1556792"/>
            <a:ext cx="51845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ct val="50000"/>
              </a:spcBef>
            </a:pPr>
            <a:r>
              <a:rPr lang="ca-ES" sz="3600" b="1" dirty="0">
                <a:latin typeface="Candara" pitchFamily="34" charset="0"/>
              </a:rPr>
              <a:t>Anàlisi comparatiu </a:t>
            </a:r>
            <a:r>
              <a:rPr lang="ca-ES" sz="3600" b="1" dirty="0">
                <a:latin typeface="Candara" pitchFamily="34" charset="0"/>
              </a:rPr>
              <a:t>de </a:t>
            </a:r>
            <a:r>
              <a:rPr lang="ca-ES" sz="3600" b="1" dirty="0">
                <a:latin typeface="Candara" pitchFamily="34" charset="0"/>
              </a:rPr>
              <a:t>la pedagogia Tradicional i de la pedagogia Montessori aplicats a la primària</a:t>
            </a:r>
            <a:endParaRPr lang="es-ES" sz="3600" b="1" dirty="0">
              <a:latin typeface="Candara" pitchFamily="34" charset="0"/>
            </a:endParaRPr>
          </a:p>
        </p:txBody>
      </p:sp>
      <p:pic>
        <p:nvPicPr>
          <p:cNvPr id="3" name="2 Imagen" descr="DSC03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104" y="1772817"/>
            <a:ext cx="3435846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692276" y="2163764"/>
            <a:ext cx="3403593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Escola tradicional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596066" y="2285993"/>
            <a:ext cx="3500462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Escola Montessori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809721" y="3000372"/>
            <a:ext cx="4016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Acció sobre el grup d’alumnes.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172200" y="3063875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Acció sobre l’alumne.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973234" y="4143372"/>
            <a:ext cx="31146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Atenció al gran grup.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048376" y="4084638"/>
            <a:ext cx="461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Atenció a la diversitat d’alumnes.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811589" y="354013"/>
            <a:ext cx="42675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Quadre comparatiu</a:t>
            </a:r>
            <a:endParaRPr lang="es-ES" sz="4000" i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42354" name="AutoShape 18"/>
          <p:cNvSpPr>
            <a:spLocks noChangeArrowheads="1"/>
          </p:cNvSpPr>
          <p:nvPr/>
        </p:nvSpPr>
        <p:spPr bwMode="auto">
          <a:xfrm>
            <a:off x="4614864" y="2881313"/>
            <a:ext cx="2928937" cy="228600"/>
          </a:xfrm>
          <a:prstGeom prst="curvedDownArrow">
            <a:avLst>
              <a:gd name="adj1" fmla="val 256250"/>
              <a:gd name="adj2" fmla="val 51250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2355" name="AutoShape 19"/>
          <p:cNvSpPr>
            <a:spLocks noChangeArrowheads="1"/>
          </p:cNvSpPr>
          <p:nvPr/>
        </p:nvSpPr>
        <p:spPr bwMode="auto">
          <a:xfrm>
            <a:off x="4524365" y="3929066"/>
            <a:ext cx="2928937" cy="228600"/>
          </a:xfrm>
          <a:prstGeom prst="curvedDownArrow">
            <a:avLst>
              <a:gd name="adj1" fmla="val 256250"/>
              <a:gd name="adj2" fmla="val 51250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1697007" y="5360984"/>
            <a:ext cx="4433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Continguts limitats al curs i al professor.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6019800" y="5241925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Continguts sense límit de curs i professor. 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2359" name="AutoShape 23"/>
          <p:cNvSpPr>
            <a:spLocks noChangeArrowheads="1"/>
          </p:cNvSpPr>
          <p:nvPr/>
        </p:nvSpPr>
        <p:spPr bwMode="auto">
          <a:xfrm>
            <a:off x="4767264" y="5105400"/>
            <a:ext cx="2928937" cy="228600"/>
          </a:xfrm>
          <a:prstGeom prst="curvedDownArrow">
            <a:avLst>
              <a:gd name="adj1" fmla="val 256250"/>
              <a:gd name="adj2" fmla="val 51250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1595406" y="1571612"/>
            <a:ext cx="8964612" cy="48895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Anàlisi científic (antropològic) de l’educació i l’aprenentatge</a:t>
            </a:r>
            <a:endParaRPr lang="es-ES" sz="2600" dirty="0"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 autoUpdateAnimBg="0"/>
      <p:bldP spid="142339" grpId="0" animBg="1" autoUpdateAnimBg="0"/>
      <p:bldP spid="142340" grpId="0" autoUpdateAnimBg="0"/>
      <p:bldP spid="142341" grpId="0" autoUpdateAnimBg="0"/>
      <p:bldP spid="142344" grpId="0" autoUpdateAnimBg="0"/>
      <p:bldP spid="142345" grpId="0" autoUpdateAnimBg="0"/>
      <p:bldP spid="142351" grpId="0" build="p" autoUpdateAnimBg="0"/>
      <p:bldP spid="142354" grpId="0" animBg="1"/>
      <p:bldP spid="142355" grpId="0" animBg="1"/>
      <p:bldP spid="142357" grpId="0" autoUpdateAnimBg="0"/>
      <p:bldP spid="142358" grpId="0" autoUpdateAnimBg="0"/>
      <p:bldP spid="142359" grpId="0" animBg="1"/>
      <p:bldP spid="14236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676401" y="5151438"/>
            <a:ext cx="4068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Professor dóna els continguts. L’ambient és secundari.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561138" y="5151438"/>
            <a:ext cx="4259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Professor crea l’ambient per a l’aprenentatge.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600200" y="39624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La motivació s’inicia en el professor.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6400800" y="40386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La motivació s’inicia en l’alumne.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524000" y="2179638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La iniciativa del treball a realitzar parteix del professor.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172200" y="2332038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La iniciativa del treball a realitzar parteix de l’alumne.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4572000" y="2057400"/>
            <a:ext cx="2667000" cy="228600"/>
          </a:xfrm>
          <a:prstGeom prst="curvedDown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4876800" y="3886200"/>
            <a:ext cx="2667000" cy="228600"/>
          </a:xfrm>
          <a:prstGeom prst="curvedDown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4953000" y="5029200"/>
            <a:ext cx="2667000" cy="228600"/>
          </a:xfrm>
          <a:prstGeom prst="curvedDown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3719688" y="116632"/>
            <a:ext cx="403249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Quadre comparatiu</a:t>
            </a:r>
            <a:endParaRPr lang="es-ES" sz="3600" i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881158" y="928671"/>
            <a:ext cx="8643998" cy="492443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2600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Anàlisi científic (antropològic) de l’educació i la motivació</a:t>
            </a:r>
            <a:endParaRPr lang="es-ES" sz="2600"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676400" y="1524000"/>
            <a:ext cx="3419468" cy="5794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Escola tradicional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6881818" y="1571612"/>
            <a:ext cx="3571900" cy="5794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Escola Montessori</a:t>
            </a:r>
            <a:endParaRPr lang="es-ES" sz="32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autoUpdateAnimBg="0"/>
      <p:bldP spid="144388" grpId="0" autoUpdateAnimBg="0"/>
      <p:bldP spid="144389" grpId="0" autoUpdateAnimBg="0"/>
      <p:bldP spid="144390" grpId="0" autoUpdateAnimBg="0"/>
      <p:bldP spid="144391" grpId="0" autoUpdateAnimBg="0"/>
      <p:bldP spid="144392" grpId="0" animBg="1"/>
      <p:bldP spid="144393" grpId="0" animBg="1"/>
      <p:bldP spid="144394" grpId="0" animBg="1"/>
      <p:bldP spid="144395" grpId="0" autoUpdateAnimBg="0"/>
      <p:bldP spid="144396" grpId="0" animBg="1" autoUpdateAnimBg="0"/>
      <p:bldP spid="144397" grpId="0" animBg="1" autoUpdateAnimBg="0"/>
      <p:bldP spid="14439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798638" y="4781550"/>
            <a:ext cx="4068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endParaRPr lang="ca-ES" sz="3200">
              <a:latin typeface="Candara" pitchFamily="34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6408738" y="4648200"/>
            <a:ext cx="4259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La sociabilitat en l’aprenentatge.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524000" y="3241675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Competència i comparació.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6629400" y="3241675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Cooperació i suport.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4876800" y="3089275"/>
            <a:ext cx="2667000" cy="228600"/>
          </a:xfrm>
          <a:prstGeom prst="curvedDown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4953000" y="3897313"/>
            <a:ext cx="2667000" cy="228600"/>
          </a:xfrm>
          <a:prstGeom prst="curvedDown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846389" y="914400"/>
            <a:ext cx="6834187" cy="48895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2600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Anàlisi científic (antropològic) de la sociabilitat</a:t>
            </a:r>
            <a:endParaRPr lang="es-ES" sz="2600"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524000" y="4003675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Sociabilitat per curs.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6172200" y="4003675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Sociabilitat global.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4876800" y="4659313"/>
            <a:ext cx="2743200" cy="228600"/>
          </a:xfrm>
          <a:prstGeom prst="curvedDownArrow">
            <a:avLst>
              <a:gd name="adj1" fmla="val 240000"/>
              <a:gd name="adj2" fmla="val 48000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1676400" y="1992313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Normalment es treballa sol.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5943600" y="2071678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Treball i consolidació de l’aprenentatge en equip.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1703388" y="1500174"/>
            <a:ext cx="3463918" cy="5847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Escola </a:t>
            </a:r>
            <a:r>
              <a:rPr lang="ca-ES" sz="3200" dirty="0">
                <a:latin typeface="Candara" pitchFamily="34" charset="0"/>
              </a:rPr>
              <a:t>tradicional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6810380" y="1500175"/>
            <a:ext cx="3571900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200" dirty="0">
                <a:latin typeface="Candara" pitchFamily="34" charset="0"/>
              </a:rPr>
              <a:t>Escola Montessori</a:t>
            </a:r>
            <a:endParaRPr lang="es-ES" sz="3200" dirty="0">
              <a:latin typeface="Candara" pitchFamily="34" charset="0"/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1847851" y="4648200"/>
            <a:ext cx="4259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La sociabilitat durant l’esbarjo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3863752" y="195362"/>
            <a:ext cx="403249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Quadre comparatiu</a:t>
            </a:r>
            <a:endParaRPr lang="es-ES" sz="3600" i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45431" name="Text Box 23"/>
          <p:cNvSpPr txBox="1">
            <a:spLocks noChangeArrowheads="1"/>
          </p:cNvSpPr>
          <p:nvPr/>
        </p:nvSpPr>
        <p:spPr bwMode="auto">
          <a:xfrm>
            <a:off x="1798638" y="5661025"/>
            <a:ext cx="4068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endParaRPr lang="ca-ES" sz="3200">
              <a:latin typeface="Candara" pitchFamily="34" charset="0"/>
            </a:endParaRPr>
          </a:p>
        </p:txBody>
      </p:sp>
      <p:sp>
        <p:nvSpPr>
          <p:cNvPr id="145432" name="Text Box 24"/>
          <p:cNvSpPr txBox="1">
            <a:spLocks noChangeArrowheads="1"/>
          </p:cNvSpPr>
          <p:nvPr/>
        </p:nvSpPr>
        <p:spPr bwMode="auto">
          <a:xfrm>
            <a:off x="6408738" y="5527675"/>
            <a:ext cx="4259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L’educació moral integrada a l’aula.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33" name="AutoShape 25"/>
          <p:cNvSpPr>
            <a:spLocks noChangeArrowheads="1"/>
          </p:cNvSpPr>
          <p:nvPr/>
        </p:nvSpPr>
        <p:spPr bwMode="auto">
          <a:xfrm>
            <a:off x="4876800" y="5538788"/>
            <a:ext cx="2743200" cy="228600"/>
          </a:xfrm>
          <a:prstGeom prst="curvedDownArrow">
            <a:avLst>
              <a:gd name="adj1" fmla="val 240000"/>
              <a:gd name="adj2" fmla="val 48000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145434" name="Text Box 26"/>
          <p:cNvSpPr txBox="1">
            <a:spLocks noChangeArrowheads="1"/>
          </p:cNvSpPr>
          <p:nvPr/>
        </p:nvSpPr>
        <p:spPr bwMode="auto">
          <a:xfrm>
            <a:off x="1847851" y="5527675"/>
            <a:ext cx="4259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282140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r>
              <a:rPr lang="ca-ES" sz="3200">
                <a:latin typeface="Candara" pitchFamily="34" charset="0"/>
              </a:rPr>
              <a:t>L’educació moral tractada a part</a:t>
            </a:r>
            <a:endParaRPr lang="es-ES" sz="3200">
              <a:latin typeface="Candara" pitchFamily="34" charset="0"/>
            </a:endParaRP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>
            <a:off x="4238612" y="1928802"/>
            <a:ext cx="2667000" cy="228600"/>
          </a:xfrm>
          <a:prstGeom prst="curvedDown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2" grpId="0" autoUpdateAnimBg="0"/>
      <p:bldP spid="145413" grpId="0" autoUpdateAnimBg="0"/>
      <p:bldP spid="145417" grpId="0" animBg="1"/>
      <p:bldP spid="145418" grpId="0" animBg="1"/>
      <p:bldP spid="145420" grpId="0" animBg="1" autoUpdateAnimBg="0"/>
      <p:bldP spid="145421" grpId="0" autoUpdateAnimBg="0"/>
      <p:bldP spid="145422" grpId="0" autoUpdateAnimBg="0"/>
      <p:bldP spid="145423" grpId="0" animBg="1"/>
      <p:bldP spid="145424" grpId="0" autoUpdateAnimBg="0"/>
      <p:bldP spid="145425" grpId="0" autoUpdateAnimBg="0"/>
      <p:bldP spid="145427" grpId="0" animBg="1" autoUpdateAnimBg="0"/>
      <p:bldP spid="145428" grpId="0" animBg="1" autoUpdateAnimBg="0"/>
      <p:bldP spid="145429" grpId="0" autoUpdateAnimBg="0"/>
      <p:bldP spid="145430" grpId="0" autoUpdateAnimBg="0"/>
      <p:bldP spid="145432" grpId="0" autoUpdateAnimBg="0"/>
      <p:bldP spid="145433" grpId="0" animBg="1"/>
      <p:bldP spid="145434" grpId="0" autoUpdateAnimBg="0"/>
      <p:bldP spid="1454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585" y="142532"/>
            <a:ext cx="1191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>
                <a:latin typeface="Comic Sans MS" panose="030F0702030302020204" pitchFamily="66" charset="0"/>
              </a:rPr>
              <a:t>PODEM ARRIBAR A TENIR AQUEST AMBIENT A LES NOSTRES AULES?</a:t>
            </a:r>
            <a:endParaRPr lang="ca-ES" sz="4400" dirty="0">
              <a:latin typeface="Comic Sans MS" panose="030F0702030302020204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2068" y="2659373"/>
            <a:ext cx="11258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PROPOSTES i PRÀCTIQUES A MIG CAMÍ: dificultats i beneficis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826" y="1816098"/>
            <a:ext cx="11587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SÍ!!! Arreu del món, molt contrastat, escola pública i en tot tipus d’entorns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2068" y="4634460"/>
            <a:ext cx="117080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INICIS GRADUALS AMB FORMACIÓ-REFLEXIÓ-ADEQUACIÓ I ACOMPANYAMENT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2068" y="7061276"/>
            <a:ext cx="11258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Ser model d’adult respectuós. Fomentar la participació i l’autogestió. 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2068" y="5847868"/>
            <a:ext cx="117080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XARXES D’ESCOLES I PROCÉS FORMATIU COMPARTIT I SIGNIFICATIU PER A CADA CENTRE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2066" y="4032791"/>
            <a:ext cx="11258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AMBIENTS POBRES – POBRESA DE CONTINGUTS I OPCIONS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4826" y="3338788"/>
            <a:ext cx="11708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ca-ES" sz="32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AMB AMBIENTS DE TARDA N’HI HA PROU?</a:t>
            </a:r>
            <a:endParaRPr kumimoji="1" lang="es-E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9000" detail="1"/>
                    </a14:imgEffect>
                    <a14:imgEffect>
                      <a14:colorTemperature colorTemp="11304"/>
                    </a14:imgEffect>
                    <a14:imgEffect>
                      <a14:saturation sat="251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7882" y="1895666"/>
            <a:ext cx="10203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ca-ES" sz="4800" b="1" dirty="0">
                <a:latin typeface="Cursive standard" pitchFamily="2" charset="0"/>
              </a:rPr>
              <a:t>Desenvolupament </a:t>
            </a:r>
            <a:r>
              <a:rPr lang="ca-ES" sz="4800" b="1" u="sng" dirty="0">
                <a:latin typeface="Cursive standard" pitchFamily="2" charset="0"/>
              </a:rPr>
              <a:t>total</a:t>
            </a:r>
            <a:r>
              <a:rPr lang="ca-ES" sz="4800" b="1" dirty="0">
                <a:latin typeface="Cursive standard" pitchFamily="2" charset="0"/>
              </a:rPr>
              <a:t> de l’ésser humà, </a:t>
            </a:r>
          </a:p>
          <a:p>
            <a:pPr algn="ctr" eaLnBrk="0" hangingPunct="0"/>
            <a:r>
              <a:rPr lang="ca-ES" sz="4800" b="1" dirty="0">
                <a:latin typeface="Cursive standard" pitchFamily="2" charset="0"/>
              </a:rPr>
              <a:t>adaptat en el seu context </a:t>
            </a:r>
            <a:r>
              <a:rPr lang="ca-ES" sz="4800" b="1" dirty="0" smtClean="0">
                <a:latin typeface="Cursive standard" pitchFamily="2" charset="0"/>
              </a:rPr>
              <a:t>on </a:t>
            </a:r>
            <a:r>
              <a:rPr lang="ca-ES" sz="4800" b="1" dirty="0">
                <a:latin typeface="Cursive standard" pitchFamily="2" charset="0"/>
              </a:rPr>
              <a:t>viu, tant pel que fa al lloc, a la cultura i al temps que li ha tocat viure.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298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4677583" y="3233394"/>
            <a:ext cx="2664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4800" dirty="0" smtClean="0">
                <a:latin typeface="Candara" pitchFamily="34" charset="0"/>
              </a:rPr>
              <a:t>ÉSSER HUMÀ</a:t>
            </a:r>
            <a:endParaRPr lang="ca-ES" sz="4800" dirty="0">
              <a:latin typeface="Candara" pitchFamily="34" charset="0"/>
            </a:endParaRP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8165444" y="1089826"/>
            <a:ext cx="2600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 dirty="0">
                <a:latin typeface="Candara" pitchFamily="34" charset="0"/>
              </a:rPr>
              <a:t>Potencialitats</a:t>
            </a: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5703" y="1196975"/>
            <a:ext cx="4000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 dirty="0">
                <a:latin typeface="Candara" pitchFamily="34" charset="0"/>
              </a:rPr>
              <a:t>Capacitat per formar-se</a:t>
            </a: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85703" y="2348880"/>
            <a:ext cx="392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 b="1" dirty="0">
                <a:latin typeface="Candara" pitchFamily="34" charset="0"/>
              </a:rPr>
              <a:t>L’absorció de l’ambient</a:t>
            </a:r>
            <a:endParaRPr lang="ca-ES" sz="2400" dirty="0">
              <a:latin typeface="Candara" pitchFamily="34" charset="0"/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166753" y="2924944"/>
            <a:ext cx="5460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b="1" dirty="0">
                <a:latin typeface="Candara" pitchFamily="34" charset="0"/>
              </a:rPr>
              <a:t>Els períodes </a:t>
            </a:r>
            <a:r>
              <a:rPr lang="ca-ES" sz="2400" b="1" dirty="0" smtClean="0">
                <a:latin typeface="Candara" pitchFamily="34" charset="0"/>
              </a:rPr>
              <a:t>especialment sensibles per alguns aprenentatges</a:t>
            </a:r>
            <a:endParaRPr lang="ca-ES" sz="2400" dirty="0">
              <a:latin typeface="Candara" pitchFamily="34" charset="0"/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6886440" y="1613046"/>
            <a:ext cx="471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b="1" dirty="0">
                <a:latin typeface="Candara" pitchFamily="34" charset="0"/>
              </a:rPr>
              <a:t>Les </a:t>
            </a:r>
            <a:r>
              <a:rPr lang="ca-ES" sz="2400" b="1" dirty="0" smtClean="0">
                <a:latin typeface="Candara" pitchFamily="34" charset="0"/>
              </a:rPr>
              <a:t>característiques especials </a:t>
            </a:r>
            <a:r>
              <a:rPr lang="ca-ES" sz="2400" b="1" dirty="0">
                <a:latin typeface="Candara" pitchFamily="34" charset="0"/>
              </a:rPr>
              <a:t>de cada moment </a:t>
            </a:r>
            <a:r>
              <a:rPr lang="ca-ES" sz="2400" b="1" dirty="0" smtClean="0">
                <a:latin typeface="Candara" pitchFamily="34" charset="0"/>
              </a:rPr>
              <a:t>segons l’etapa de desenvolupament</a:t>
            </a:r>
            <a:endParaRPr lang="ca-ES" sz="2400" dirty="0">
              <a:latin typeface="Candara" pitchFamily="34" charset="0"/>
            </a:endParaRPr>
          </a:p>
        </p:txBody>
      </p:sp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96415" y="1854508"/>
            <a:ext cx="5460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b="1" dirty="0">
                <a:latin typeface="Candara" pitchFamily="34" charset="0"/>
              </a:rPr>
              <a:t>T</a:t>
            </a:r>
            <a:r>
              <a:rPr lang="ca-ES" sz="2400" b="1" dirty="0" smtClean="0">
                <a:latin typeface="Candara" pitchFamily="34" charset="0"/>
              </a:rPr>
              <a:t>endències humanes </a:t>
            </a:r>
            <a:r>
              <a:rPr lang="ca-ES" sz="2400" b="1" dirty="0" err="1" smtClean="0">
                <a:latin typeface="Candara" pitchFamily="34" charset="0"/>
              </a:rPr>
              <a:t>d’autoconstrucció</a:t>
            </a:r>
            <a:r>
              <a:rPr lang="ca-ES" sz="2400" b="1" dirty="0" smtClean="0">
                <a:latin typeface="Candara" pitchFamily="34" charset="0"/>
              </a:rPr>
              <a:t> </a:t>
            </a:r>
            <a:endParaRPr lang="ca-ES" sz="2400" dirty="0">
              <a:latin typeface="Candara" pitchFamily="34" charset="0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311499" y="4221088"/>
            <a:ext cx="4438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b="1" dirty="0">
                <a:latin typeface="Candara" pitchFamily="34" charset="0"/>
              </a:rPr>
              <a:t>necessitats educatives </a:t>
            </a:r>
            <a:r>
              <a:rPr lang="ca-ES" sz="2400" b="1" dirty="0" smtClean="0">
                <a:latin typeface="Candara" pitchFamily="34" charset="0"/>
              </a:rPr>
              <a:t>individuals</a:t>
            </a:r>
            <a:endParaRPr lang="ca-ES" sz="2400" dirty="0">
              <a:latin typeface="Candara" pitchFamily="34" charset="0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797263" y="6165304"/>
            <a:ext cx="4352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2400" b="1" dirty="0">
                <a:latin typeface="Candara" pitchFamily="34" charset="0"/>
              </a:rPr>
              <a:t>un disseny de l’</a:t>
            </a:r>
            <a:r>
              <a:rPr lang="ca-ES" sz="2400" b="1" i="1" dirty="0">
                <a:latin typeface="Candara" pitchFamily="34" charset="0"/>
              </a:rPr>
              <a:t>ambient adaptat</a:t>
            </a:r>
            <a:endParaRPr lang="ca-ES" sz="2400" i="1" dirty="0">
              <a:latin typeface="Candara" pitchFamily="34" charset="0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7011411" y="5489427"/>
            <a:ext cx="49083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b="1" dirty="0" smtClean="0">
                <a:latin typeface="Candara" pitchFamily="34" charset="0"/>
              </a:rPr>
              <a:t>Observar les necessitats individuals </a:t>
            </a:r>
            <a:r>
              <a:rPr lang="ca-ES" sz="2400" b="1" dirty="0">
                <a:latin typeface="Candara" pitchFamily="34" charset="0"/>
              </a:rPr>
              <a:t>de desenvolupament de cada </a:t>
            </a:r>
            <a:r>
              <a:rPr lang="ca-ES" sz="2400" b="1" dirty="0" smtClean="0">
                <a:latin typeface="Candara" pitchFamily="34" charset="0"/>
              </a:rPr>
              <a:t>nen i procurar que les pugui satisfer.</a:t>
            </a:r>
            <a:endParaRPr lang="ca-ES" sz="2400" dirty="0">
              <a:latin typeface="Candara" pitchFamily="34" charset="0"/>
            </a:endParaRPr>
          </a:p>
        </p:txBody>
      </p:sp>
      <p:pic>
        <p:nvPicPr>
          <p:cNvPr id="12" name="Picture 21" descr="IMG_3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503" y="4653136"/>
            <a:ext cx="29289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49191" y="44624"/>
            <a:ext cx="9429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ca-ES" sz="4000" b="1" i="1" dirty="0">
                <a:latin typeface="Candara" pitchFamily="34" charset="0"/>
              </a:rPr>
              <a:t>Principis de la conducta humana </a:t>
            </a:r>
          </a:p>
          <a:p>
            <a:pPr algn="ctr" eaLnBrk="0" hangingPunct="0"/>
            <a:r>
              <a:rPr lang="ca-ES" sz="2400" b="1" i="1" dirty="0">
                <a:latin typeface="Candara" pitchFamily="34" charset="0"/>
              </a:rPr>
              <a:t>vàlids en tots els pobles, societats i cultures de tots els temps</a:t>
            </a:r>
            <a:r>
              <a:rPr lang="ca-ES" sz="2400" b="1" dirty="0">
                <a:latin typeface="Candara" pitchFamily="34" charset="0"/>
              </a:rPr>
              <a:t> </a:t>
            </a:r>
          </a:p>
        </p:txBody>
      </p:sp>
      <p:pic>
        <p:nvPicPr>
          <p:cNvPr id="14" name="15 Imagen" descr="DSC_0033.JPG"/>
          <p:cNvPicPr>
            <a:picLocks noChangeAspect="1"/>
          </p:cNvPicPr>
          <p:nvPr/>
        </p:nvPicPr>
        <p:blipFill>
          <a:blip r:embed="rId3" cstate="print"/>
          <a:srcRect l="41338" r="13775" b="18238"/>
          <a:stretch>
            <a:fillRect/>
          </a:stretch>
        </p:blipFill>
        <p:spPr>
          <a:xfrm>
            <a:off x="7341879" y="2708920"/>
            <a:ext cx="2123728" cy="25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47442" y="-27384"/>
            <a:ext cx="9429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ca-ES" sz="4000" b="1" i="1" dirty="0">
                <a:latin typeface="Candara" pitchFamily="34" charset="0"/>
              </a:rPr>
              <a:t>Principis de la conducta humana </a:t>
            </a:r>
          </a:p>
          <a:p>
            <a:pPr algn="ctr" eaLnBrk="0" hangingPunct="0"/>
            <a:r>
              <a:rPr lang="ca-ES" sz="2400" b="1" i="1" dirty="0">
                <a:latin typeface="Candara" pitchFamily="34" charset="0"/>
              </a:rPr>
              <a:t>vàlids en tots els pobles, societats i cultures de tots els temps</a:t>
            </a:r>
            <a:r>
              <a:rPr lang="ca-ES" sz="2400" b="1" dirty="0">
                <a:latin typeface="Candara" pitchFamily="34" charset="0"/>
              </a:rPr>
              <a:t> </a:t>
            </a:r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2252346" y="2694954"/>
            <a:ext cx="5439925" cy="157538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ca-ES" dirty="0" smtClean="0"/>
              <a:t>Guiatge i llibertat en un ambient que possibiliti al nen </a:t>
            </a:r>
          </a:p>
          <a:p>
            <a:pPr algn="ctr">
              <a:buFont typeface="Monotype Sorts" pitchFamily="2" charset="2"/>
              <a:buNone/>
            </a:pPr>
            <a:r>
              <a:rPr lang="ca-ES" dirty="0" smtClean="0"/>
              <a:t>l’autoeducació i l’autocontrol. </a:t>
            </a:r>
          </a:p>
          <a:p>
            <a:pPr algn="ctr">
              <a:buFont typeface="Monotype Sorts" pitchFamily="2" charset="2"/>
              <a:buNone/>
            </a:pPr>
            <a:endParaRPr lang="ca-ES" dirty="0" smtClean="0"/>
          </a:p>
          <a:p>
            <a:pPr algn="ctr">
              <a:buFont typeface="Monotype Sorts" pitchFamily="2" charset="2"/>
              <a:buNone/>
            </a:pPr>
            <a:endParaRPr lang="ca-ES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59002" y="4437112"/>
            <a:ext cx="6048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ca-ES" sz="3600" i="1" dirty="0"/>
              <a:t>Interacció molt </a:t>
            </a:r>
            <a:r>
              <a:rPr kumimoji="1" lang="ca-ES" sz="3600" i="1" dirty="0" smtClean="0"/>
              <a:t>productiva:</a:t>
            </a:r>
          </a:p>
          <a:p>
            <a:pPr algn="ctr">
              <a:defRPr/>
            </a:pPr>
            <a:r>
              <a:rPr kumimoji="1" lang="ca-ES" sz="3600" i="1" dirty="0" smtClean="0"/>
              <a:t>a nivell individual, social i ambiental</a:t>
            </a:r>
            <a:r>
              <a:rPr kumimoji="1" lang="ca-ES" sz="3600" i="1" dirty="0" smtClean="0"/>
              <a:t> </a:t>
            </a:r>
            <a:endParaRPr kumimoji="1" lang="ca-ES" sz="3600" i="1" dirty="0"/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auto">
          <a:xfrm>
            <a:off x="1547442" y="1124744"/>
            <a:ext cx="7236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800" b="1" dirty="0" smtClean="0"/>
              <a:t>Troba el que necessita en l’entorn?</a:t>
            </a:r>
            <a:endParaRPr lang="ca-ES" sz="2800" dirty="0"/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auto">
          <a:xfrm>
            <a:off x="1547442" y="1860792"/>
            <a:ext cx="6234024" cy="46166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2400" b="1" dirty="0"/>
              <a:t>D</a:t>
            </a:r>
            <a:r>
              <a:rPr lang="ca-ES" sz="2400" b="1" dirty="0" smtClean="0"/>
              <a:t>esenvolupament: esperat </a:t>
            </a:r>
            <a:r>
              <a:rPr lang="ca-ES" sz="2400" b="1" dirty="0" err="1" smtClean="0"/>
              <a:t>vs</a:t>
            </a:r>
            <a:r>
              <a:rPr lang="ca-ES" sz="2400" b="1" dirty="0" smtClean="0"/>
              <a:t> amb mancances</a:t>
            </a:r>
            <a:endParaRPr lang="ca-ES" sz="2400" dirty="0"/>
          </a:p>
        </p:txBody>
      </p:sp>
      <p:pic>
        <p:nvPicPr>
          <p:cNvPr id="1026" name="Picture 2" descr="Bloc dels nens i nenes de l&amp;#39;Escola Les Bases de la promoció 2017 – 2018 |  Altre lloc XTECBlocs | Pàgina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57" y="2220703"/>
            <a:ext cx="2719599" cy="38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80767" y="188641"/>
            <a:ext cx="968094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4400" b="1" i="1" dirty="0" smtClean="0">
                <a:latin typeface="Candara" pitchFamily="34" charset="0"/>
              </a:rPr>
              <a:t>AMBIENTS DIFERENTS SEGONS LES NECESSITATS DE DESENVOLUPAMENT</a:t>
            </a:r>
            <a:endParaRPr lang="ca-ES" sz="4400" b="1" i="1" dirty="0">
              <a:latin typeface="Candara" pitchFamily="34" charset="0"/>
            </a:endParaRP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 flipV="1">
            <a:off x="1991543" y="2329755"/>
            <a:ext cx="9396035" cy="3619525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a-E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583114" y="4005264"/>
            <a:ext cx="2244726" cy="1614488"/>
            <a:chOff x="1927" y="2523"/>
            <a:chExt cx="1414" cy="1017"/>
          </a:xfrm>
        </p:grpSpPr>
        <p:sp>
          <p:nvSpPr>
            <p:cNvPr id="13349" name="Text Box 5"/>
            <p:cNvSpPr txBox="1">
              <a:spLocks noChangeArrowheads="1"/>
            </p:cNvSpPr>
            <p:nvPr/>
          </p:nvSpPr>
          <p:spPr bwMode="auto">
            <a:xfrm>
              <a:off x="1927" y="2523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2a. Etapa</a:t>
              </a:r>
              <a:endParaRPr lang="es-ES" sz="2400" dirty="0">
                <a:latin typeface="Candara" pitchFamily="34" charset="0"/>
              </a:endParaRPr>
            </a:p>
          </p:txBody>
        </p:sp>
        <p:sp>
          <p:nvSpPr>
            <p:cNvPr id="13350" name="Text Box 6"/>
            <p:cNvSpPr txBox="1">
              <a:spLocks noChangeArrowheads="1"/>
            </p:cNvSpPr>
            <p:nvPr/>
          </p:nvSpPr>
          <p:spPr bwMode="auto">
            <a:xfrm>
              <a:off x="2245" y="2931"/>
              <a:ext cx="8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6-12 anys</a:t>
              </a:r>
              <a:endParaRPr lang="es-ES" sz="2400" dirty="0">
                <a:latin typeface="Candara" pitchFamily="34" charset="0"/>
              </a:endParaRPr>
            </a:p>
          </p:txBody>
        </p:sp>
        <p:sp>
          <p:nvSpPr>
            <p:cNvPr id="13351" name="Text Box 12"/>
            <p:cNvSpPr txBox="1">
              <a:spLocks noChangeArrowheads="1"/>
            </p:cNvSpPr>
            <p:nvPr/>
          </p:nvSpPr>
          <p:spPr bwMode="auto">
            <a:xfrm>
              <a:off x="2245" y="3249"/>
              <a:ext cx="1096" cy="29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Raonament</a:t>
              </a:r>
              <a:endParaRPr lang="es-ES" sz="2400" dirty="0">
                <a:latin typeface="Candara" pitchFamily="34" charset="0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759832" y="2420939"/>
            <a:ext cx="1944689" cy="2016126"/>
            <a:chOff x="4558" y="1525"/>
            <a:chExt cx="1225" cy="1270"/>
          </a:xfrm>
        </p:grpSpPr>
        <p:sp>
          <p:nvSpPr>
            <p:cNvPr id="13346" name="Text Box 8"/>
            <p:cNvSpPr txBox="1">
              <a:spLocks noChangeArrowheads="1"/>
            </p:cNvSpPr>
            <p:nvPr/>
          </p:nvSpPr>
          <p:spPr bwMode="auto">
            <a:xfrm>
              <a:off x="4558" y="1525"/>
              <a:ext cx="10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4a. Etapa</a:t>
              </a:r>
              <a:endParaRPr lang="es-ES" sz="2400" dirty="0">
                <a:latin typeface="Candara" pitchFamily="34" charset="0"/>
              </a:endParaRPr>
            </a:p>
          </p:txBody>
        </p:sp>
        <p:sp>
          <p:nvSpPr>
            <p:cNvPr id="13347" name="Text Box 9"/>
            <p:cNvSpPr txBox="1">
              <a:spLocks noChangeArrowheads="1"/>
            </p:cNvSpPr>
            <p:nvPr/>
          </p:nvSpPr>
          <p:spPr bwMode="auto">
            <a:xfrm>
              <a:off x="4649" y="2168"/>
              <a:ext cx="10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18-24 anys</a:t>
              </a:r>
              <a:endParaRPr lang="es-ES" sz="2400" dirty="0">
                <a:latin typeface="Candara" pitchFamily="34" charset="0"/>
              </a:endParaRPr>
            </a:p>
          </p:txBody>
        </p:sp>
        <p:sp>
          <p:nvSpPr>
            <p:cNvPr id="13348" name="Text Box 14"/>
            <p:cNvSpPr txBox="1">
              <a:spLocks noChangeArrowheads="1"/>
            </p:cNvSpPr>
            <p:nvPr/>
          </p:nvSpPr>
          <p:spPr bwMode="auto">
            <a:xfrm>
              <a:off x="4595" y="2504"/>
              <a:ext cx="1188" cy="29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Societat real</a:t>
              </a:r>
              <a:endParaRPr lang="es-ES" sz="2400" dirty="0">
                <a:latin typeface="Candar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524000" y="3932419"/>
            <a:ext cx="3635895" cy="2377175"/>
            <a:chOff x="1524000" y="3932419"/>
            <a:chExt cx="3635895" cy="2377175"/>
          </a:xfrm>
        </p:grpSpPr>
        <p:grpSp>
          <p:nvGrpSpPr>
            <p:cNvPr id="2" name="Group 39"/>
            <p:cNvGrpSpPr>
              <a:grpSpLocks/>
            </p:cNvGrpSpPr>
            <p:nvPr/>
          </p:nvGrpSpPr>
          <p:grpSpPr bwMode="auto">
            <a:xfrm>
              <a:off x="2351607" y="4941169"/>
              <a:ext cx="2808288" cy="1368425"/>
              <a:chOff x="385" y="3086"/>
              <a:chExt cx="1769" cy="862"/>
            </a:xfrm>
          </p:grpSpPr>
          <p:sp>
            <p:nvSpPr>
              <p:cNvPr id="13352" name="Text Box 3"/>
              <p:cNvSpPr txBox="1">
                <a:spLocks noChangeArrowheads="1"/>
              </p:cNvSpPr>
              <p:nvPr/>
            </p:nvSpPr>
            <p:spPr bwMode="auto">
              <a:xfrm>
                <a:off x="385" y="3086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a-ES" sz="2400" dirty="0">
                    <a:latin typeface="Candara" pitchFamily="34" charset="0"/>
                  </a:rPr>
                  <a:t>1a. Etapa</a:t>
                </a:r>
                <a:endParaRPr lang="es-ES" sz="2400" dirty="0">
                  <a:latin typeface="Candara" pitchFamily="34" charset="0"/>
                </a:endParaRPr>
              </a:p>
            </p:txBody>
          </p:sp>
          <p:sp>
            <p:nvSpPr>
              <p:cNvPr id="13353" name="Text Box 4"/>
              <p:cNvSpPr txBox="1">
                <a:spLocks noChangeArrowheads="1"/>
              </p:cNvSpPr>
              <p:nvPr/>
            </p:nvSpPr>
            <p:spPr bwMode="auto">
              <a:xfrm>
                <a:off x="975" y="3358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a-ES" sz="2400" dirty="0">
                    <a:latin typeface="Candara" pitchFamily="34" charset="0"/>
                  </a:rPr>
                  <a:t>0-6 anys</a:t>
                </a:r>
                <a:endParaRPr lang="es-ES" sz="2400" dirty="0">
                  <a:latin typeface="Candara" pitchFamily="34" charset="0"/>
                </a:endParaRPr>
              </a:p>
            </p:txBody>
          </p:sp>
          <p:sp>
            <p:nvSpPr>
              <p:cNvPr id="13354" name="Text Box 11"/>
              <p:cNvSpPr txBox="1">
                <a:spLocks noChangeArrowheads="1"/>
              </p:cNvSpPr>
              <p:nvPr/>
            </p:nvSpPr>
            <p:spPr bwMode="auto">
              <a:xfrm>
                <a:off x="528" y="3657"/>
                <a:ext cx="1626" cy="29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a-ES" sz="2400" dirty="0">
                    <a:latin typeface="Candara" pitchFamily="34" charset="0"/>
                  </a:rPr>
                  <a:t>Ment absorbent</a:t>
                </a:r>
                <a:endParaRPr lang="es-ES" sz="2400" dirty="0">
                  <a:latin typeface="Candara" pitchFamily="34" charset="0"/>
                </a:endParaRPr>
              </a:p>
            </p:txBody>
          </p:sp>
        </p:grpSp>
        <p:grpSp>
          <p:nvGrpSpPr>
            <p:cNvPr id="13341" name="Group 16"/>
            <p:cNvGrpSpPr>
              <a:grpSpLocks/>
            </p:cNvGrpSpPr>
            <p:nvPr/>
          </p:nvGrpSpPr>
          <p:grpSpPr bwMode="auto">
            <a:xfrm>
              <a:off x="1524000" y="3932419"/>
              <a:ext cx="2808288" cy="937609"/>
              <a:chOff x="0" y="2562"/>
              <a:chExt cx="1769" cy="514"/>
            </a:xfrm>
          </p:grpSpPr>
          <p:sp>
            <p:nvSpPr>
              <p:cNvPr id="13344" name="Oval 17"/>
              <p:cNvSpPr>
                <a:spLocks noChangeArrowheads="1"/>
              </p:cNvSpPr>
              <p:nvPr/>
            </p:nvSpPr>
            <p:spPr bwMode="auto">
              <a:xfrm>
                <a:off x="0" y="2562"/>
                <a:ext cx="1746" cy="49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s-ES" sz="2000">
                  <a:latin typeface="Times New Roman" pitchFamily="18" charset="0"/>
                </a:endParaRPr>
              </a:p>
            </p:txBody>
          </p:sp>
          <p:sp>
            <p:nvSpPr>
              <p:cNvPr id="13345" name="Text Box 18"/>
              <p:cNvSpPr txBox="1">
                <a:spLocks noChangeArrowheads="1"/>
              </p:cNvSpPr>
              <p:nvPr/>
            </p:nvSpPr>
            <p:spPr bwMode="auto">
              <a:xfrm>
                <a:off x="68" y="2620"/>
                <a:ext cx="1701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a-ES" sz="2400" b="1" dirty="0" smtClean="0">
                    <a:solidFill>
                      <a:schemeClr val="bg1"/>
                    </a:solidFill>
                    <a:latin typeface="Candara" pitchFamily="34" charset="0"/>
                  </a:rPr>
                  <a:t>Fer les coses per a un </a:t>
                </a:r>
                <a:r>
                  <a:rPr lang="ca-ES" sz="2400" b="1" dirty="0">
                    <a:solidFill>
                      <a:schemeClr val="bg1"/>
                    </a:solidFill>
                    <a:latin typeface="Candara" pitchFamily="34" charset="0"/>
                  </a:rPr>
                  <a:t>mateix</a:t>
                </a:r>
                <a:endParaRPr lang="es-ES" sz="2400" b="1" dirty="0">
                  <a:solidFill>
                    <a:schemeClr val="bg1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13335" name="Group 22"/>
          <p:cNvGrpSpPr>
            <a:grpSpLocks/>
          </p:cNvGrpSpPr>
          <p:nvPr/>
        </p:nvGrpSpPr>
        <p:grpSpPr bwMode="auto">
          <a:xfrm>
            <a:off x="3359124" y="2827890"/>
            <a:ext cx="3213549" cy="1249182"/>
            <a:chOff x="695" y="1744"/>
            <a:chExt cx="1985" cy="672"/>
          </a:xfrm>
        </p:grpSpPr>
        <p:sp>
          <p:nvSpPr>
            <p:cNvPr id="13339" name="Oval 24"/>
            <p:cNvSpPr>
              <a:spLocks noChangeArrowheads="1"/>
            </p:cNvSpPr>
            <p:nvPr/>
          </p:nvSpPr>
          <p:spPr bwMode="auto">
            <a:xfrm>
              <a:off x="695" y="1744"/>
              <a:ext cx="175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873" y="1835"/>
              <a:ext cx="1807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b="1" dirty="0">
                  <a:solidFill>
                    <a:schemeClr val="bg1"/>
                  </a:solidFill>
                  <a:latin typeface="Candara" pitchFamily="34" charset="0"/>
                </a:rPr>
                <a:t>Pensar i entendre per a </a:t>
              </a:r>
              <a:r>
                <a:rPr lang="ca-ES" sz="2400" b="1" dirty="0" smtClean="0">
                  <a:solidFill>
                    <a:schemeClr val="bg1"/>
                  </a:solidFill>
                  <a:latin typeface="Candara" pitchFamily="34" charset="0"/>
                </a:rPr>
                <a:t>un mateix</a:t>
              </a:r>
              <a:endParaRPr lang="es-ES" sz="24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6740527" y="3284539"/>
            <a:ext cx="1876426" cy="1825626"/>
            <a:chOff x="3286" y="2069"/>
            <a:chExt cx="1182" cy="1150"/>
          </a:xfrm>
        </p:grpSpPr>
        <p:sp>
          <p:nvSpPr>
            <p:cNvPr id="13332" name="Text Box 7"/>
            <p:cNvSpPr txBox="1">
              <a:spLocks noChangeArrowheads="1"/>
            </p:cNvSpPr>
            <p:nvPr/>
          </p:nvSpPr>
          <p:spPr bwMode="auto">
            <a:xfrm>
              <a:off x="3349" y="2592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12-18 anys</a:t>
              </a:r>
              <a:endParaRPr lang="es-ES" sz="2400" dirty="0">
                <a:latin typeface="Candara" pitchFamily="34" charset="0"/>
              </a:endParaRPr>
            </a:p>
          </p:txBody>
        </p:sp>
        <p:sp>
          <p:nvSpPr>
            <p:cNvPr id="13333" name="Text Box 13"/>
            <p:cNvSpPr txBox="1">
              <a:spLocks noChangeArrowheads="1"/>
            </p:cNvSpPr>
            <p:nvPr/>
          </p:nvSpPr>
          <p:spPr bwMode="auto">
            <a:xfrm>
              <a:off x="3390" y="2928"/>
              <a:ext cx="1078" cy="29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Vida Social</a:t>
              </a:r>
              <a:endParaRPr lang="es-ES" sz="2400" dirty="0">
                <a:latin typeface="Candara" pitchFamily="34" charset="0"/>
              </a:endParaRPr>
            </a:p>
          </p:txBody>
        </p:sp>
        <p:sp>
          <p:nvSpPr>
            <p:cNvPr id="13334" name="Text Box 28"/>
            <p:cNvSpPr txBox="1">
              <a:spLocks noChangeArrowheads="1"/>
            </p:cNvSpPr>
            <p:nvPr/>
          </p:nvSpPr>
          <p:spPr bwMode="auto">
            <a:xfrm>
              <a:off x="3286" y="2069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dirty="0">
                  <a:latin typeface="Candara" pitchFamily="34" charset="0"/>
                </a:rPr>
                <a:t>3a. Etapa</a:t>
              </a:r>
              <a:endParaRPr lang="es-ES" sz="2400" dirty="0">
                <a:latin typeface="Candara" pitchFamily="34" charset="0"/>
              </a:endParaRPr>
            </a:p>
          </p:txBody>
        </p:sp>
      </p:grpSp>
      <p:grpSp>
        <p:nvGrpSpPr>
          <p:cNvPr id="13328" name="Group 30"/>
          <p:cNvGrpSpPr>
            <a:grpSpLocks/>
          </p:cNvGrpSpPr>
          <p:nvPr/>
        </p:nvGrpSpPr>
        <p:grpSpPr bwMode="auto">
          <a:xfrm>
            <a:off x="5326616" y="2204866"/>
            <a:ext cx="3285541" cy="850901"/>
            <a:chOff x="1868" y="1728"/>
            <a:chExt cx="1870" cy="536"/>
          </a:xfrm>
        </p:grpSpPr>
        <p:sp>
          <p:nvSpPr>
            <p:cNvPr id="13330" name="Oval 31"/>
            <p:cNvSpPr>
              <a:spLocks noChangeArrowheads="1"/>
            </p:cNvSpPr>
            <p:nvPr/>
          </p:nvSpPr>
          <p:spPr bwMode="auto">
            <a:xfrm>
              <a:off x="1868" y="1728"/>
              <a:ext cx="1870" cy="4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331" name="Text Box 32"/>
            <p:cNvSpPr txBox="1">
              <a:spLocks noChangeArrowheads="1"/>
            </p:cNvSpPr>
            <p:nvPr/>
          </p:nvSpPr>
          <p:spPr bwMode="auto">
            <a:xfrm>
              <a:off x="1948" y="1741"/>
              <a:ext cx="179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a-ES" sz="2400" b="1" dirty="0" smtClean="0">
                  <a:solidFill>
                    <a:schemeClr val="bg1"/>
                  </a:solidFill>
                  <a:latin typeface="Candara" pitchFamily="34" charset="0"/>
                </a:rPr>
                <a:t>El propi rol a la societat</a:t>
              </a:r>
              <a:endParaRPr lang="es-ES" sz="24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8287072" y="1628800"/>
            <a:ext cx="2057400" cy="609600"/>
            <a:chOff x="3648" y="1296"/>
            <a:chExt cx="1296" cy="384"/>
          </a:xfrm>
        </p:grpSpPr>
        <p:grpSp>
          <p:nvGrpSpPr>
            <p:cNvPr id="13324" name="Group 35"/>
            <p:cNvGrpSpPr>
              <a:grpSpLocks/>
            </p:cNvGrpSpPr>
            <p:nvPr/>
          </p:nvGrpSpPr>
          <p:grpSpPr bwMode="auto">
            <a:xfrm>
              <a:off x="3648" y="1296"/>
              <a:ext cx="1296" cy="384"/>
              <a:chOff x="0" y="1968"/>
              <a:chExt cx="1008" cy="384"/>
            </a:xfrm>
          </p:grpSpPr>
          <p:sp>
            <p:nvSpPr>
              <p:cNvPr id="13326" name="Oval 36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1008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3327" name="Text Box 37"/>
              <p:cNvSpPr txBox="1">
                <a:spLocks noChangeArrowheads="1"/>
              </p:cNvSpPr>
              <p:nvPr/>
            </p:nvSpPr>
            <p:spPr bwMode="auto">
              <a:xfrm>
                <a:off x="144" y="2016"/>
                <a:ext cx="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s-ES" sz="2000">
                  <a:latin typeface="Times New Roman" pitchFamily="18" charset="0"/>
                </a:endParaRPr>
              </a:p>
            </p:txBody>
          </p:sp>
        </p:grpSp>
        <p:sp>
          <p:nvSpPr>
            <p:cNvPr id="13325" name="Text Box 38"/>
            <p:cNvSpPr txBox="1">
              <a:spLocks noChangeArrowheads="1"/>
            </p:cNvSpPr>
            <p:nvPr/>
          </p:nvSpPr>
          <p:spPr bwMode="auto">
            <a:xfrm>
              <a:off x="3829" y="1323"/>
              <a:ext cx="10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a-ES" sz="2400" b="1" dirty="0">
                  <a:solidFill>
                    <a:schemeClr val="bg1"/>
                  </a:solidFill>
                  <a:latin typeface="Candara" pitchFamily="34" charset="0"/>
                </a:rPr>
                <a:t>maduresa</a:t>
              </a:r>
              <a:endParaRPr lang="es-ES" sz="24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4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05529" y="3772272"/>
            <a:ext cx="4788024" cy="3113112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91457" y="1371600"/>
            <a:ext cx="4343400" cy="2895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 i="1">
              <a:solidFill>
                <a:schemeClr val="accent6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1079" y="142852"/>
            <a:ext cx="97850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4000" b="1" i="1" dirty="0">
                <a:latin typeface="Candara" pitchFamily="34" charset="0"/>
              </a:rPr>
              <a:t>CARACTERÍSTIQUES </a:t>
            </a:r>
            <a:r>
              <a:rPr lang="ca-ES" sz="4000" b="1" i="1" dirty="0" smtClean="0">
                <a:latin typeface="Candara" pitchFamily="34" charset="0"/>
              </a:rPr>
              <a:t>PSICOLÒGIQUES</a:t>
            </a:r>
            <a:r>
              <a:rPr lang="es-ES" sz="4000" b="1" i="1" dirty="0">
                <a:latin typeface="Candara" pitchFamily="34" charset="0"/>
              </a:rPr>
              <a:t> </a:t>
            </a:r>
            <a:r>
              <a:rPr lang="es-ES" sz="4000" b="1" i="1" dirty="0" smtClean="0">
                <a:latin typeface="Candara" pitchFamily="34" charset="0"/>
              </a:rPr>
              <a:t>– 6-12 </a:t>
            </a:r>
            <a:r>
              <a:rPr lang="es-ES" sz="4000" b="1" i="1" dirty="0" err="1" smtClean="0">
                <a:latin typeface="Candara" pitchFamily="34" charset="0"/>
              </a:rPr>
              <a:t>necessitats</a:t>
            </a:r>
            <a:r>
              <a:rPr lang="es-ES" sz="4000" b="1" i="1" dirty="0" smtClean="0">
                <a:latin typeface="Candara" pitchFamily="34" charset="0"/>
              </a:rPr>
              <a:t> de </a:t>
            </a:r>
            <a:r>
              <a:rPr lang="es-ES" sz="4000" b="1" i="1" dirty="0" err="1" smtClean="0">
                <a:latin typeface="Candara" pitchFamily="34" charset="0"/>
              </a:rPr>
              <a:t>desenvolupament</a:t>
            </a:r>
            <a:endParaRPr lang="ca-ES" sz="4000" b="1" i="1" dirty="0" smtClean="0">
              <a:latin typeface="Candara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61906" y="2204864"/>
            <a:ext cx="4043751" cy="914400"/>
            <a:chOff x="141" y="1008"/>
            <a:chExt cx="2355" cy="576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44" y="1008"/>
              <a:ext cx="2352" cy="57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41" y="1152"/>
              <a:ext cx="23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a-ES" sz="2400" b="1" dirty="0" smtClean="0">
                  <a:latin typeface="Candara" pitchFamily="34" charset="0"/>
                </a:rPr>
                <a:t>Salut, força </a:t>
              </a:r>
              <a:r>
                <a:rPr lang="ca-ES" sz="2400" b="1" dirty="0">
                  <a:latin typeface="Candara" pitchFamily="34" charset="0"/>
                </a:rPr>
                <a:t>i estabilitat física</a:t>
              </a:r>
              <a:endParaRPr lang="es-ES" sz="2400" b="1" dirty="0">
                <a:latin typeface="Candara" pitchFamily="34" charset="0"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10457" y="15240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2800" b="1" i="1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  <a:t>Allunyament de la família</a:t>
            </a:r>
            <a:endParaRPr lang="es-ES" sz="2800" b="1" i="1">
              <a:solidFill>
                <a:schemeClr val="accent6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96257" y="278765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2800" b="1" i="1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  <a:t>Instint de grup</a:t>
            </a:r>
            <a:endParaRPr lang="es-ES" sz="2800" b="1" i="1">
              <a:solidFill>
                <a:schemeClr val="accent6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15257" y="217805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  <a:t>Desenvolupament moral</a:t>
            </a:r>
            <a:endParaRPr lang="es-ES" sz="2800" b="1" i="1" dirty="0">
              <a:solidFill>
                <a:schemeClr val="accent6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94542" y="4437228"/>
            <a:ext cx="522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400" b="1" dirty="0">
                <a:latin typeface="Candara" pitchFamily="34" charset="0"/>
              </a:rPr>
              <a:t>Desenvolupament de la imaginació</a:t>
            </a:r>
            <a:endParaRPr lang="es-ES" sz="2400" b="1" dirty="0">
              <a:latin typeface="Candar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43857" y="34290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800" b="1" i="1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  <a:t>Admiració pels herois</a:t>
            </a:r>
            <a:endParaRPr lang="es-ES" sz="2800" b="1" i="1">
              <a:solidFill>
                <a:schemeClr val="accent6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494542" y="5023222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400" b="1" dirty="0">
                <a:latin typeface="Candara" pitchFamily="34" charset="0"/>
              </a:rPr>
              <a:t>Desenvolupament intel·lectual</a:t>
            </a:r>
            <a:endParaRPr lang="es-ES" sz="2400" b="1" dirty="0">
              <a:latin typeface="Candar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4542" y="5611261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400" b="1" dirty="0">
                <a:latin typeface="Candara" pitchFamily="34" charset="0"/>
              </a:rPr>
              <a:t>Desenvolupament del poder d’abstracció</a:t>
            </a:r>
            <a:endParaRPr lang="es-ES" sz="2400" b="1" dirty="0">
              <a:latin typeface="Candara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505529" y="6356176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400" b="1" dirty="0">
                <a:latin typeface="Candara" pitchFamily="34" charset="0"/>
              </a:rPr>
              <a:t>Grans treballs</a:t>
            </a:r>
            <a:endParaRPr lang="es-ES" sz="2400" b="1" dirty="0">
              <a:latin typeface="Candara" pitchFamily="34" charset="0"/>
            </a:endParaRP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6877257" y="4572000"/>
            <a:ext cx="3200400" cy="1981200"/>
            <a:chOff x="3696" y="2880"/>
            <a:chExt cx="2016" cy="124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696" y="2880"/>
              <a:ext cx="2016" cy="124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ndara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696" y="3140"/>
              <a:ext cx="20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a-ES" sz="2400" b="1" dirty="0">
                  <a:latin typeface="Candara" pitchFamily="34" charset="0"/>
                </a:rPr>
                <a:t>Desenvolupament del sentit de responsabilitat</a:t>
              </a:r>
              <a:endParaRPr lang="es-ES" sz="2400" b="1" dirty="0">
                <a:latin typeface="Candara" pitchFamily="34" charset="0"/>
              </a:endParaRPr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05529" y="3891536"/>
            <a:ext cx="522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400" b="1" dirty="0" smtClean="0">
                <a:latin typeface="Candara" pitchFamily="34" charset="0"/>
              </a:rPr>
              <a:t>Interès per la cultura/ciències</a:t>
            </a:r>
            <a:endParaRPr lang="es-E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998" y="476250"/>
            <a:ext cx="10586165" cy="635000"/>
          </a:xfrm>
        </p:spPr>
        <p:txBody>
          <a:bodyPr vert="horz" lIns="0" tIns="45720" rIns="0" bIns="0" rtlCol="0" anchor="b">
            <a:normAutofit fontScale="90000"/>
          </a:bodyPr>
          <a:lstStyle/>
          <a:p>
            <a:pPr algn="ctr">
              <a:defRPr/>
            </a:pP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Característiques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treball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educació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infantil i </a:t>
            </a: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primària</a:t>
            </a:r>
            <a:endParaRPr kumimoji="1" lang="es-ES" sz="4000" b="1" dirty="0">
              <a:latin typeface="VintageOne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668066" y="1196975"/>
          <a:ext cx="877391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EDUCACIÓ INFANTIL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EDUCACIÓ PRIMÀRIA</a:t>
                      </a:r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Cicles llargs de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treball ininterromput</a:t>
                      </a:r>
                      <a:endParaRPr lang="ca-E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Classes amb nens de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diferents edats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s-ES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Ús de la ment absorbent, els períodes sensitius i el refinament dels sentits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Ús de la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imaginació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el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raonament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la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moralitat 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 a característiques específiques d’aquesta etapa</a:t>
                      </a:r>
                      <a:endParaRPr lang="ca-ES" sz="18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016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Descoberta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classificació i nomenclatura de tot el que l’envolta. Fonaments en totes les àrees, lectura, escriptura, matemàtiques...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Currículum il·limitat i universal. Posar en context i relació totes les ciències i elements de l’univers.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EDUCACIÓ CÒSMICA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Adaptació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l’ambient proper. Vida pràctica i gràcia i cortesia. Foment de la independència de l’adult en la vida diària.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Adaptació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tot l’entorn social, cultural i tecnològic. Sortides de l’aula. </a:t>
                      </a:r>
                      <a:r>
                        <a:rPr lang="ca-ES" sz="1800" baseline="0" dirty="0" err="1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Going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a-ES" sz="1800" baseline="0" dirty="0" err="1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Gestió de la vida de la classe...</a:t>
                      </a:r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Treball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amb manipulació de materials i moviment.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Continguts presentats amb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 concrets 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pas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l’abstracció.</a:t>
                      </a:r>
                      <a:endParaRPr lang="ca-E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Contacte amb la natura, natura a l’aula i exterior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Contacte amb la natura, medi natural</a:t>
                      </a:r>
                      <a:endParaRPr lang="es-ES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668066" y="1196975"/>
          <a:ext cx="8773918" cy="677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EDUCACIÓ INFANTIL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EDUCACIÓ PRIMÀRIA</a:t>
                      </a:r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Presentacions individuals, treballs en gran grup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Presentacions en grup amb   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objectius individualitzats</a:t>
                      </a:r>
                      <a:r>
                        <a:rPr lang="ca-ES" sz="16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ca-E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a l’aula amb majoria de nens treballant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sols amb calma i poc soroll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a l’aula amb majoria de nens treballant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grups i amb remor i treball cooperatiu</a:t>
                      </a:r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Foment de l’educació de la voluntat 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Foment de la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responsabilitat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vers el seu propi procés educatiu (el diari de treball, l’agenda…)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Llibertat de moviment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de lliure elecció de tasques, de amb qui treballar i la durada,</a:t>
                      </a:r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amb els límits de la seva pròpia responsabilitat.</a:t>
                      </a:r>
                      <a:endParaRPr lang="ca-E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b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 No basat en assignació de tasques ni fitxes ni llibres de text a seguir.</a:t>
                      </a:r>
                      <a:endParaRPr lang="es-ES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 preparats especialment amb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controls d’error 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(autoavaluacions) per afavorir el descobriment i el desenvolupament de cada nen.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..., foment auto gestió i autoavaluació dels aprenentatges. No exàmens.</a:t>
                      </a:r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Foment de treballs constructius amb concentració i el desenvolupament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Foment del treball constructiu. Èmfasi en fer-se preguntes i fer </a:t>
                      </a:r>
                      <a:r>
                        <a:rPr lang="ca-ES" sz="18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investigació</a:t>
                      </a: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il·limitada amb ús de diferents recursos.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Observació com a eina clau per respondre a cada nen</a:t>
                      </a:r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988" y="476250"/>
            <a:ext cx="12019175" cy="635000"/>
          </a:xfrm>
        </p:spPr>
        <p:txBody>
          <a:bodyPr vert="horz" lIns="0" tIns="45720" rIns="0" bIns="0" rtlCol="0" anchor="b">
            <a:normAutofit fontScale="90000"/>
          </a:bodyPr>
          <a:lstStyle/>
          <a:p>
            <a:pPr algn="ctr">
              <a:defRPr/>
            </a:pP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Característiques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treball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educació</a:t>
            </a:r>
            <a:r>
              <a:rPr kumimoji="1" lang="es-ES" sz="4000" b="1" dirty="0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infantil i </a:t>
            </a:r>
            <a:r>
              <a:rPr kumimoji="1" lang="es-ES" sz="4000" b="1" dirty="0" err="1">
                <a:latin typeface="VintageOne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primària</a:t>
            </a:r>
            <a:endParaRPr kumimoji="1" lang="es-ES" sz="4000" b="1" dirty="0">
              <a:latin typeface="VintageOne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1347</Words>
  <Application>Microsoft Office PowerPoint</Application>
  <PresentationFormat>Panorámica</PresentationFormat>
  <Paragraphs>184</Paragraphs>
  <Slides>29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Adobe Devanagari</vt:lpstr>
      <vt:lpstr>Arial</vt:lpstr>
      <vt:lpstr>Calibri</vt:lpstr>
      <vt:lpstr>Calibri Light</vt:lpstr>
      <vt:lpstr>Candara</vt:lpstr>
      <vt:lpstr>Comic Sans MS</vt:lpstr>
      <vt:lpstr>Cursive standard</vt:lpstr>
      <vt:lpstr>Monotype Sorts</vt:lpstr>
      <vt:lpstr>Tahoma</vt:lpstr>
      <vt:lpstr>Times New Roman</vt:lpstr>
      <vt:lpstr>VintageOne</vt:lpstr>
      <vt:lpstr>Wingdings</vt:lpstr>
      <vt:lpstr>Office Theme</vt:lpstr>
      <vt:lpstr>Presentación de PowerPoint</vt:lpstr>
      <vt:lpstr>AMBIENTS EDUCATIUS QUE RESPONEN A LES NECESSITATS DELS INFANTS-proposta Montessori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Característiques del treball  a educació infantil i primària</vt:lpstr>
      <vt:lpstr>Característiques del treball  a educació infantil i primària</vt:lpstr>
      <vt:lpstr>Presentación de PowerPoint</vt:lpstr>
      <vt:lpstr>Presentación de PowerPoint</vt:lpstr>
      <vt:lpstr>Presentación de PowerPoint</vt:lpstr>
      <vt:lpstr>Presentación de PowerPoint</vt:lpstr>
      <vt:lpstr>Característiques  del treball a primària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dvzcxvzx</dc:title>
  <dc:creator>MIRTC</dc:creator>
  <cp:lastModifiedBy>MIRTC</cp:lastModifiedBy>
  <cp:revision>19</cp:revision>
  <dcterms:created xsi:type="dcterms:W3CDTF">2021-09-07T18:56:29Z</dcterms:created>
  <dcterms:modified xsi:type="dcterms:W3CDTF">2021-09-08T10:59:11Z</dcterms:modified>
</cp:coreProperties>
</file>