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E6"/>
    <a:srgbClr val="5792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89B3-67E3-41B1-9547-5492BA8DBDC2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44D6-EBFB-44C6-8599-232FC0DD2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8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35F4-9F7D-4E37-ACAE-CE4883C22164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4659-997C-458C-A603-8148AE112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open?id=1zXbVng0h9YCPsrQKZhQZhoDYFQdcC0iS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6000768"/>
            <a:ext cx="6400800" cy="638164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Harmonious Calendar" pitchFamily="2" charset="0"/>
              </a:rPr>
              <a:t>5ª </a:t>
            </a:r>
            <a:r>
              <a:rPr lang="es-ES" sz="2800" dirty="0" err="1">
                <a:solidFill>
                  <a:schemeClr val="tx1"/>
                </a:solidFill>
                <a:latin typeface="Harmonious Calendar" pitchFamily="2" charset="0"/>
              </a:rPr>
              <a:t>sessió</a:t>
            </a:r>
            <a:r>
              <a:rPr lang="es-ES" sz="2800" dirty="0">
                <a:solidFill>
                  <a:schemeClr val="tx1"/>
                </a:solidFill>
                <a:latin typeface="Harmonious Calendar" pitchFamily="2" charset="0"/>
              </a:rPr>
              <a:t> confinada  </a:t>
            </a:r>
            <a:r>
              <a:rPr lang="es-ES" sz="2800" dirty="0" smtClean="0">
                <a:solidFill>
                  <a:schemeClr val="tx1"/>
                </a:solidFill>
                <a:latin typeface="Harmonious Calendar" pitchFamily="2" charset="0"/>
              </a:rPr>
              <a:t>                  </a:t>
            </a:r>
            <a:r>
              <a:rPr lang="es-ES" sz="2800" dirty="0" err="1">
                <a:solidFill>
                  <a:schemeClr val="tx1"/>
                </a:solidFill>
                <a:latin typeface="Harmonious Calendar" pitchFamily="2" charset="0"/>
              </a:rPr>
              <a:t>Curs</a:t>
            </a:r>
            <a:r>
              <a:rPr lang="es-ES" sz="2800" dirty="0">
                <a:solidFill>
                  <a:schemeClr val="tx1"/>
                </a:solidFill>
                <a:latin typeface="Harmonious Calendar" pitchFamily="2" charset="0"/>
              </a:rPr>
              <a:t> 2019-20</a:t>
            </a:r>
          </a:p>
        </p:txBody>
      </p:sp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32123">
            <a:off x="165411" y="1196914"/>
            <a:ext cx="3192256" cy="164307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648" t="30762" r="70117" b="42871"/>
          <a:stretch>
            <a:fillRect/>
          </a:stretch>
        </p:blipFill>
        <p:spPr bwMode="auto">
          <a:xfrm>
            <a:off x="3786182" y="285727"/>
            <a:ext cx="4071966" cy="563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643182"/>
            <a:ext cx="302479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714512" cy="88246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648" t="30762" r="70117" b="42871"/>
          <a:stretch>
            <a:fillRect/>
          </a:stretch>
        </p:blipFill>
        <p:spPr bwMode="auto">
          <a:xfrm>
            <a:off x="2214546" y="0"/>
            <a:ext cx="5143536" cy="712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929330"/>
            <a:ext cx="1024526" cy="774296"/>
          </a:xfrm>
          <a:prstGeom prst="rect">
            <a:avLst/>
          </a:prstGeom>
          <a:noFill/>
        </p:spPr>
      </p:pic>
      <p:pic>
        <p:nvPicPr>
          <p:cNvPr id="409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2788783" y="3077363"/>
            <a:ext cx="3780987" cy="250033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 rot="16855169">
            <a:off x="2177004" y="2853250"/>
            <a:ext cx="534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Harmonious Calendar" pitchFamily="2" charset="0"/>
              </a:rPr>
              <a:t>Formar </a:t>
            </a:r>
            <a:r>
              <a:rPr lang="es-ES" sz="2800" dirty="0" err="1" smtClean="0">
                <a:latin typeface="Harmonious Calendar" pitchFamily="2" charset="0"/>
              </a:rPr>
              <a:t>part</a:t>
            </a:r>
            <a:r>
              <a:rPr lang="es-ES" sz="2800" dirty="0" smtClean="0">
                <a:latin typeface="Harmonious Calendar" pitchFamily="2" charset="0"/>
              </a:rPr>
              <a:t> de la XCB </a:t>
            </a:r>
            <a:r>
              <a:rPr lang="es-ES" sz="2800" dirty="0" err="1" smtClean="0">
                <a:latin typeface="Harmonious Calendar" pitchFamily="2" charset="0"/>
              </a:rPr>
              <a:t>ens</a:t>
            </a:r>
            <a:r>
              <a:rPr lang="es-ES" sz="2800" dirty="0" smtClean="0">
                <a:latin typeface="Harmonious Calendar" pitchFamily="2" charset="0"/>
              </a:rPr>
              <a:t> ha </a:t>
            </a:r>
            <a:r>
              <a:rPr lang="es-ES" sz="2800" dirty="0" err="1" smtClean="0">
                <a:latin typeface="Harmonious Calendar" pitchFamily="2" charset="0"/>
              </a:rPr>
              <a:t>donat</a:t>
            </a:r>
            <a:r>
              <a:rPr lang="es-ES" sz="2800" dirty="0" smtClean="0">
                <a:latin typeface="Harmonious Calendar" pitchFamily="2" charset="0"/>
              </a:rPr>
              <a:t> </a:t>
            </a:r>
            <a:endParaRPr lang="es-ES" sz="2800" dirty="0">
              <a:latin typeface="Harmonious Calend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714512" cy="882469"/>
          </a:xfrm>
          <a:prstGeom prst="rect">
            <a:avLst/>
          </a:prstGeom>
          <a:noFill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929330"/>
            <a:ext cx="1024526" cy="774296"/>
          </a:xfrm>
          <a:prstGeom prst="rect">
            <a:avLst/>
          </a:prstGeom>
          <a:noFill/>
        </p:spPr>
      </p:pic>
      <p:pic>
        <p:nvPicPr>
          <p:cNvPr id="409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5839109" y="2846845"/>
            <a:ext cx="2502427" cy="165483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85786" y="164305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 smtClean="0">
                <a:latin typeface="Harmonious Calendar" pitchFamily="2" charset="0"/>
              </a:rPr>
              <a:t>El nostre recorregut ha estat:</a:t>
            </a:r>
          </a:p>
          <a:p>
            <a:endParaRPr lang="ca-ES" sz="4800" dirty="0" smtClean="0">
              <a:latin typeface="Harmonious Calendar" pitchFamily="2" charset="0"/>
            </a:endParaRPr>
          </a:p>
          <a:p>
            <a:pPr>
              <a:buFontTx/>
              <a:buChar char="-"/>
            </a:pPr>
            <a:r>
              <a:rPr lang="ca-ES" sz="4800" dirty="0" smtClean="0">
                <a:latin typeface="Harmonious Calendar" pitchFamily="2" charset="0"/>
              </a:rPr>
              <a:t>  Molt ric</a:t>
            </a:r>
          </a:p>
          <a:p>
            <a:pPr>
              <a:buFontTx/>
              <a:buChar char="-"/>
            </a:pPr>
            <a:r>
              <a:rPr lang="ca-ES" sz="4800" dirty="0" smtClean="0">
                <a:latin typeface="Harmonious Calendar" pitchFamily="2" charset="0"/>
              </a:rPr>
              <a:t>  </a:t>
            </a:r>
            <a:r>
              <a:rPr lang="ca-ES" sz="4800" dirty="0" err="1" smtClean="0">
                <a:latin typeface="Harmonious Calendar" pitchFamily="2" charset="0"/>
              </a:rPr>
              <a:t>Motivador</a:t>
            </a:r>
            <a:endParaRPr lang="ca-ES" sz="4800" dirty="0" smtClean="0">
              <a:latin typeface="Harmonious Calendar" pitchFamily="2" charset="0"/>
            </a:endParaRPr>
          </a:p>
          <a:p>
            <a:pPr>
              <a:buFontTx/>
              <a:buChar char="-"/>
            </a:pPr>
            <a:r>
              <a:rPr lang="ca-ES" sz="4800" dirty="0" smtClean="0">
                <a:latin typeface="Harmonious Calendar" pitchFamily="2" charset="0"/>
              </a:rPr>
              <a:t>  Camí de descoberta</a:t>
            </a:r>
            <a:endParaRPr lang="ca-ES" sz="4800" dirty="0">
              <a:latin typeface="Harmonious Calend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8092">
            <a:off x="7108978" y="62828"/>
            <a:ext cx="1947420" cy="1002348"/>
          </a:xfrm>
          <a:prstGeom prst="rect">
            <a:avLst/>
          </a:prstGeom>
          <a:noFill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143512"/>
            <a:ext cx="1606888" cy="1214422"/>
          </a:xfrm>
          <a:prstGeom prst="rect">
            <a:avLst/>
          </a:prstGeom>
          <a:noFill/>
        </p:spPr>
      </p:pic>
      <p:pic>
        <p:nvPicPr>
          <p:cNvPr id="409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19787817">
            <a:off x="344063" y="507778"/>
            <a:ext cx="3494439" cy="231084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71472" y="4857760"/>
            <a:ext cx="2714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latin typeface="Harmonious Calendar" pitchFamily="2" charset="0"/>
              </a:rPr>
              <a:t>Inici de curs</a:t>
            </a:r>
            <a:endParaRPr lang="ca-ES" sz="2000" b="1" i="1" dirty="0" smtClean="0">
              <a:latin typeface="Harmonious Calendar" pitchFamily="2" charset="0"/>
            </a:endParaRPr>
          </a:p>
          <a:p>
            <a:endParaRPr lang="ca-ES" sz="2000" i="1" dirty="0" smtClean="0">
              <a:latin typeface="Harmonious Calendar" pitchFamily="2" charset="0"/>
            </a:endParaRPr>
          </a:p>
          <a:p>
            <a:pPr>
              <a:buFontTx/>
              <a:buChar char="-"/>
            </a:pPr>
            <a:r>
              <a:rPr lang="ca-ES" sz="2000" i="1" dirty="0" smtClean="0">
                <a:latin typeface="Harmonious Calendar" pitchFamily="2" charset="0"/>
              </a:rPr>
              <a:t>  </a:t>
            </a:r>
            <a:r>
              <a:rPr lang="ca-ES" sz="2000" dirty="0" smtClean="0">
                <a:latin typeface="Harmonious Calendar" pitchFamily="2" charset="0"/>
              </a:rPr>
              <a:t>Nova direcció de ZER</a:t>
            </a:r>
          </a:p>
          <a:p>
            <a:pPr>
              <a:buFontTx/>
              <a:buChar char="-"/>
            </a:pPr>
            <a:r>
              <a:rPr lang="ca-ES" sz="2000" dirty="0" smtClean="0">
                <a:latin typeface="Harmonious Calendar" pitchFamily="2" charset="0"/>
              </a:rPr>
              <a:t>  Compromís</a:t>
            </a:r>
          </a:p>
          <a:p>
            <a:pPr>
              <a:buFontTx/>
              <a:buChar char="-"/>
            </a:pPr>
            <a:r>
              <a:rPr lang="ca-ES" sz="2000" dirty="0" smtClean="0">
                <a:latin typeface="Harmonious Calendar" pitchFamily="2" charset="0"/>
              </a:rPr>
              <a:t>  Programa d’innovació</a:t>
            </a:r>
            <a:endParaRPr lang="ca-ES" sz="2000" dirty="0">
              <a:latin typeface="Harmonious Calendar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00298" y="2803281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err="1" smtClean="0">
                <a:latin typeface="Harmonious Calendar" pitchFamily="2" charset="0"/>
              </a:rPr>
              <a:t>´Durant</a:t>
            </a:r>
            <a:r>
              <a:rPr lang="ca-ES" sz="2000" b="1" dirty="0" smtClean="0">
                <a:latin typeface="Harmonious Calendar" pitchFamily="2" charset="0"/>
              </a:rPr>
              <a:t> de curs</a:t>
            </a:r>
            <a:endParaRPr lang="ca-ES" sz="2000" b="1" i="1" dirty="0" smtClean="0">
              <a:latin typeface="Harmonious Calendar" pitchFamily="2" charset="0"/>
            </a:endParaRPr>
          </a:p>
          <a:p>
            <a:endParaRPr lang="ca-ES" sz="2000" i="1" dirty="0" smtClean="0">
              <a:latin typeface="Harmonious Calendar" pitchFamily="2" charset="0"/>
            </a:endParaRPr>
          </a:p>
          <a:p>
            <a:pPr>
              <a:buFontTx/>
              <a:buChar char="-"/>
            </a:pPr>
            <a:r>
              <a:rPr lang="ca-ES" sz="2000" i="1" dirty="0" smtClean="0">
                <a:latin typeface="Harmonious Calendar" pitchFamily="2" charset="0"/>
              </a:rPr>
              <a:t>  </a:t>
            </a:r>
            <a:r>
              <a:rPr lang="ca-ES" sz="2000" dirty="0" smtClean="0">
                <a:latin typeface="Harmonious Calendar" pitchFamily="2" charset="0"/>
              </a:rPr>
              <a:t>Bona sensació</a:t>
            </a:r>
          </a:p>
          <a:p>
            <a:pPr>
              <a:buFontTx/>
              <a:buChar char="-"/>
            </a:pPr>
            <a:r>
              <a:rPr lang="ca-ES" sz="2000" dirty="0" smtClean="0">
                <a:latin typeface="Harmonious Calendar" pitchFamily="2" charset="0"/>
              </a:rPr>
              <a:t>  Treball pautat i per cicles</a:t>
            </a:r>
          </a:p>
          <a:p>
            <a:pPr>
              <a:buFontTx/>
              <a:buChar char="-"/>
            </a:pPr>
            <a:r>
              <a:rPr lang="ca-ES" sz="2000" dirty="0" smtClean="0">
                <a:latin typeface="Harmonious Calendar" pitchFamily="2" charset="0"/>
              </a:rPr>
              <a:t>  Coordinacions periòdiques</a:t>
            </a:r>
          </a:p>
          <a:p>
            <a:pPr>
              <a:buFontTx/>
              <a:buChar char="-"/>
            </a:pPr>
            <a:r>
              <a:rPr lang="ca-ES" sz="2000" dirty="0" smtClean="0">
                <a:latin typeface="Harmonious Calendar" pitchFamily="2" charset="0"/>
              </a:rPr>
              <a:t>  Replantejaments</a:t>
            </a:r>
          </a:p>
          <a:p>
            <a:pPr>
              <a:buFontTx/>
              <a:buChar char="-"/>
            </a:pPr>
            <a:r>
              <a:rPr lang="ca-ES" sz="2000" dirty="0" smtClean="0">
                <a:latin typeface="Harmonious Calendar" pitchFamily="2" charset="0"/>
              </a:rPr>
              <a:t>  </a:t>
            </a:r>
            <a:r>
              <a:rPr lang="ca-ES" sz="2000" dirty="0" err="1" smtClean="0">
                <a:latin typeface="Harmonious Calendar" pitchFamily="2" charset="0"/>
              </a:rPr>
              <a:t>Memòria-Pla</a:t>
            </a:r>
            <a:r>
              <a:rPr lang="ca-ES" sz="2000" dirty="0" smtClean="0">
                <a:latin typeface="Harmonious Calendar" pitchFamily="2" charset="0"/>
              </a:rPr>
              <a:t> de</a:t>
            </a:r>
          </a:p>
          <a:p>
            <a:r>
              <a:rPr lang="ca-ES" sz="2000" dirty="0">
                <a:latin typeface="Harmonious Calendar" pitchFamily="2" charset="0"/>
              </a:rPr>
              <a:t> </a:t>
            </a:r>
            <a:r>
              <a:rPr lang="ca-ES" sz="2000" dirty="0" smtClean="0">
                <a:latin typeface="Harmonious Calendar" pitchFamily="2" charset="0"/>
              </a:rPr>
              <a:t>     treball ZER Poblet</a:t>
            </a:r>
            <a:endParaRPr lang="ca-ES" sz="2000" dirty="0">
              <a:latin typeface="Harmonious Calendar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29520" y="135729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latin typeface="Harmonious Calendar" pitchFamily="2" charset="0"/>
              </a:rPr>
              <a:t>Fi de </a:t>
            </a:r>
            <a:r>
              <a:rPr lang="ca-ES" sz="2000" b="1" dirty="0" smtClean="0">
                <a:latin typeface="Harmonious Calendar" pitchFamily="2" charset="0"/>
              </a:rPr>
              <a:t>curs</a:t>
            </a:r>
            <a:endParaRPr lang="ca-ES" sz="2000" b="1" i="1" dirty="0" smtClean="0">
              <a:latin typeface="Harmonious Calendar" pitchFamily="2" charset="0"/>
            </a:endParaRPr>
          </a:p>
        </p:txBody>
      </p:sp>
      <p:pic>
        <p:nvPicPr>
          <p:cNvPr id="16388" name="Picture 4" descr="Flecha De Pluma De Color | Plumas de colores, Flechas, Pluma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54650"/>
          <a:stretch>
            <a:fillRect/>
          </a:stretch>
        </p:blipFill>
        <p:spPr bwMode="auto">
          <a:xfrm rot="19025946">
            <a:off x="5027712" y="4375364"/>
            <a:ext cx="4521661" cy="1226534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510218" y="2438392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latin typeface="Harmonious Calendar" pitchFamily="2" charset="0"/>
              </a:rPr>
              <a:t>Confinament</a:t>
            </a:r>
            <a:endParaRPr lang="ca-ES" sz="2000" b="1" i="1" dirty="0" smtClean="0">
              <a:latin typeface="Harmonious Calendar" pitchFamily="2" charset="0"/>
            </a:endParaRPr>
          </a:p>
          <a:p>
            <a:endParaRPr lang="ca-ES" sz="2000" i="1" dirty="0" smtClean="0">
              <a:latin typeface="Harmonious Calendar" pitchFamily="2" charset="0"/>
            </a:endParaRPr>
          </a:p>
          <a:p>
            <a:pPr>
              <a:buFontTx/>
              <a:buChar char="-"/>
            </a:pPr>
            <a:r>
              <a:rPr lang="ca-ES" sz="2000" i="1" dirty="0" smtClean="0">
                <a:latin typeface="Harmonious Calendar" pitchFamily="2" charset="0"/>
              </a:rPr>
              <a:t>  </a:t>
            </a:r>
            <a:r>
              <a:rPr lang="ca-ES" sz="2000" dirty="0" smtClean="0">
                <a:latin typeface="Harmonious Calendar" pitchFamily="2" charset="0"/>
              </a:rPr>
              <a:t>Non stop</a:t>
            </a:r>
          </a:p>
          <a:p>
            <a:pPr>
              <a:buFontTx/>
              <a:buChar char="-"/>
            </a:pPr>
            <a:r>
              <a:rPr lang="ca-ES" sz="2000" dirty="0" smtClean="0">
                <a:latin typeface="Harmonious Calendar" pitchFamily="2" charset="0"/>
              </a:rPr>
              <a:t>  Pinça virtual</a:t>
            </a:r>
            <a:endParaRPr lang="ca-ES" sz="2000" dirty="0">
              <a:latin typeface="Harmonious Calendar" pitchFamily="2" charset="0"/>
            </a:endParaRPr>
          </a:p>
        </p:txBody>
      </p:sp>
      <p:sp>
        <p:nvSpPr>
          <p:cNvPr id="10" name="9 Elipse">
            <a:hlinkClick r:id="rId6"/>
          </p:cNvPr>
          <p:cNvSpPr/>
          <p:nvPr/>
        </p:nvSpPr>
        <p:spPr>
          <a:xfrm>
            <a:off x="7215206" y="2143116"/>
            <a:ext cx="164307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CLICA AQUÍ </a:t>
            </a:r>
            <a:r>
              <a:rPr lang="es-ES" dirty="0" err="1" smtClean="0"/>
              <a:t>abans</a:t>
            </a:r>
            <a:r>
              <a:rPr lang="es-ES" dirty="0" smtClean="0"/>
              <a:t> de continuar </a:t>
            </a:r>
            <a:endParaRPr lang="es-ES" dirty="0"/>
          </a:p>
        </p:txBody>
      </p:sp>
      <p:sp>
        <p:nvSpPr>
          <p:cNvPr id="11" name="10 Flecha curvada hacia abajo"/>
          <p:cNvSpPr/>
          <p:nvPr/>
        </p:nvSpPr>
        <p:spPr>
          <a:xfrm rot="20790337">
            <a:off x="6383848" y="2057233"/>
            <a:ext cx="1143008" cy="357190"/>
          </a:xfrm>
          <a:prstGeom prst="curvedDownArrow">
            <a:avLst>
              <a:gd name="adj1" fmla="val 34844"/>
              <a:gd name="adj2" fmla="val 73974"/>
              <a:gd name="adj3" fmla="val 4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714512" cy="882469"/>
          </a:xfrm>
          <a:prstGeom prst="rect">
            <a:avLst/>
          </a:prstGeom>
          <a:noFill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929330"/>
            <a:ext cx="1024526" cy="774296"/>
          </a:xfrm>
          <a:prstGeom prst="rect">
            <a:avLst/>
          </a:prstGeom>
          <a:noFill/>
        </p:spPr>
      </p:pic>
      <p:pic>
        <p:nvPicPr>
          <p:cNvPr id="409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6339174" y="417953"/>
            <a:ext cx="2502427" cy="165483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71472" y="1142984"/>
            <a:ext cx="81439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 smtClean="0">
                <a:latin typeface="Harmonious Calendar" pitchFamily="2" charset="0"/>
              </a:rPr>
              <a:t>Fi de curs:</a:t>
            </a:r>
          </a:p>
          <a:p>
            <a:endParaRPr lang="ca-ES" sz="4800" dirty="0" smtClean="0">
              <a:latin typeface="Harmonious Calendar" pitchFamily="2" charset="0"/>
            </a:endParaRPr>
          </a:p>
          <a:p>
            <a:pPr>
              <a:buFontTx/>
              <a:buChar char="-"/>
            </a:pPr>
            <a:r>
              <a:rPr lang="ca-ES" sz="4800" dirty="0" smtClean="0">
                <a:latin typeface="Harmonious Calendar" pitchFamily="2" charset="0"/>
              </a:rPr>
              <a:t>  </a:t>
            </a:r>
            <a:r>
              <a:rPr lang="ca-ES" sz="4000" dirty="0" smtClean="0">
                <a:latin typeface="Harmonious Calendar" pitchFamily="2" charset="0"/>
              </a:rPr>
              <a:t>83</a:t>
            </a:r>
            <a:r>
              <a:rPr lang="ca-ES" sz="4000" dirty="0" smtClean="0">
                <a:latin typeface="Aharoni" pitchFamily="2" charset="-79"/>
                <a:cs typeface="Aharoni" pitchFamily="2" charset="-79"/>
              </a:rPr>
              <a:t>%</a:t>
            </a:r>
            <a:r>
              <a:rPr lang="ca-ES" sz="4000" dirty="0" smtClean="0">
                <a:latin typeface="Harmonious Calendar" pitchFamily="2" charset="0"/>
              </a:rPr>
              <a:t> dels mestres ens hi sumem</a:t>
            </a:r>
          </a:p>
          <a:p>
            <a:pPr>
              <a:buFontTx/>
              <a:buChar char="-"/>
            </a:pPr>
            <a:r>
              <a:rPr lang="ca-ES" sz="4000" dirty="0" smtClean="0">
                <a:latin typeface="Harmonious Calendar" pitchFamily="2" charset="0"/>
              </a:rPr>
              <a:t>  Avanç en l’avaluació projectes</a:t>
            </a:r>
          </a:p>
          <a:p>
            <a:pPr>
              <a:buFontTx/>
              <a:buChar char="-"/>
            </a:pPr>
            <a:r>
              <a:rPr lang="ca-ES" sz="4000" dirty="0" smtClean="0">
                <a:latin typeface="Harmonious Calendar" pitchFamily="2" charset="0"/>
              </a:rPr>
              <a:t>  Observació entre iguals confinats!</a:t>
            </a:r>
          </a:p>
          <a:p>
            <a:pPr>
              <a:buFontTx/>
              <a:buChar char="-"/>
            </a:pPr>
            <a:r>
              <a:rPr lang="ca-ES" sz="4000" dirty="0">
                <a:latin typeface="Harmonious Calendar" pitchFamily="2" charset="0"/>
              </a:rPr>
              <a:t>  </a:t>
            </a:r>
            <a:r>
              <a:rPr lang="ca-ES" sz="4000" dirty="0" smtClean="0">
                <a:latin typeface="Harmonious Calendar" pitchFamily="2" charset="0"/>
              </a:rPr>
              <a:t>Necessitat de més</a:t>
            </a:r>
          </a:p>
          <a:p>
            <a:r>
              <a:rPr lang="ca-ES" sz="4000" dirty="0">
                <a:latin typeface="Harmonious Calendar" pitchFamily="2" charset="0"/>
                <a:cs typeface="Aharoni" pitchFamily="2" charset="-79"/>
              </a:rPr>
              <a:t> </a:t>
            </a:r>
            <a:r>
              <a:rPr lang="ca-ES" sz="4000" dirty="0" smtClean="0">
                <a:latin typeface="Harmonious Calendar" pitchFamily="2" charset="0"/>
                <a:cs typeface="Aharoni" pitchFamily="2" charset="-79"/>
              </a:rPr>
              <a:t>    </a:t>
            </a:r>
            <a:r>
              <a:rPr lang="ca-ES" dirty="0" smtClean="0">
                <a:latin typeface="Arial Rounded MT Bold" pitchFamily="34" charset="0"/>
                <a:cs typeface="Aharoni" pitchFamily="2" charset="-79"/>
              </a:rPr>
              <a:t>(</a:t>
            </a:r>
            <a:r>
              <a:rPr lang="ca-ES" dirty="0" smtClean="0">
                <a:latin typeface="Harmonious Calendar" pitchFamily="2" charset="0"/>
                <a:cs typeface="Aharoni" pitchFamily="2" charset="-79"/>
              </a:rPr>
              <a:t>què, com, quan observem i quines eines utilitzem</a:t>
            </a:r>
            <a:r>
              <a:rPr lang="ca-ES" dirty="0" smtClean="0">
                <a:latin typeface="Arial Rounded MT Bold" pitchFamily="34" charset="0"/>
                <a:cs typeface="Aharoni" pitchFamily="2" charset="-79"/>
              </a:rPr>
              <a:t>)</a:t>
            </a:r>
            <a:endParaRPr lang="ca-ES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714512" cy="882469"/>
          </a:xfrm>
          <a:prstGeom prst="rect">
            <a:avLst/>
          </a:prstGeom>
          <a:noFill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1714512" cy="1295760"/>
          </a:xfrm>
          <a:prstGeom prst="rect">
            <a:avLst/>
          </a:prstGeom>
          <a:noFill/>
        </p:spPr>
      </p:pic>
      <p:pic>
        <p:nvPicPr>
          <p:cNvPr id="409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7074556" y="5550153"/>
            <a:ext cx="1485373" cy="982263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00034" y="1857364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 smtClean="0">
                <a:latin typeface="Harmonious Calendar" pitchFamily="2" charset="0"/>
              </a:rPr>
              <a:t>Proposta de la              :</a:t>
            </a:r>
          </a:p>
          <a:p>
            <a:endParaRPr lang="ca-ES" sz="4800" dirty="0" smtClean="0">
              <a:latin typeface="Harmonious Calendar" pitchFamily="2" charset="0"/>
            </a:endParaRPr>
          </a:p>
          <a:p>
            <a:r>
              <a:rPr lang="ca-ES" sz="4800" dirty="0" smtClean="0">
                <a:latin typeface="Harmonious Calendar" pitchFamily="2" charset="0"/>
                <a:cs typeface="Aharoni" pitchFamily="2" charset="-79"/>
              </a:rPr>
              <a:t>      El curs 2020-21 seguir en el     </a:t>
            </a:r>
          </a:p>
          <a:p>
            <a:r>
              <a:rPr lang="ca-ES" sz="4800" dirty="0">
                <a:latin typeface="Harmonious Calendar" pitchFamily="2" charset="0"/>
                <a:cs typeface="Aharoni" pitchFamily="2" charset="-79"/>
              </a:rPr>
              <a:t> </a:t>
            </a:r>
            <a:r>
              <a:rPr lang="ca-ES" sz="4800" dirty="0" smtClean="0">
                <a:latin typeface="Harmonious Calendar" pitchFamily="2" charset="0"/>
                <a:cs typeface="Aharoni" pitchFamily="2" charset="-79"/>
              </a:rPr>
              <a:t>      treball de l’avaluació!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lantilla Child 1 - Pinzas Para Fotos Png, Transparent Png ..."/>
          <p:cNvPicPr>
            <a:picLocks noChangeAspect="1" noChangeArrowheads="1"/>
          </p:cNvPicPr>
          <p:nvPr/>
        </p:nvPicPr>
        <p:blipFill>
          <a:blip r:embed="rId2"/>
          <a:srcRect l="2344" t="16406" r="1562" b="17968"/>
          <a:stretch>
            <a:fillRect/>
          </a:stretch>
        </p:blipFill>
        <p:spPr bwMode="auto">
          <a:xfrm>
            <a:off x="571472" y="2071678"/>
            <a:ext cx="6786610" cy="4634758"/>
          </a:xfrm>
          <a:prstGeom prst="rect">
            <a:avLst/>
          </a:prstGeom>
          <a:noFill/>
        </p:spPr>
      </p:pic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714512" cy="882469"/>
          </a:xfrm>
          <a:prstGeom prst="rect">
            <a:avLst/>
          </a:prstGeom>
          <a:noFill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929330"/>
            <a:ext cx="1024526" cy="774296"/>
          </a:xfrm>
          <a:prstGeom prst="rect">
            <a:avLst/>
          </a:prstGeom>
          <a:noFill/>
        </p:spPr>
      </p:pic>
      <p:pic>
        <p:nvPicPr>
          <p:cNvPr id="409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903659" y="2576511"/>
            <a:ext cx="936334" cy="61918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42910" y="1142984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smtClean="0">
                <a:latin typeface="Harmonious Calendar" pitchFamily="2" charset="0"/>
              </a:rPr>
              <a:t>Els nostres mestres diuen…</a:t>
            </a:r>
            <a:endParaRPr lang="ca-ES" sz="4400">
              <a:latin typeface="Harmonious Calendar" pitchFamily="2" charset="0"/>
            </a:endParaRPr>
          </a:p>
        </p:txBody>
      </p:sp>
      <p:pic>
        <p:nvPicPr>
          <p:cNvPr id="10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19900402">
            <a:off x="1519570" y="2328188"/>
            <a:ext cx="936334" cy="619189"/>
          </a:xfrm>
          <a:prstGeom prst="rect">
            <a:avLst/>
          </a:prstGeom>
          <a:noFill/>
        </p:spPr>
      </p:pic>
      <p:pic>
        <p:nvPicPr>
          <p:cNvPr id="11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4618434" y="2219321"/>
            <a:ext cx="936334" cy="619189"/>
          </a:xfrm>
          <a:prstGeom prst="rect">
            <a:avLst/>
          </a:prstGeom>
          <a:noFill/>
        </p:spPr>
      </p:pic>
      <p:pic>
        <p:nvPicPr>
          <p:cNvPr id="12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5732371" y="2505073"/>
            <a:ext cx="936334" cy="619189"/>
          </a:xfrm>
          <a:prstGeom prst="rect">
            <a:avLst/>
          </a:prstGeom>
          <a:noFill/>
        </p:spPr>
      </p:pic>
      <p:pic>
        <p:nvPicPr>
          <p:cNvPr id="13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1181235">
            <a:off x="6649195" y="2782803"/>
            <a:ext cx="936334" cy="619189"/>
          </a:xfrm>
          <a:prstGeom prst="rect">
            <a:avLst/>
          </a:prstGeom>
          <a:noFill/>
        </p:spPr>
      </p:pic>
      <p:pic>
        <p:nvPicPr>
          <p:cNvPr id="14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3118238" y="4219585"/>
            <a:ext cx="936334" cy="619189"/>
          </a:xfrm>
          <a:prstGeom prst="rect">
            <a:avLst/>
          </a:prstGeom>
          <a:noFill/>
        </p:spPr>
      </p:pic>
      <p:pic>
        <p:nvPicPr>
          <p:cNvPr id="15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21435195">
            <a:off x="3943355" y="4236897"/>
            <a:ext cx="936334" cy="619189"/>
          </a:xfrm>
          <a:prstGeom prst="rect">
            <a:avLst/>
          </a:prstGeom>
          <a:noFill/>
        </p:spPr>
      </p:pic>
      <p:pic>
        <p:nvPicPr>
          <p:cNvPr id="16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765715">
            <a:off x="1362782" y="4211564"/>
            <a:ext cx="936334" cy="619189"/>
          </a:xfrm>
          <a:prstGeom prst="rect">
            <a:avLst/>
          </a:prstGeom>
          <a:noFill/>
        </p:spPr>
      </p:pic>
      <p:pic>
        <p:nvPicPr>
          <p:cNvPr id="17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20367381">
            <a:off x="5385608" y="4073667"/>
            <a:ext cx="936334" cy="619189"/>
          </a:xfrm>
          <a:prstGeom prst="rect">
            <a:avLst/>
          </a:prstGeom>
          <a:noFill/>
        </p:spPr>
      </p:pic>
      <p:pic>
        <p:nvPicPr>
          <p:cNvPr id="1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374703">
            <a:off x="6703177" y="4011322"/>
            <a:ext cx="936334" cy="61918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 rot="19045736">
            <a:off x="822341" y="3219061"/>
            <a:ext cx="120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Hem compartit i treballat en equip.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20914502">
            <a:off x="1987872" y="2620331"/>
            <a:ext cx="130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Treball cooperatiu i converses d’educació.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 rot="987699">
            <a:off x="629625" y="4993751"/>
            <a:ext cx="163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err="1" smtClean="0">
                <a:latin typeface="Arial Black" pitchFamily="34" charset="0"/>
              </a:rPr>
              <a:t>Companyerisme</a:t>
            </a:r>
            <a:r>
              <a:rPr lang="ca-ES" sz="1200" dirty="0" smtClean="0">
                <a:latin typeface="Arial Black" pitchFamily="34" charset="0"/>
              </a:rPr>
              <a:t>, reflexionar i compartir.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 rot="20914502">
            <a:off x="2463423" y="4826426"/>
            <a:ext cx="130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Treball en equip, compartir dubtes, espais de reflexió.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1120448">
            <a:off x="4072059" y="4896312"/>
            <a:ext cx="1300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Reflexió, debat, recursos i obertura de ment.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 rot="2183666">
            <a:off x="4460758" y="2787003"/>
            <a:ext cx="1300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Equip, cohesió, compartir dubtes, incerteses.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 rot="21351688">
            <a:off x="5834532" y="4551075"/>
            <a:ext cx="1449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Compartir diferents punts de vista, enriquir-nos i trobar espais comuns en la reflexió.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 rot="935527">
            <a:off x="5813908" y="3223590"/>
            <a:ext cx="130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Millorar, aprofundir i compartir.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 rot="987699">
            <a:off x="694677" y="5746136"/>
            <a:ext cx="163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Equip, consens, interès</a:t>
            </a:r>
            <a:endParaRPr lang="ca-ES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arxa de Competències Bàsiques | Formar per transforma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714512" cy="882469"/>
          </a:xfrm>
          <a:prstGeom prst="rect">
            <a:avLst/>
          </a:prstGeom>
          <a:noFill/>
        </p:spPr>
      </p:pic>
      <p:pic>
        <p:nvPicPr>
          <p:cNvPr id="1029" name="Picture 5" descr="https://ci5.googleusercontent.com/proxy/31W1rgxu6pHMv1Bfc1gXKQw6Q_O633bVJRm7QUHUkWu-7pIu6Vm4W5vm0yuwgzv5b3ME-i9U8mPnfqYVUvEZiocmpgM0yJQAJp8CYtV4Ua2dD3OFFL6OFS9kR3va9GginSQKLlNfRK5KEtYJSrHhBWpeFmHzoRGRLyC4AXeTn-pty_5PNyLr0t15cg86bYyWprRekcOXv5EO-xXeTw=s0-d-e1-ft#https://docs.google.com/uc?export=download&amp;id=1sJNXJW-3ZA9nlm6Z2pFOuWUXXYJHjdok&amp;revid=0B2onPUukbzcDY3JKRG5JNU5NZW1FVVBBR3N3ekhxRDluSnZR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929330"/>
            <a:ext cx="1024526" cy="774296"/>
          </a:xfrm>
          <a:prstGeom prst="rect">
            <a:avLst/>
          </a:prstGeom>
          <a:noFill/>
        </p:spPr>
      </p:pic>
      <p:pic>
        <p:nvPicPr>
          <p:cNvPr id="409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20091069">
            <a:off x="617907" y="4719650"/>
            <a:ext cx="936334" cy="61918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42910" y="1142984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>
                <a:latin typeface="Harmonious Calendar" pitchFamily="2" charset="0"/>
              </a:rPr>
              <a:t>I nosaltres us diem…</a:t>
            </a:r>
            <a:endParaRPr lang="ca-ES" sz="4400" dirty="0">
              <a:latin typeface="Harmonious Calendar" pitchFamily="2" charset="0"/>
            </a:endParaRPr>
          </a:p>
        </p:txBody>
      </p:sp>
      <p:pic>
        <p:nvPicPr>
          <p:cNvPr id="10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19900402">
            <a:off x="7663239" y="327924"/>
            <a:ext cx="936334" cy="619189"/>
          </a:xfrm>
          <a:prstGeom prst="rect">
            <a:avLst/>
          </a:prstGeom>
          <a:noFill/>
        </p:spPr>
      </p:pic>
      <p:pic>
        <p:nvPicPr>
          <p:cNvPr id="11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6690136" y="1147750"/>
            <a:ext cx="936334" cy="619189"/>
          </a:xfrm>
          <a:prstGeom prst="rect">
            <a:avLst/>
          </a:prstGeom>
          <a:noFill/>
        </p:spPr>
      </p:pic>
      <p:pic>
        <p:nvPicPr>
          <p:cNvPr id="12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6904450" y="3433767"/>
            <a:ext cx="936334" cy="619189"/>
          </a:xfrm>
          <a:prstGeom prst="rect">
            <a:avLst/>
          </a:prstGeom>
          <a:noFill/>
        </p:spPr>
      </p:pic>
      <p:pic>
        <p:nvPicPr>
          <p:cNvPr id="13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1181235">
            <a:off x="8130734" y="3568621"/>
            <a:ext cx="936334" cy="619189"/>
          </a:xfrm>
          <a:prstGeom prst="rect">
            <a:avLst/>
          </a:prstGeom>
          <a:noFill/>
        </p:spPr>
      </p:pic>
      <p:pic>
        <p:nvPicPr>
          <p:cNvPr id="14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596726">
            <a:off x="6547261" y="5862658"/>
            <a:ext cx="936334" cy="619189"/>
          </a:xfrm>
          <a:prstGeom prst="rect">
            <a:avLst/>
          </a:prstGeom>
          <a:noFill/>
        </p:spPr>
      </p:pic>
      <p:pic>
        <p:nvPicPr>
          <p:cNvPr id="15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21435195">
            <a:off x="8193367" y="1379377"/>
            <a:ext cx="936334" cy="619189"/>
          </a:xfrm>
          <a:prstGeom prst="rect">
            <a:avLst/>
          </a:prstGeom>
          <a:noFill/>
        </p:spPr>
      </p:pic>
      <p:pic>
        <p:nvPicPr>
          <p:cNvPr id="16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765715">
            <a:off x="413982" y="5882224"/>
            <a:ext cx="936334" cy="619189"/>
          </a:xfrm>
          <a:prstGeom prst="rect">
            <a:avLst/>
          </a:prstGeom>
          <a:noFill/>
        </p:spPr>
      </p:pic>
      <p:pic>
        <p:nvPicPr>
          <p:cNvPr id="17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20367381">
            <a:off x="7436952" y="2430593"/>
            <a:ext cx="936334" cy="619189"/>
          </a:xfrm>
          <a:prstGeom prst="rect">
            <a:avLst/>
          </a:prstGeom>
          <a:noFill/>
        </p:spPr>
      </p:pic>
      <p:pic>
        <p:nvPicPr>
          <p:cNvPr id="18" name="Picture 2" descr="Ilustración de Arco Iris Alas Sobre Un Fondo Blanco y más Vector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9923" r="4052" b="22271"/>
          <a:stretch>
            <a:fillRect/>
          </a:stretch>
        </p:blipFill>
        <p:spPr bwMode="auto">
          <a:xfrm rot="374703">
            <a:off x="7388981" y="4835413"/>
            <a:ext cx="936334" cy="619189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 rot="20914502">
            <a:off x="1214452" y="2416522"/>
            <a:ext cx="1404168" cy="86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Ens ha agradat molt volar amb vosaltres!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1120448">
            <a:off x="3415402" y="3007169"/>
            <a:ext cx="285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Ens va fer riure, reflexionar  i pensar el comentari que ens van fer unes </a:t>
            </a:r>
            <a:r>
              <a:rPr lang="ca-ES" sz="1200" dirty="0" err="1" smtClean="0">
                <a:latin typeface="Arial Black" pitchFamily="34" charset="0"/>
              </a:rPr>
              <a:t>comanyes</a:t>
            </a:r>
            <a:r>
              <a:rPr lang="ca-ES" sz="1200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ca-ES" sz="1200" dirty="0" smtClean="0">
                <a:latin typeface="Arial Black" pitchFamily="34" charset="0"/>
              </a:rPr>
              <a:t>“Vosaltres sou de 3r any, no?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 rot="218498">
            <a:off x="2285629" y="4179862"/>
            <a:ext cx="179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latin typeface="Arial Black" pitchFamily="34" charset="0"/>
              </a:rPr>
              <a:t>Sentim que hem crescut professionalment!</a:t>
            </a:r>
            <a:endParaRPr lang="ca-ES" sz="1200" dirty="0">
              <a:latin typeface="Arial Black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 rot="20535061">
            <a:off x="2306953" y="4829044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dirty="0" err="1" smtClean="0">
                <a:latin typeface="Harmonious Calendar" pitchFamily="2" charset="0"/>
              </a:rPr>
              <a:t>GRÀCiES</a:t>
            </a:r>
            <a:r>
              <a:rPr lang="ca-ES" sz="6600" dirty="0" smtClean="0">
                <a:latin typeface="Harmonious Calendar" pitchFamily="2" charset="0"/>
              </a:rPr>
              <a:t>!!!</a:t>
            </a:r>
            <a:endParaRPr lang="ca-ES" sz="6600" dirty="0">
              <a:latin typeface="Harmonious Calend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264</Words>
  <Application>Microsoft Office PowerPoint</Application>
  <PresentationFormat>Presentación en pantalla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dell</cp:lastModifiedBy>
  <cp:revision>11</cp:revision>
  <dcterms:created xsi:type="dcterms:W3CDTF">2020-05-20T21:57:46Z</dcterms:created>
  <dcterms:modified xsi:type="dcterms:W3CDTF">2020-05-28T10:54:14Z</dcterms:modified>
</cp:coreProperties>
</file>