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49" r:id="rId6"/>
  </p:sldMasterIdLst>
  <p:notesMasterIdLst>
    <p:notesMasterId r:id="rId16"/>
  </p:notesMasterIdLst>
  <p:handoutMasterIdLst>
    <p:handoutMasterId r:id="rId17"/>
  </p:handoutMasterIdLst>
  <p:sldIdLst>
    <p:sldId id="279" r:id="rId7"/>
    <p:sldId id="283" r:id="rId8"/>
    <p:sldId id="317" r:id="rId9"/>
    <p:sldId id="310" r:id="rId10"/>
    <p:sldId id="319" r:id="rId11"/>
    <p:sldId id="321" r:id="rId12"/>
    <p:sldId id="323" r:id="rId13"/>
    <p:sldId id="325" r:id="rId14"/>
    <p:sldId id="313" r:id="rId15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E6C5C"/>
    <a:srgbClr val="D65245"/>
    <a:srgbClr val="F7C7AA"/>
    <a:srgbClr val="C00000"/>
    <a:srgbClr val="CC3300"/>
    <a:srgbClr val="FF9900"/>
    <a:srgbClr val="FFCC00"/>
    <a:srgbClr val="FFE5E5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E780D-B5CC-49AF-991A-293D0994B7FA}" v="5093" dt="2023-02-07T12:42:5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8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698CA-9B65-413E-A5A4-3B970C4A7FDE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5446E2BA-EE66-4AA3-8C5C-2AA310B58750}" type="pres">
      <dgm:prSet presAssocID="{74C698CA-9B65-413E-A5A4-3B970C4A7FDE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422D6F6C-B221-4870-B520-B145FBE5C7F6}" type="presOf" srcId="{74C698CA-9B65-413E-A5A4-3B970C4A7FDE}" destId="{5446E2BA-EE66-4AA3-8C5C-2AA310B5875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885010-362B-40B0-99F9-18705450D069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D1613067-31E3-441F-866B-04A77789DDE1}" type="pres">
      <dgm:prSet presAssocID="{90885010-362B-40B0-99F9-18705450D06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89C7EB30-E0BC-4667-84D9-337FBD721E46}" type="presOf" srcId="{90885010-362B-40B0-99F9-18705450D069}" destId="{D1613067-31E3-441F-866B-04A77789DDE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885010-362B-40B0-99F9-18705450D069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D1613067-31E3-441F-866B-04A77789DDE1}" type="pres">
      <dgm:prSet presAssocID="{90885010-362B-40B0-99F9-18705450D06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89C7EB30-E0BC-4667-84D9-337FBD721E46}" type="presOf" srcId="{90885010-362B-40B0-99F9-18705450D069}" destId="{D1613067-31E3-441F-866B-04A77789DDE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885010-362B-40B0-99F9-18705450D069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D1613067-31E3-441F-866B-04A77789DDE1}" type="pres">
      <dgm:prSet presAssocID="{90885010-362B-40B0-99F9-18705450D06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89C7EB30-E0BC-4667-84D9-337FBD721E46}" type="presOf" srcId="{90885010-362B-40B0-99F9-18705450D069}" destId="{D1613067-31E3-441F-866B-04A77789DDE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85010-362B-40B0-99F9-18705450D069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D1613067-31E3-441F-866B-04A77789DDE1}" type="pres">
      <dgm:prSet presAssocID="{90885010-362B-40B0-99F9-18705450D06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89C7EB30-E0BC-4667-84D9-337FBD721E46}" type="presOf" srcId="{90885010-362B-40B0-99F9-18705450D069}" destId="{D1613067-31E3-441F-866B-04A77789DDE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3C880-94EC-45BF-A8F5-D3D461B4C74F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8BAED691-0060-4129-9837-65D2C5DF6937}">
      <dgm:prSet custT="1"/>
      <dgm:spPr>
        <a:ln w="19050">
          <a:solidFill>
            <a:srgbClr val="C00000"/>
          </a:solidFill>
        </a:ln>
      </dgm:spPr>
      <dgm:t>
        <a:bodyPr/>
        <a:lstStyle/>
        <a:p>
          <a:pPr rtl="0"/>
          <a:r>
            <a:rPr lang="ca-ES" sz="1500" dirty="0"/>
            <a:t>Obligatorietat resposta</a:t>
          </a:r>
        </a:p>
      </dgm:t>
    </dgm:pt>
    <dgm:pt modelId="{6F2E36AE-8539-4250-B0DB-6364513358F3}" type="parTrans" cxnId="{A9C2928F-34F6-457A-8E3D-31250586E0E4}">
      <dgm:prSet/>
      <dgm:spPr/>
      <dgm:t>
        <a:bodyPr/>
        <a:lstStyle/>
        <a:p>
          <a:endParaRPr lang="ca-ES"/>
        </a:p>
      </dgm:t>
    </dgm:pt>
    <dgm:pt modelId="{C98D0D0B-5440-4A54-946C-EBAD916F9C0D}" type="sibTrans" cxnId="{A9C2928F-34F6-457A-8E3D-31250586E0E4}">
      <dgm:prSet/>
      <dgm:spPr/>
      <dgm:t>
        <a:bodyPr/>
        <a:lstStyle/>
        <a:p>
          <a:endParaRPr lang="ca-ES"/>
        </a:p>
      </dgm:t>
    </dgm:pt>
    <dgm:pt modelId="{106ED65E-81BA-4C88-802F-B1F42F5E7A2A}" type="pres">
      <dgm:prSet presAssocID="{57F3C880-94EC-45BF-A8F5-D3D461B4C74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C4E27DC-074A-49C6-9BDF-AB4A2CF73080}" type="pres">
      <dgm:prSet presAssocID="{8BAED691-0060-4129-9837-65D2C5DF6937}" presName="horFlow" presStyleCnt="0"/>
      <dgm:spPr/>
    </dgm:pt>
    <dgm:pt modelId="{0637A9A1-2E18-46A4-9126-E07F8D7E6C98}" type="pres">
      <dgm:prSet presAssocID="{8BAED691-0060-4129-9837-65D2C5DF6937}" presName="bigChev" presStyleLbl="node1" presStyleIdx="0" presStyleCnt="1" custLinFactNeighborY="19799"/>
      <dgm:spPr/>
    </dgm:pt>
  </dgm:ptLst>
  <dgm:cxnLst>
    <dgm:cxn modelId="{A3CD6B0B-576D-4EBE-BABE-56EB73D1FC67}" type="presOf" srcId="{8BAED691-0060-4129-9837-65D2C5DF6937}" destId="{0637A9A1-2E18-46A4-9126-E07F8D7E6C98}" srcOrd="0" destOrd="0" presId="urn:microsoft.com/office/officeart/2005/8/layout/lProcess3"/>
    <dgm:cxn modelId="{A86CC959-C10E-4796-A50B-8B3AC90A4F7B}" type="presOf" srcId="{57F3C880-94EC-45BF-A8F5-D3D461B4C74F}" destId="{106ED65E-81BA-4C88-802F-B1F42F5E7A2A}" srcOrd="0" destOrd="0" presId="urn:microsoft.com/office/officeart/2005/8/layout/lProcess3"/>
    <dgm:cxn modelId="{A9C2928F-34F6-457A-8E3D-31250586E0E4}" srcId="{57F3C880-94EC-45BF-A8F5-D3D461B4C74F}" destId="{8BAED691-0060-4129-9837-65D2C5DF6937}" srcOrd="0" destOrd="0" parTransId="{6F2E36AE-8539-4250-B0DB-6364513358F3}" sibTransId="{C98D0D0B-5440-4A54-946C-EBAD916F9C0D}"/>
    <dgm:cxn modelId="{5E3891BE-7F48-4D51-A895-5B7B36D8AFDC}" type="presParOf" srcId="{106ED65E-81BA-4C88-802F-B1F42F5E7A2A}" destId="{5C4E27DC-074A-49C6-9BDF-AB4A2CF73080}" srcOrd="0" destOrd="0" presId="urn:microsoft.com/office/officeart/2005/8/layout/lProcess3"/>
    <dgm:cxn modelId="{BAB81119-32EC-4312-9378-F007E60B9519}" type="presParOf" srcId="{5C4E27DC-074A-49C6-9BDF-AB4A2CF73080}" destId="{0637A9A1-2E18-46A4-9126-E07F8D7E6C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C698CA-9B65-413E-A5A4-3B970C4A7FDE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7C7ACAF8-AEDB-42A7-B1FE-D8B40B4E533A}">
      <dgm:prSet custT="1"/>
      <dgm:spPr>
        <a:ln w="19050">
          <a:solidFill>
            <a:srgbClr val="C00000"/>
          </a:solidFill>
        </a:ln>
      </dgm:spPr>
      <dgm:t>
        <a:bodyPr/>
        <a:lstStyle/>
        <a:p>
          <a:pPr rtl="0"/>
          <a:r>
            <a:rPr lang="ca-ES" sz="1500" dirty="0"/>
            <a:t>Declarades d’interès públic</a:t>
          </a:r>
        </a:p>
      </dgm:t>
    </dgm:pt>
    <dgm:pt modelId="{941DEB83-72B9-42FA-A7AD-87E3B1DEE7A5}" type="sibTrans" cxnId="{43489E71-4AAC-4F58-BF86-6E7E3048F325}">
      <dgm:prSet/>
      <dgm:spPr/>
      <dgm:t>
        <a:bodyPr/>
        <a:lstStyle/>
        <a:p>
          <a:endParaRPr lang="ca-ES"/>
        </a:p>
      </dgm:t>
    </dgm:pt>
    <dgm:pt modelId="{94B11DA3-6010-4BCA-BC7F-7363FE2B96AF}" type="parTrans" cxnId="{43489E71-4AAC-4F58-BF86-6E7E3048F325}">
      <dgm:prSet/>
      <dgm:spPr/>
      <dgm:t>
        <a:bodyPr/>
        <a:lstStyle/>
        <a:p>
          <a:endParaRPr lang="ca-ES"/>
        </a:p>
      </dgm:t>
    </dgm:pt>
    <dgm:pt modelId="{5446E2BA-EE66-4AA3-8C5C-2AA310B58750}" type="pres">
      <dgm:prSet presAssocID="{74C698CA-9B65-413E-A5A4-3B970C4A7FD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D442B47-417B-4B7A-8DA6-70D095BC30A5}" type="pres">
      <dgm:prSet presAssocID="{7C7ACAF8-AEDB-42A7-B1FE-D8B40B4E533A}" presName="horFlow" presStyleCnt="0"/>
      <dgm:spPr/>
    </dgm:pt>
    <dgm:pt modelId="{8414B8E6-9DF3-47AB-96B0-979D95796863}" type="pres">
      <dgm:prSet presAssocID="{7C7ACAF8-AEDB-42A7-B1FE-D8B40B4E533A}" presName="bigChev" presStyleLbl="node1" presStyleIdx="0" presStyleCnt="1" custLinFactNeighborY="-41956"/>
      <dgm:spPr/>
    </dgm:pt>
  </dgm:ptLst>
  <dgm:cxnLst>
    <dgm:cxn modelId="{DE24A00C-3C7C-48F1-B514-A46272644558}" type="presOf" srcId="{7C7ACAF8-AEDB-42A7-B1FE-D8B40B4E533A}" destId="{8414B8E6-9DF3-47AB-96B0-979D95796863}" srcOrd="0" destOrd="0" presId="urn:microsoft.com/office/officeart/2005/8/layout/lProcess3"/>
    <dgm:cxn modelId="{422D6F6C-B221-4870-B520-B145FBE5C7F6}" type="presOf" srcId="{74C698CA-9B65-413E-A5A4-3B970C4A7FDE}" destId="{5446E2BA-EE66-4AA3-8C5C-2AA310B58750}" srcOrd="0" destOrd="0" presId="urn:microsoft.com/office/officeart/2005/8/layout/lProcess3"/>
    <dgm:cxn modelId="{43489E71-4AAC-4F58-BF86-6E7E3048F325}" srcId="{74C698CA-9B65-413E-A5A4-3B970C4A7FDE}" destId="{7C7ACAF8-AEDB-42A7-B1FE-D8B40B4E533A}" srcOrd="0" destOrd="0" parTransId="{94B11DA3-6010-4BCA-BC7F-7363FE2B96AF}" sibTransId="{941DEB83-72B9-42FA-A7AD-87E3B1DEE7A5}"/>
    <dgm:cxn modelId="{D37C44C0-0C7F-4CC5-922B-F172E3341DC2}" type="presParOf" srcId="{5446E2BA-EE66-4AA3-8C5C-2AA310B58750}" destId="{FD442B47-417B-4B7A-8DA6-70D095BC30A5}" srcOrd="0" destOrd="0" presId="urn:microsoft.com/office/officeart/2005/8/layout/lProcess3"/>
    <dgm:cxn modelId="{A77E1742-0022-48F8-BD8D-7F6A8881254C}" type="presParOf" srcId="{FD442B47-417B-4B7A-8DA6-70D095BC30A5}" destId="{8414B8E6-9DF3-47AB-96B0-979D9579686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885010-362B-40B0-99F9-18705450D069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AD6F8D4B-1AEF-49E7-B989-53944DBE2137}">
      <dgm:prSet custT="1"/>
      <dgm:spPr>
        <a:ln w="19050">
          <a:solidFill>
            <a:srgbClr val="C00000"/>
          </a:solidFill>
        </a:ln>
      </dgm:spPr>
      <dgm:t>
        <a:bodyPr/>
        <a:lstStyle/>
        <a:p>
          <a:pPr rtl="0"/>
          <a:r>
            <a:rPr lang="ca-ES" sz="1500" dirty="0"/>
            <a:t>No duplicitat</a:t>
          </a:r>
        </a:p>
      </dgm:t>
    </dgm:pt>
    <dgm:pt modelId="{3FBFE13B-5D15-469B-904A-923F460D6F47}" type="parTrans" cxnId="{0CCE5356-4CDB-4ABB-A527-EBBD92B71094}">
      <dgm:prSet/>
      <dgm:spPr/>
      <dgm:t>
        <a:bodyPr/>
        <a:lstStyle/>
        <a:p>
          <a:endParaRPr lang="ca-ES"/>
        </a:p>
      </dgm:t>
    </dgm:pt>
    <dgm:pt modelId="{11C70B24-0E39-4DDB-8AB7-8E551F452893}" type="sibTrans" cxnId="{0CCE5356-4CDB-4ABB-A527-EBBD92B71094}">
      <dgm:prSet/>
      <dgm:spPr/>
      <dgm:t>
        <a:bodyPr/>
        <a:lstStyle/>
        <a:p>
          <a:endParaRPr lang="ca-ES"/>
        </a:p>
      </dgm:t>
    </dgm:pt>
    <dgm:pt modelId="{D1613067-31E3-441F-866B-04A77789DDE1}" type="pres">
      <dgm:prSet presAssocID="{90885010-362B-40B0-99F9-18705450D06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5C0F810-D2A9-4ED5-A546-F345AFE221A4}" type="pres">
      <dgm:prSet presAssocID="{AD6F8D4B-1AEF-49E7-B989-53944DBE2137}" presName="horFlow" presStyleCnt="0"/>
      <dgm:spPr/>
    </dgm:pt>
    <dgm:pt modelId="{CE4154E8-9BDD-43B5-ACBF-A6FAFC449830}" type="pres">
      <dgm:prSet presAssocID="{AD6F8D4B-1AEF-49E7-B989-53944DBE2137}" presName="bigChev" presStyleLbl="node1" presStyleIdx="0" presStyleCnt="1" custLinFactNeighborY="-6648"/>
      <dgm:spPr/>
    </dgm:pt>
  </dgm:ptLst>
  <dgm:cxnLst>
    <dgm:cxn modelId="{89C7EB30-E0BC-4667-84D9-337FBD721E46}" type="presOf" srcId="{90885010-362B-40B0-99F9-18705450D069}" destId="{D1613067-31E3-441F-866B-04A77789DDE1}" srcOrd="0" destOrd="0" presId="urn:microsoft.com/office/officeart/2005/8/layout/lProcess3"/>
    <dgm:cxn modelId="{0CCE5356-4CDB-4ABB-A527-EBBD92B71094}" srcId="{90885010-362B-40B0-99F9-18705450D069}" destId="{AD6F8D4B-1AEF-49E7-B989-53944DBE2137}" srcOrd="0" destOrd="0" parTransId="{3FBFE13B-5D15-469B-904A-923F460D6F47}" sibTransId="{11C70B24-0E39-4DDB-8AB7-8E551F452893}"/>
    <dgm:cxn modelId="{100D729E-D25C-4FDB-9F48-A7E9E8F65A84}" type="presOf" srcId="{AD6F8D4B-1AEF-49E7-B989-53944DBE2137}" destId="{CE4154E8-9BDD-43B5-ACBF-A6FAFC449830}" srcOrd="0" destOrd="0" presId="urn:microsoft.com/office/officeart/2005/8/layout/lProcess3"/>
    <dgm:cxn modelId="{1477DA65-890B-426F-9C75-AE3681DFA8A2}" type="presParOf" srcId="{D1613067-31E3-441F-866B-04A77789DDE1}" destId="{35C0F810-D2A9-4ED5-A546-F345AFE221A4}" srcOrd="0" destOrd="0" presId="urn:microsoft.com/office/officeart/2005/8/layout/lProcess3"/>
    <dgm:cxn modelId="{794E980B-8D8F-4EDD-83F4-DFCD5429A6A6}" type="presParOf" srcId="{35C0F810-D2A9-4ED5-A546-F345AFE221A4}" destId="{CE4154E8-9BDD-43B5-ACBF-A6FAFC44983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A0F8D2-78F3-41E7-B867-A0C087290232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10FA075D-2593-4166-B18C-9595108D431C}">
      <dgm:prSet custT="1"/>
      <dgm:spPr>
        <a:ln w="19050">
          <a:solidFill>
            <a:srgbClr val="C00000"/>
          </a:solidFill>
        </a:ln>
      </dgm:spPr>
      <dgm:t>
        <a:bodyPr/>
        <a:lstStyle/>
        <a:p>
          <a:pPr rtl="0"/>
          <a:r>
            <a:rPr lang="ca-ES" sz="1500" dirty="0"/>
            <a:t>Objectives i públiques</a:t>
          </a:r>
        </a:p>
      </dgm:t>
    </dgm:pt>
    <dgm:pt modelId="{69A99D42-690D-451E-8E99-2F5C901189DB}" type="parTrans" cxnId="{AFCCF19C-3177-4CF2-94B2-8D3E8C523539}">
      <dgm:prSet/>
      <dgm:spPr/>
      <dgm:t>
        <a:bodyPr/>
        <a:lstStyle/>
        <a:p>
          <a:endParaRPr lang="ca-ES"/>
        </a:p>
      </dgm:t>
    </dgm:pt>
    <dgm:pt modelId="{AE641798-4ADD-42AC-BFD1-227E65F37FBA}" type="sibTrans" cxnId="{AFCCF19C-3177-4CF2-94B2-8D3E8C523539}">
      <dgm:prSet/>
      <dgm:spPr/>
      <dgm:t>
        <a:bodyPr/>
        <a:lstStyle/>
        <a:p>
          <a:endParaRPr lang="ca-ES"/>
        </a:p>
      </dgm:t>
    </dgm:pt>
    <dgm:pt modelId="{AD58894B-948F-4E80-B76A-3823327A6329}" type="pres">
      <dgm:prSet presAssocID="{B7A0F8D2-78F3-41E7-B867-A0C08729023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DF66B9-21EE-437E-BEFD-C6788DCF26B8}" type="pres">
      <dgm:prSet presAssocID="{10FA075D-2593-4166-B18C-9595108D431C}" presName="horFlow" presStyleCnt="0"/>
      <dgm:spPr/>
    </dgm:pt>
    <dgm:pt modelId="{23EB751C-BE0F-444E-AB30-107F926041EF}" type="pres">
      <dgm:prSet presAssocID="{10FA075D-2593-4166-B18C-9595108D431C}" presName="bigChev" presStyleLbl="node1" presStyleIdx="0" presStyleCnt="1" custLinFactNeighborY="4984"/>
      <dgm:spPr/>
    </dgm:pt>
  </dgm:ptLst>
  <dgm:cxnLst>
    <dgm:cxn modelId="{B191CC3D-D672-4FC3-8D2F-16619781BA56}" type="presOf" srcId="{10FA075D-2593-4166-B18C-9595108D431C}" destId="{23EB751C-BE0F-444E-AB30-107F926041EF}" srcOrd="0" destOrd="0" presId="urn:microsoft.com/office/officeart/2005/8/layout/lProcess3"/>
    <dgm:cxn modelId="{AFCCF19C-3177-4CF2-94B2-8D3E8C523539}" srcId="{B7A0F8D2-78F3-41E7-B867-A0C087290232}" destId="{10FA075D-2593-4166-B18C-9595108D431C}" srcOrd="0" destOrd="0" parTransId="{69A99D42-690D-451E-8E99-2F5C901189DB}" sibTransId="{AE641798-4ADD-42AC-BFD1-227E65F37FBA}"/>
    <dgm:cxn modelId="{0C14F69C-556E-498A-84E4-14211ED609F3}" type="presOf" srcId="{B7A0F8D2-78F3-41E7-B867-A0C087290232}" destId="{AD58894B-948F-4E80-B76A-3823327A6329}" srcOrd="0" destOrd="0" presId="urn:microsoft.com/office/officeart/2005/8/layout/lProcess3"/>
    <dgm:cxn modelId="{669A3D0F-E825-44D4-B7B1-02C89498762A}" type="presParOf" srcId="{AD58894B-948F-4E80-B76A-3823327A6329}" destId="{38DF66B9-21EE-437E-BEFD-C6788DCF26B8}" srcOrd="0" destOrd="0" presId="urn:microsoft.com/office/officeart/2005/8/layout/lProcess3"/>
    <dgm:cxn modelId="{3ADCD867-27EA-408E-87C5-49C3EA221375}" type="presParOf" srcId="{38DF66B9-21EE-437E-BEFD-C6788DCF26B8}" destId="{23EB751C-BE0F-444E-AB30-107F926041EF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178657-F878-4C5E-B656-495A3DBE2356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3F4BF7AE-24A1-4AE9-A3F7-0DB19329D988}">
      <dgm:prSet custT="1"/>
      <dgm:spPr>
        <a:ln w="19050">
          <a:solidFill>
            <a:srgbClr val="C00000"/>
          </a:solidFill>
        </a:ln>
      </dgm:spPr>
      <dgm:t>
        <a:bodyPr/>
        <a:lstStyle/>
        <a:p>
          <a:pPr rtl="0"/>
          <a:r>
            <a:rPr lang="ca-ES" sz="1500" dirty="0"/>
            <a:t>Comparables</a:t>
          </a:r>
        </a:p>
      </dgm:t>
    </dgm:pt>
    <dgm:pt modelId="{F226829C-C2BD-42BC-9766-DE877373D2A4}" type="sibTrans" cxnId="{08CB2F61-5D74-46FA-888C-C40EC3591CF4}">
      <dgm:prSet/>
      <dgm:spPr/>
      <dgm:t>
        <a:bodyPr/>
        <a:lstStyle/>
        <a:p>
          <a:endParaRPr lang="ca-ES"/>
        </a:p>
      </dgm:t>
    </dgm:pt>
    <dgm:pt modelId="{9AA4D437-DBB7-4DEB-A6A2-D39CDBB40525}" type="parTrans" cxnId="{08CB2F61-5D74-46FA-888C-C40EC3591CF4}">
      <dgm:prSet/>
      <dgm:spPr/>
      <dgm:t>
        <a:bodyPr/>
        <a:lstStyle/>
        <a:p>
          <a:endParaRPr lang="ca-ES"/>
        </a:p>
      </dgm:t>
    </dgm:pt>
    <dgm:pt modelId="{2059A00B-821C-49DA-95EA-133224EC05F2}" type="pres">
      <dgm:prSet presAssocID="{EE178657-F878-4C5E-B656-495A3DBE235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AFEDCBD-99CB-4E67-9F34-5D55CA60280B}" type="pres">
      <dgm:prSet presAssocID="{3F4BF7AE-24A1-4AE9-A3F7-0DB19329D988}" presName="horFlow" presStyleCnt="0"/>
      <dgm:spPr/>
    </dgm:pt>
    <dgm:pt modelId="{7A983FE6-80C3-4E37-9D17-E4F7C1BBDF4B}" type="pres">
      <dgm:prSet presAssocID="{3F4BF7AE-24A1-4AE9-A3F7-0DB19329D988}" presName="bigChev" presStyleLbl="node1" presStyleIdx="0" presStyleCnt="1" custLinFactNeighborY="-12286"/>
      <dgm:spPr/>
    </dgm:pt>
  </dgm:ptLst>
  <dgm:cxnLst>
    <dgm:cxn modelId="{B89D4617-A83A-4CCD-9464-9745345D043D}" type="presOf" srcId="{3F4BF7AE-24A1-4AE9-A3F7-0DB19329D988}" destId="{7A983FE6-80C3-4E37-9D17-E4F7C1BBDF4B}" srcOrd="0" destOrd="0" presId="urn:microsoft.com/office/officeart/2005/8/layout/lProcess3"/>
    <dgm:cxn modelId="{08CB2F61-5D74-46FA-888C-C40EC3591CF4}" srcId="{EE178657-F878-4C5E-B656-495A3DBE2356}" destId="{3F4BF7AE-24A1-4AE9-A3F7-0DB19329D988}" srcOrd="0" destOrd="0" parTransId="{9AA4D437-DBB7-4DEB-A6A2-D39CDBB40525}" sibTransId="{F226829C-C2BD-42BC-9766-DE877373D2A4}"/>
    <dgm:cxn modelId="{1E9BA677-E0A4-4122-8DF8-76DBC6419AAF}" type="presOf" srcId="{EE178657-F878-4C5E-B656-495A3DBE2356}" destId="{2059A00B-821C-49DA-95EA-133224EC05F2}" srcOrd="0" destOrd="0" presId="urn:microsoft.com/office/officeart/2005/8/layout/lProcess3"/>
    <dgm:cxn modelId="{02EAC974-FD2B-4A24-8212-F1328FEC020C}" type="presParOf" srcId="{2059A00B-821C-49DA-95EA-133224EC05F2}" destId="{CAFEDCBD-99CB-4E67-9F34-5D55CA60280B}" srcOrd="0" destOrd="0" presId="urn:microsoft.com/office/officeart/2005/8/layout/lProcess3"/>
    <dgm:cxn modelId="{A5580C8D-C102-40FD-9033-35EDC67B48D9}" type="presParOf" srcId="{CAFEDCBD-99CB-4E67-9F34-5D55CA60280B}" destId="{7A983FE6-80C3-4E37-9D17-E4F7C1BBDF4B}" srcOrd="0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26961C-1D35-442C-BBE6-E19B27D9C04C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B26BBC79-15CB-467A-8965-2947ABAB0A31}">
      <dgm:prSet custT="1"/>
      <dgm:spPr>
        <a:ln w="19050">
          <a:solidFill>
            <a:srgbClr val="C00000"/>
          </a:solidFill>
        </a:ln>
      </dgm:spPr>
      <dgm:t>
        <a:bodyPr/>
        <a:lstStyle/>
        <a:p>
          <a:pPr rtl="0"/>
          <a:r>
            <a:rPr lang="ca-ES" sz="1500" dirty="0"/>
            <a:t>Secret estadístic</a:t>
          </a:r>
        </a:p>
      </dgm:t>
    </dgm:pt>
    <dgm:pt modelId="{122937B0-FC1A-4AC5-B06F-CC89BDC7AEF7}" type="parTrans" cxnId="{CBE61EB1-5563-4B81-8FFB-C24E58101528}">
      <dgm:prSet/>
      <dgm:spPr/>
      <dgm:t>
        <a:bodyPr/>
        <a:lstStyle/>
        <a:p>
          <a:endParaRPr lang="ca-ES"/>
        </a:p>
      </dgm:t>
    </dgm:pt>
    <dgm:pt modelId="{5DD6EE29-58FA-4C64-9401-705FCFE1830C}" type="sibTrans" cxnId="{CBE61EB1-5563-4B81-8FFB-C24E58101528}">
      <dgm:prSet/>
      <dgm:spPr/>
      <dgm:t>
        <a:bodyPr/>
        <a:lstStyle/>
        <a:p>
          <a:endParaRPr lang="ca-ES"/>
        </a:p>
      </dgm:t>
    </dgm:pt>
    <dgm:pt modelId="{582100D8-D48D-4D5D-8FD7-AC310EEA0CF3}" type="pres">
      <dgm:prSet presAssocID="{5726961C-1D35-442C-BBE6-E19B27D9C04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3144C38-8B12-409B-B986-546309CECEFA}" type="pres">
      <dgm:prSet presAssocID="{B26BBC79-15CB-467A-8965-2947ABAB0A31}" presName="horFlow" presStyleCnt="0"/>
      <dgm:spPr/>
    </dgm:pt>
    <dgm:pt modelId="{83411DC0-9DC7-4859-92A1-448CB8F48A14}" type="pres">
      <dgm:prSet presAssocID="{B26BBC79-15CB-467A-8965-2947ABAB0A31}" presName="bigChev" presStyleLbl="node1" presStyleIdx="0" presStyleCnt="1" custLinFactNeighborY="-10434"/>
      <dgm:spPr/>
    </dgm:pt>
  </dgm:ptLst>
  <dgm:cxnLst>
    <dgm:cxn modelId="{20B95441-C9C2-4DE6-801F-941944A7EA89}" type="presOf" srcId="{B26BBC79-15CB-467A-8965-2947ABAB0A31}" destId="{83411DC0-9DC7-4859-92A1-448CB8F48A14}" srcOrd="0" destOrd="0" presId="urn:microsoft.com/office/officeart/2005/8/layout/lProcess3"/>
    <dgm:cxn modelId="{CBE61EB1-5563-4B81-8FFB-C24E58101528}" srcId="{5726961C-1D35-442C-BBE6-E19B27D9C04C}" destId="{B26BBC79-15CB-467A-8965-2947ABAB0A31}" srcOrd="0" destOrd="0" parTransId="{122937B0-FC1A-4AC5-B06F-CC89BDC7AEF7}" sibTransId="{5DD6EE29-58FA-4C64-9401-705FCFE1830C}"/>
    <dgm:cxn modelId="{63DF55DA-AA8E-4CB2-A154-BA2A8A06563D}" type="presOf" srcId="{5726961C-1D35-442C-BBE6-E19B27D9C04C}" destId="{582100D8-D48D-4D5D-8FD7-AC310EEA0CF3}" srcOrd="0" destOrd="0" presId="urn:microsoft.com/office/officeart/2005/8/layout/lProcess3"/>
    <dgm:cxn modelId="{A5DDB0D2-05B7-45CD-BD82-7A6498A2F9DE}" type="presParOf" srcId="{582100D8-D48D-4D5D-8FD7-AC310EEA0CF3}" destId="{A3144C38-8B12-409B-B986-546309CECEFA}" srcOrd="0" destOrd="0" presId="urn:microsoft.com/office/officeart/2005/8/layout/lProcess3"/>
    <dgm:cxn modelId="{3F472014-02E8-4355-8D66-DE3EE74FB591}" type="presParOf" srcId="{A3144C38-8B12-409B-B986-546309CECEFA}" destId="{83411DC0-9DC7-4859-92A1-448CB8F48A14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885010-362B-40B0-99F9-18705450D069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a-ES"/>
        </a:p>
      </dgm:t>
    </dgm:pt>
    <dgm:pt modelId="{D1613067-31E3-441F-866B-04A77789DDE1}" type="pres">
      <dgm:prSet presAssocID="{90885010-362B-40B0-99F9-18705450D06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89C7EB30-E0BC-4667-84D9-337FBD721E46}" type="presOf" srcId="{90885010-362B-40B0-99F9-18705450D069}" destId="{D1613067-31E3-441F-866B-04A77789DDE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7A9A1-2E18-46A4-9126-E07F8D7E6C98}">
      <dsp:nvSpPr>
        <dsp:cNvPr id="0" name=""/>
        <dsp:cNvSpPr/>
      </dsp:nvSpPr>
      <dsp:spPr>
        <a:xfrm>
          <a:off x="0" y="570808"/>
          <a:ext cx="1980000" cy="79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Obligatorietat resposta</a:t>
          </a:r>
        </a:p>
      </dsp:txBody>
      <dsp:txXfrm>
        <a:off x="396000" y="570808"/>
        <a:ext cx="1188000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4B8E6-9DF3-47AB-96B0-979D95796863}">
      <dsp:nvSpPr>
        <dsp:cNvPr id="0" name=""/>
        <dsp:cNvSpPr/>
      </dsp:nvSpPr>
      <dsp:spPr>
        <a:xfrm>
          <a:off x="0" y="81708"/>
          <a:ext cx="1980000" cy="79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Declarades d’interès públic</a:t>
          </a:r>
        </a:p>
      </dsp:txBody>
      <dsp:txXfrm>
        <a:off x="396000" y="81708"/>
        <a:ext cx="1188000" cy="792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154E8-9BDD-43B5-ACBF-A6FAFC449830}">
      <dsp:nvSpPr>
        <dsp:cNvPr id="0" name=""/>
        <dsp:cNvSpPr/>
      </dsp:nvSpPr>
      <dsp:spPr>
        <a:xfrm>
          <a:off x="0" y="361347"/>
          <a:ext cx="1980000" cy="79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No duplicitat</a:t>
          </a:r>
        </a:p>
      </dsp:txBody>
      <dsp:txXfrm>
        <a:off x="396000" y="361347"/>
        <a:ext cx="1188000" cy="79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751C-BE0F-444E-AB30-107F926041EF}">
      <dsp:nvSpPr>
        <dsp:cNvPr id="0" name=""/>
        <dsp:cNvSpPr/>
      </dsp:nvSpPr>
      <dsp:spPr>
        <a:xfrm>
          <a:off x="0" y="453473"/>
          <a:ext cx="1980000" cy="79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Objectives i públiques</a:t>
          </a:r>
        </a:p>
      </dsp:txBody>
      <dsp:txXfrm>
        <a:off x="396000" y="453473"/>
        <a:ext cx="1188000" cy="79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83FE6-80C3-4E37-9D17-E4F7C1BBDF4B}">
      <dsp:nvSpPr>
        <dsp:cNvPr id="0" name=""/>
        <dsp:cNvSpPr/>
      </dsp:nvSpPr>
      <dsp:spPr>
        <a:xfrm>
          <a:off x="0" y="316694"/>
          <a:ext cx="1980000" cy="79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Comparables</a:t>
          </a:r>
        </a:p>
      </dsp:txBody>
      <dsp:txXfrm>
        <a:off x="396000" y="316694"/>
        <a:ext cx="1188000" cy="79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11DC0-9DC7-4859-92A1-448CB8F48A14}">
      <dsp:nvSpPr>
        <dsp:cNvPr id="0" name=""/>
        <dsp:cNvSpPr/>
      </dsp:nvSpPr>
      <dsp:spPr>
        <a:xfrm>
          <a:off x="0" y="181333"/>
          <a:ext cx="1980000" cy="79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/>
            <a:t>Secret estadístic</a:t>
          </a:r>
        </a:p>
      </dsp:txBody>
      <dsp:txXfrm>
        <a:off x="396000" y="181333"/>
        <a:ext cx="1188000" cy="79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085FD-7672-624E-B925-E17B1A931436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53F1-1867-3B4C-AD74-90F61FCD4A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8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D3DE-B77F-8744-A2AD-2CB810033372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C568B-110C-5742-8CE1-1DEA3A6E018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559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568B-110C-5742-8CE1-1DEA3A6E018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7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C94-8A33-4441-9FDC-7B23A234CB79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7" y="605191"/>
            <a:ext cx="4520280" cy="1228589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79373" y="6434152"/>
            <a:ext cx="1984321" cy="423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 marL="0" indent="0">
              <a:defRPr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47579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FD9423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F84471B4-A85E-4D18-829A-FBD567756E6B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15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BC8C-2966-4F10-8165-E0579DF42C59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01676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31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211733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104-3645-4042-8496-9C1EE959B230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94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095706D7-A6AF-4D62-8E78-3EC51B976735}" type="datetime1">
              <a:rPr lang="es-ES" smtClean="0"/>
              <a:t>30/09/2024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7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DE76478C-CF11-4563-B33F-C0FCA76CE970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92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D276-4E49-490D-A7D5-897D39E37978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8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6BE7-0998-4FCE-ABD0-E54C3F2A4386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47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5A9E-A034-4826-B961-BAB842BDFE15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77542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144001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44C5-362C-4CB4-A1CD-AEC9ED9F36A4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2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775-C2B6-41B2-B387-506CCAAADD3B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7" y="605191"/>
            <a:ext cx="4520280" cy="1228589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79373" y="6434152"/>
            <a:ext cx="1984321" cy="423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4118" y="-43862"/>
            <a:ext cx="2133600" cy="232121"/>
          </a:xfrm>
        </p:spPr>
        <p:txBody>
          <a:bodyPr/>
          <a:lstStyle/>
          <a:p>
            <a:fld id="{44CDB317-48D5-4DDF-B51A-42CDB2D0F2C9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1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4118" y="-43862"/>
            <a:ext cx="2133600" cy="232121"/>
          </a:xfrm>
        </p:spPr>
        <p:txBody>
          <a:bodyPr/>
          <a:lstStyle/>
          <a:p>
            <a:fld id="{81331F26-D943-406C-8B4A-83B6A83DF491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43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53AE-2475-4099-91FD-3AABE154EF49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55" y="5397206"/>
            <a:ext cx="8229601" cy="990570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9180512" cy="2286000"/>
          </a:xfrm>
          <a:solidFill>
            <a:srgbClr val="4E69CC"/>
          </a:solidFill>
        </p:spPr>
        <p:txBody>
          <a:bodyPr vert="horz" lIns="118872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79AC-C248-460C-8E7C-4321D0830B81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3" y="1541182"/>
            <a:ext cx="3643369" cy="9902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470038"/>
            <a:ext cx="1984321" cy="387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752955EA-8638-4D46-9B4D-CEE7BF057264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4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588" y="1956299"/>
            <a:ext cx="356616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34" y="1956299"/>
            <a:ext cx="356616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29343713-D911-46D9-8162-260F1CE6F25F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F55D-1244-402E-A749-23C1DDAFC1A4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080717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1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3FB9-8C3C-4048-B8FD-9DD454874576}" type="datetime1">
              <a:rPr lang="es-ES" smtClean="0"/>
              <a:t>30/09/2024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677333"/>
            <a:ext cx="7988300" cy="528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990715"/>
            <a:ext cx="3566160" cy="439697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4E69CC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E01D00B8-CE24-4CF7-9E31-D47DA5B093EB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3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47579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4E69CC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0FD2AE99-ACAC-4A13-B724-ED9ECD58000E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79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211733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C9FD-A705-4194-8A3D-7467FD952540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54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6D712619-9FAF-436A-898D-912F283C70E8}" type="datetime1">
              <a:rPr lang="es-ES" smtClean="0"/>
              <a:t>30/09/2024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6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41BD-F119-496C-9F86-B39771DB7114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0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334B550B-8EDA-45C0-894B-00EC36C537CF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CA5-6F8F-4ED5-8C41-840DCA2D2469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1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A83B-DDBD-4D96-865B-2415FB021FE6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0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464-2E97-4DF5-8B41-86C7232ABA6C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77542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1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144001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AF4F-55FE-4DF2-91E0-69836CF40732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3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1A0-2BBB-4DAE-A6D4-AD6FA3791EBD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7" y="605191"/>
            <a:ext cx="4520280" cy="1228589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79373" y="6434152"/>
            <a:ext cx="1984321" cy="423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  <a:solidFill>
            <a:srgbClr val="9F3540"/>
          </a:solidFill>
        </p:spPr>
        <p:txBody>
          <a:bodyPr/>
          <a:lstStyle>
            <a:lvl1pPr marL="1077913" indent="0">
              <a:defRPr sz="2400"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7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F3540"/>
          </a:solidFill>
        </p:spPr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4118" y="-43862"/>
            <a:ext cx="2133600" cy="232121"/>
          </a:xfrm>
        </p:spPr>
        <p:txBody>
          <a:bodyPr/>
          <a:lstStyle/>
          <a:p>
            <a:fld id="{B59DC81F-9969-452B-84ED-91447353C305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7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FB-93A1-41E4-B785-468E3E9DD09D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1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55" y="5397206"/>
            <a:ext cx="8229601" cy="990570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9180512" cy="2286000"/>
          </a:xfrm>
          <a:solidFill>
            <a:srgbClr val="9F3540"/>
          </a:solidFill>
        </p:spPr>
        <p:txBody>
          <a:bodyPr vert="horz" lIns="118872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45F0-CB19-4ED8-9D84-757A3E185EF4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3" y="1541182"/>
            <a:ext cx="3643369" cy="9902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470038"/>
            <a:ext cx="1984321" cy="387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5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F3540"/>
          </a:solidFill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9C883536-E613-4243-AC89-BB75E67812E1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8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55" y="5397206"/>
            <a:ext cx="8229601" cy="990570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9180512" cy="2286000"/>
          </a:xfrm>
          <a:solidFill>
            <a:srgbClr val="FD9423"/>
          </a:solidFill>
        </p:spPr>
        <p:txBody>
          <a:bodyPr vert="horz" lIns="118872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DA2A-47D8-4736-A0F2-5E34F2B578AF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3" y="1541182"/>
            <a:ext cx="3643369" cy="9902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470038"/>
            <a:ext cx="1984321" cy="387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4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  <a:solidFill>
            <a:srgbClr val="9F3540"/>
          </a:solidFill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588" y="1956299"/>
            <a:ext cx="356616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34" y="1956299"/>
            <a:ext cx="356616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EB1D7018-2CA4-468C-B8C2-C13F4F9EDD1C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5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  <a:solidFill>
            <a:srgbClr val="9F3540"/>
          </a:solidFill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9FE-55D8-478F-841A-170FDDD16135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044176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5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6AD4-E189-4046-922C-7EAFA4624B7A}" type="datetime1">
              <a:rPr lang="es-ES" smtClean="0"/>
              <a:t>30/09/2024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677333"/>
            <a:ext cx="7988300" cy="528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990715"/>
            <a:ext cx="3566160" cy="439697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9F3540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78207D75-2B84-439B-A1F8-B23DCE5BCDAE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9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47579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9F3540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2DAE5BF9-638A-43EF-A6FA-6DCE7EB01130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3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211733" cy="877824"/>
          </a:xfrm>
          <a:solidFill>
            <a:srgbClr val="9F3540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54D4-209F-4599-A8CF-63D5548E658A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15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  <a:solidFill>
            <a:srgbClr val="9F3540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18FB7E87-E48E-40A8-9924-D3E7F79EA186}" type="datetime1">
              <a:rPr lang="es-ES" smtClean="0"/>
              <a:t>30/09/2024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30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  <a:solidFill>
            <a:srgbClr val="9F3540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A181DA4C-8BB5-4044-B104-05CEE2BEB675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30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  <a:solidFill>
            <a:srgbClr val="9F3540"/>
          </a:solidFill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D795-25E7-48BC-9E41-A4D85987585F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  <a:solidFill>
            <a:srgbClr val="9F3540"/>
          </a:solidFill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839A-DA6A-4B2D-B7C6-F7DAAD1DCC6C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C857709D-ECD5-4266-94F9-DBEC2A8463DA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B2A9-3ED3-4D8A-8997-87277513F4E2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77542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4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144001" cy="877824"/>
          </a:xfrm>
          <a:solidFill>
            <a:srgbClr val="9F3540"/>
          </a:solidFill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CB02-03FA-4951-935E-BEB942FA39FC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0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3A8D-BD95-40D9-9823-FB8CCD02BEBB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7" y="605191"/>
            <a:ext cx="4520280" cy="1228589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79373" y="6434152"/>
            <a:ext cx="1984321" cy="4238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 marL="1077913" indent="0">
              <a:defRPr sz="2400"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2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4118" y="-43862"/>
            <a:ext cx="2133600" cy="232121"/>
          </a:xfrm>
        </p:spPr>
        <p:txBody>
          <a:bodyPr/>
          <a:lstStyle/>
          <a:p>
            <a:fld id="{49772190-F08C-4975-8A27-2DE56C783640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7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42CE-7154-4736-8372-4E96FE0F1D2C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4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55" y="5397206"/>
            <a:ext cx="8229601" cy="990570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9180512" cy="2286000"/>
          </a:xfrm>
          <a:solidFill>
            <a:srgbClr val="99B335"/>
          </a:solidFill>
        </p:spPr>
        <p:txBody>
          <a:bodyPr vert="horz" lIns="118872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45B8-F4FD-4EB4-B989-FC4D9FCB41A7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3" y="1541182"/>
            <a:ext cx="3643369" cy="9902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470038"/>
            <a:ext cx="1984321" cy="387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4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083733"/>
            <a:ext cx="3566160" cy="5193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AFB8ED7C-F7F6-4BC3-9AAC-BD23A91171A2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8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588" y="1956299"/>
            <a:ext cx="356616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34" y="1956299"/>
            <a:ext cx="356616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BB168649-A753-4726-89C4-AC007D7568E4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2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A7A3-6A08-4A79-B9C5-278DD5052D66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035040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1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336C-B822-461D-A626-19F169CA394D}" type="datetime1">
              <a:rPr lang="es-ES" smtClean="0"/>
              <a:t>30/09/2024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677333"/>
            <a:ext cx="7988300" cy="528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5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01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25133"/>
            <a:ext cx="3566160" cy="41518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588" y="1956299"/>
            <a:ext cx="356616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34" y="1956299"/>
            <a:ext cx="356616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F202AF00-2C01-41CD-A5A6-618925FDCF75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0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990715"/>
            <a:ext cx="3566160" cy="439697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99B335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4FEADD9E-9C58-42F9-937E-1C2B1FFF9AD6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0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47579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99B335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55C7A25E-B919-4AF6-BE06-45E425053F5F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39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211733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E5D8-F97A-46AA-8E44-7BB852D20C0D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5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612B83B3-9EA9-461D-A89D-3198C19E7F9D}" type="datetime1">
              <a:rPr lang="es-ES" smtClean="0"/>
              <a:t>30/09/2024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5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F800F79A-2D7C-4879-B324-6C9B0A63E7CC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7057-64B9-4BBC-A2D4-1D8C14685DA9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4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29D7-7526-4974-9A10-D8B77054E599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1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4AA5-032C-44FD-900E-48324D6541FB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77542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5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114800"/>
            <a:ext cx="9144001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1B9C-45F8-4386-94CC-13F63FDC614E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3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D1FA-FE26-4D55-896C-06152D6E4EA7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7" y="605191"/>
            <a:ext cx="4520280" cy="1228589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79373" y="6398263"/>
            <a:ext cx="1984321" cy="47667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0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BAAB-DA32-4B4A-9863-6D70F2FA1FD8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424" y="1016762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0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4118" y="-43862"/>
            <a:ext cx="2133600" cy="232121"/>
          </a:xfrm>
        </p:spPr>
        <p:txBody>
          <a:bodyPr/>
          <a:lstStyle/>
          <a:p>
            <a:fld id="{3991E697-2A8F-4F86-97D3-8D193DD36316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2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4DF8-76C0-48A5-BC41-F6801F0422EF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4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7" y="3200399"/>
            <a:ext cx="9180512" cy="2286000"/>
          </a:xfrm>
          <a:solidFill>
            <a:schemeClr val="tx2"/>
          </a:solidFill>
        </p:spPr>
        <p:txBody>
          <a:bodyPr vert="horz" lIns="118872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5501540"/>
            <a:ext cx="8229601" cy="896722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CB7-1822-43EB-A0A9-85178C2CFEF2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 descr="logo idescat central vermell 2 línees (piv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3" y="1541182"/>
            <a:ext cx="3643369" cy="990249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79373" y="6406730"/>
            <a:ext cx="1984321" cy="47667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0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948267"/>
            <a:ext cx="3566160" cy="5328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948267"/>
            <a:ext cx="3566160" cy="5328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23A560FE-4334-4199-9D88-2D92E7C33ADB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3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8580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67467"/>
            <a:ext cx="3566160" cy="4109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8580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67467"/>
            <a:ext cx="3566160" cy="4109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588" y="1964765"/>
            <a:ext cx="356616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34" y="1964765"/>
            <a:ext cx="356616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036E95EB-D69B-4886-9D11-2568DB1DA525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3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0296-3C83-419E-85AC-31D51D3C16EC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15380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2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C794-E881-425B-BC34-92E15EEC6DB5}" type="datetime1">
              <a:rPr lang="es-ES" smtClean="0"/>
              <a:t>30/09/2024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4424" y="115380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7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47577"/>
            <a:ext cx="3566160" cy="4342218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1307DD9D-E729-4559-9206-2F376386C022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74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83EB08C7-A6C3-4433-903C-1068EB0DE51A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6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EDD5-610C-4A19-A651-D00D12A621DA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1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2042-158E-4CCB-8105-6EDE59FA24D6}" type="datetime1">
              <a:rPr lang="es-ES" smtClean="0"/>
              <a:t>30/09/2024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677333"/>
            <a:ext cx="7988300" cy="528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8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02CF94D8-0049-424E-A47C-E450E4232B58}" type="datetime1">
              <a:rPr lang="es-ES" smtClean="0"/>
              <a:t>30/09/2024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4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63455B2A-FBEA-48A8-B1E0-DB2284CD3EA3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8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2ED3-F5DD-43FE-9979-9A73C62974C6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7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38E-F422-4653-BCF0-91622BD7E80F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31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F295-D3D7-4CC4-A351-B80A47E84B8D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035040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1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572" y="3034553"/>
            <a:ext cx="8330428" cy="3346775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92075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F6EA-1C3B-4D32-8A97-CFF8894FEAF2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67" y="376782"/>
            <a:ext cx="3834267" cy="1110616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79373" y="6398263"/>
            <a:ext cx="1984321" cy="47667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9144000" cy="877824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2375658" y="1461831"/>
            <a:ext cx="48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Institut</a:t>
            </a:r>
            <a:r>
              <a:rPr lang="es-ES" sz="1400" baseline="0" dirty="0"/>
              <a:t> </a:t>
            </a:r>
            <a:r>
              <a:rPr lang="es-ES" sz="1400" baseline="0" dirty="0" err="1"/>
              <a:t>d’Estadística</a:t>
            </a:r>
            <a:r>
              <a:rPr lang="es-ES" sz="1400" baseline="0" dirty="0"/>
              <a:t> de Catalunya</a:t>
            </a:r>
          </a:p>
          <a:p>
            <a:pPr algn="ctr"/>
            <a:r>
              <a:rPr lang="es-ES" sz="1400" baseline="0" dirty="0" err="1"/>
              <a:t>Departament</a:t>
            </a:r>
            <a:r>
              <a:rPr lang="es-ES" sz="1400" baseline="0" dirty="0"/>
              <a:t> de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678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4118" y="-43862"/>
            <a:ext cx="2133600" cy="232121"/>
          </a:xfrm>
        </p:spPr>
        <p:txBody>
          <a:bodyPr/>
          <a:lstStyle/>
          <a:p>
            <a:fld id="{FE256DB3-47F7-4271-ADC1-CF1ED94B8AFD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59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1A9-4CA6-4581-AAD0-594DC4444AC8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3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7" y="3200399"/>
            <a:ext cx="9180512" cy="2286000"/>
          </a:xfrm>
          <a:solidFill>
            <a:schemeClr val="tx2"/>
          </a:solidFill>
        </p:spPr>
        <p:txBody>
          <a:bodyPr vert="horz" lIns="1188720" tIns="45720" rIns="27432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5501540"/>
            <a:ext cx="8229601" cy="896722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07E8-36FA-430A-892E-7366D722FC32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79373" y="6406730"/>
            <a:ext cx="1984321" cy="47667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67" y="906523"/>
            <a:ext cx="3834267" cy="1110616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2375658" y="1991572"/>
            <a:ext cx="48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Institut</a:t>
            </a:r>
            <a:r>
              <a:rPr lang="es-ES" sz="1400" baseline="0" dirty="0"/>
              <a:t> </a:t>
            </a:r>
            <a:r>
              <a:rPr lang="es-ES" sz="1400" baseline="0" dirty="0" err="1"/>
              <a:t>d’Estadística</a:t>
            </a:r>
            <a:r>
              <a:rPr lang="es-ES" sz="1400" baseline="0" dirty="0"/>
              <a:t> de Catalunya</a:t>
            </a:r>
          </a:p>
          <a:p>
            <a:pPr algn="ctr"/>
            <a:r>
              <a:rPr lang="es-ES" sz="1400" baseline="0" dirty="0" err="1"/>
              <a:t>Departament</a:t>
            </a:r>
            <a:r>
              <a:rPr lang="es-ES" sz="1400" baseline="0" dirty="0"/>
              <a:t> de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225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948267"/>
            <a:ext cx="3566160" cy="5328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948267"/>
            <a:ext cx="3566160" cy="53287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6D47CC56-7701-4BFF-A022-EECB00EAEB98}" type="datetime1">
              <a:rPr lang="es-ES" smtClean="0"/>
              <a:t>30/09/2024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7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990715"/>
            <a:ext cx="3566160" cy="439697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rgbClr val="FD9423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0D28A074-84B5-4DA5-BD3B-C2B44C832F89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9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908580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167467"/>
            <a:ext cx="3566160" cy="4109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908580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167467"/>
            <a:ext cx="3566160" cy="4109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588" y="1964765"/>
            <a:ext cx="3566160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34" y="1964765"/>
            <a:ext cx="356616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58966397-F8C7-4A4E-8F0E-DD614BD9908D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E73E-0714-4F23-BE58-E1EBB0ECBCBD}" type="datetime1">
              <a:rPr lang="es-ES" smtClean="0"/>
              <a:t>30/09/2024</a:t>
            </a:fld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4424" y="115380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2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E0D3-DB31-4D9D-A772-6B73C32BB392}" type="datetime1">
              <a:rPr lang="es-ES" smtClean="0"/>
              <a:t>30/09/2024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4424" y="1153808"/>
            <a:ext cx="7610476" cy="5112521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1pPr>
            <a:lvl2pPr marL="6858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2pPr>
            <a:lvl3pPr marL="10350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371600" indent="-3365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4pPr>
            <a:lvl5pPr marL="1720850" indent="-34925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1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392376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47577"/>
            <a:ext cx="3566160" cy="4342218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26E84A90-2187-41BF-8557-52BA488CFBDF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65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91440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333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342216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EE8B755B-2504-461F-8494-E814535BC4E2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5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EEC-51B6-4F6B-B412-B7C555E30654}" type="datetime1">
              <a:rPr lang="es-ES" smtClean="0"/>
              <a:t>30/09/2024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8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229600" cy="137902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36EA58AB-3040-43C1-BA04-A401A527E615}" type="datetime1">
              <a:rPr lang="es-ES" smtClean="0"/>
              <a:t>30/09/2024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2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6"/>
            <a:ext cx="8229600" cy="1379022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-40171"/>
            <a:ext cx="2133600" cy="232121"/>
          </a:xfrm>
        </p:spPr>
        <p:txBody>
          <a:bodyPr/>
          <a:lstStyle/>
          <a:p>
            <a:fld id="{3F16A214-72ED-4C17-B293-2A1C3770A257}" type="datetime1">
              <a:rPr lang="es-ES" smtClean="0"/>
              <a:t>30/09/2024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6569075"/>
            <a:ext cx="457200" cy="365125"/>
          </a:xfrm>
        </p:spPr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8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50"/>
            <a:ext cx="9247094" cy="5124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247A-51CD-44EE-A680-145E952A0EB6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6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6220" y="851762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013" y="950899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E72B-A451-43AB-BB39-F0E64D9503EE}" type="datetime1">
              <a:rPr lang="es-ES" smtClean="0"/>
              <a:t>30/09/2024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5DAF-66B7-D040-BC27-8A40EB48921C}" type="slidenum">
              <a:rPr lang="es-ES" smtClean="0"/>
              <a:t>‹#›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9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6394658"/>
            <a:ext cx="9217024" cy="471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191950"/>
            <a:ext cx="9217024" cy="512452"/>
          </a:xfrm>
          <a:prstGeom prst="rect">
            <a:avLst/>
          </a:prstGeom>
          <a:solidFill>
            <a:srgbClr val="FD9423"/>
          </a:solidFill>
        </p:spPr>
        <p:txBody>
          <a:bodyPr vert="horz" lIns="1188720" tIns="45720" rIns="27432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153808"/>
            <a:ext cx="7610476" cy="511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EBDB5DAF-66B7-D040-BC27-8A40EB4892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-40171"/>
            <a:ext cx="9143999" cy="22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n 8" descr="idescat-en-blanc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" y="6443856"/>
            <a:ext cx="1594177" cy="3727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-40171"/>
            <a:ext cx="2133600" cy="22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49603A-E77A-4E97-B06A-9786911169E7}" type="datetime1">
              <a:rPr lang="es-ES" smtClean="0"/>
              <a:t>30/09/2024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65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s-ES_tradnl" sz="2400" kern="1200" dirty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6394658"/>
            <a:ext cx="9217024" cy="471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191950"/>
            <a:ext cx="9217024" cy="512452"/>
          </a:xfrm>
          <a:prstGeom prst="rect">
            <a:avLst/>
          </a:prstGeom>
          <a:solidFill>
            <a:srgbClr val="4E69CC"/>
          </a:solidFill>
        </p:spPr>
        <p:txBody>
          <a:bodyPr vert="horz" lIns="1188720" tIns="45720" rIns="27432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153808"/>
            <a:ext cx="7610476" cy="511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EBDB5DAF-66B7-D040-BC27-8A40EB4892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-40171"/>
            <a:ext cx="9143999" cy="22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n 8" descr="idescat-en-blanc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" y="6443856"/>
            <a:ext cx="1594177" cy="3727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-40171"/>
            <a:ext cx="2133600" cy="22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3DC890-0293-41F8-8075-86C085E35509}" type="datetime1">
              <a:rPr lang="es-ES" smtClean="0"/>
              <a:t>30/09/2024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950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s-ES_tradnl" sz="2400" kern="1200" dirty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6394658"/>
            <a:ext cx="9217024" cy="471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191950"/>
            <a:ext cx="9217024" cy="512452"/>
          </a:xfrm>
          <a:prstGeom prst="rect">
            <a:avLst/>
          </a:prstGeom>
          <a:solidFill>
            <a:srgbClr val="9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153808"/>
            <a:ext cx="7610476" cy="511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EBDB5DAF-66B7-D040-BC27-8A40EB4892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-40171"/>
            <a:ext cx="9143999" cy="22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n 8" descr="idescat-en-blanc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" y="6443856"/>
            <a:ext cx="1594177" cy="3727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-40171"/>
            <a:ext cx="2133600" cy="22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760A59-64A1-4FE8-B5E8-E89C6D707169}" type="datetime1">
              <a:rPr lang="es-ES" smtClean="0"/>
              <a:t>30/09/2024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98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s-ES_tradnl" sz="1800" kern="1200" dirty="0">
          <a:solidFill>
            <a:schemeClr val="l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6394658"/>
            <a:ext cx="9217024" cy="471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191950"/>
            <a:ext cx="9217024" cy="512452"/>
          </a:xfrm>
          <a:prstGeom prst="rect">
            <a:avLst/>
          </a:prstGeom>
          <a:solidFill>
            <a:srgbClr val="99B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153808"/>
            <a:ext cx="7610476" cy="511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EBDB5DAF-66B7-D040-BC27-8A40EB4892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-40171"/>
            <a:ext cx="9143999" cy="22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n 8" descr="idescat-en-blanc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" y="6443856"/>
            <a:ext cx="1594177" cy="3727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-40171"/>
            <a:ext cx="2133600" cy="22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6FAB86-44B4-4FCB-A5CF-1550615B9A36}" type="datetime1">
              <a:rPr lang="es-ES" smtClean="0"/>
              <a:t>30/09/2024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71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s-ES_tradnl" sz="1800" kern="1200" dirty="0">
          <a:solidFill>
            <a:schemeClr val="l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94658"/>
            <a:ext cx="9180512" cy="47180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191950"/>
            <a:ext cx="9217024" cy="512452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153808"/>
            <a:ext cx="7610476" cy="511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EBDB5DAF-66B7-D040-BC27-8A40EB4892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-40171"/>
            <a:ext cx="9143999" cy="22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n 8" descr="idescat-en-blanc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" y="6443856"/>
            <a:ext cx="1594177" cy="3727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-40171"/>
            <a:ext cx="2133600" cy="22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8FA877-CD00-4CB2-A1B8-159936FC9D68}" type="datetime1">
              <a:rPr lang="es-ES" smtClean="0"/>
              <a:t>30/09/2024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53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s-ES_tradnl" sz="2400" kern="1200" dirty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94658"/>
            <a:ext cx="9180512" cy="47180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191950"/>
            <a:ext cx="9217024" cy="512452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153808"/>
            <a:ext cx="7610476" cy="511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EBDB5DAF-66B7-D040-BC27-8A40EB48921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" y="-40171"/>
            <a:ext cx="9143999" cy="22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7" y="6443856"/>
            <a:ext cx="1410328" cy="3727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0" y="6569075"/>
            <a:ext cx="2895600" cy="23212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s-ES"/>
              <a:t>Presentació de l'Idescat, web Idescat i web "Aprenestadistica"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-40171"/>
            <a:ext cx="2133600" cy="228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481874-03F2-4413-B289-AA3939034C84}" type="datetime1">
              <a:rPr lang="es-ES" smtClean="0"/>
              <a:t>30/09/2024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lang="es-ES_tradnl" sz="2400" kern="1200" dirty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21" Type="http://schemas.microsoft.com/office/2007/relationships/diagramDrawing" Target="../diagrams/drawing6.xml"/><Relationship Id="rId34" Type="http://schemas.openxmlformats.org/officeDocument/2006/relationships/image" Target="../media/image7.jp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33" Type="http://schemas.openxmlformats.org/officeDocument/2006/relationships/image" Target="../media/image6.jpg"/><Relationship Id="rId38" Type="http://schemas.openxmlformats.org/officeDocument/2006/relationships/image" Target="../media/image11.jp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32" Type="http://schemas.openxmlformats.org/officeDocument/2006/relationships/image" Target="../media/image5.jpg"/><Relationship Id="rId37" Type="http://schemas.openxmlformats.org/officeDocument/2006/relationships/image" Target="../media/image10.jpg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36" Type="http://schemas.openxmlformats.org/officeDocument/2006/relationships/image" Target="../media/image9.jpg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Relationship Id="rId35" Type="http://schemas.openxmlformats.org/officeDocument/2006/relationships/image" Target="../media/image8.jpg"/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://www.idescat.cat/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descat.cat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E1C2921B-712A-4435-94B0-EDE3492C9400}"/>
              </a:ext>
            </a:extLst>
          </p:cNvPr>
          <p:cNvSpPr txBox="1"/>
          <p:nvPr/>
        </p:nvSpPr>
        <p:spPr>
          <a:xfrm>
            <a:off x="133710" y="2828835"/>
            <a:ext cx="887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>
                <a:solidFill>
                  <a:srgbClr val="C00000"/>
                </a:solidFill>
                <a:latin typeface="+mj-lt"/>
              </a:rPr>
              <a:t>Idescat i sector educatiu, anem de la mà!!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D09D076-719D-F48C-92BD-79AB62FC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325" y="5695406"/>
            <a:ext cx="421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</a:pPr>
            <a:r>
              <a:rPr lang="es-ES" altLang="es-ES" sz="1400" b="0" dirty="0">
                <a:solidFill>
                  <a:srgbClr val="404040"/>
                </a:solidFill>
                <a:latin typeface="+mn-lt"/>
              </a:rPr>
              <a:t>Lourdes Alonso Serra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</a:pPr>
            <a:r>
              <a:rPr lang="es-ES" altLang="es-ES" sz="1400" b="0" dirty="0">
                <a:solidFill>
                  <a:srgbClr val="404040"/>
                </a:solidFill>
                <a:latin typeface="+mn-lt"/>
              </a:rPr>
              <a:t>Coordinadora </a:t>
            </a:r>
            <a:r>
              <a:rPr lang="es-ES" altLang="es-ES" sz="1400" b="0" dirty="0" err="1">
                <a:solidFill>
                  <a:srgbClr val="404040"/>
                </a:solidFill>
                <a:latin typeface="+mn-lt"/>
              </a:rPr>
              <a:t>dels</a:t>
            </a:r>
            <a:r>
              <a:rPr lang="es-ES" altLang="es-ES" sz="1400" b="0" dirty="0">
                <a:solidFill>
                  <a:srgbClr val="404040"/>
                </a:solidFill>
                <a:latin typeface="+mn-lt"/>
              </a:rPr>
              <a:t> Serveis de Difusió</a:t>
            </a:r>
          </a:p>
        </p:txBody>
      </p:sp>
    </p:spTree>
    <p:extLst>
      <p:ext uri="{BB962C8B-B14F-4D97-AF65-F5344CB8AC3E}">
        <p14:creationId xmlns:p14="http://schemas.microsoft.com/office/powerpoint/2010/main" val="37992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5492308"/>
              </p:ext>
            </p:extLst>
          </p:nvPr>
        </p:nvGraphicFramePr>
        <p:xfrm>
          <a:off x="576000" y="1058815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429276868"/>
              </p:ext>
            </p:extLst>
          </p:nvPr>
        </p:nvGraphicFramePr>
        <p:xfrm>
          <a:off x="576000" y="330326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ítol 1">
            <a:extLst>
              <a:ext uri="{FF2B5EF4-FFF2-40B4-BE49-F238E27FC236}">
                <a16:creationId xmlns:a16="http://schemas.microsoft.com/office/drawing/2014/main" id="{8E90F3A4-EC87-44C2-9DBD-09330DD4DC34}"/>
              </a:ext>
            </a:extLst>
          </p:cNvPr>
          <p:cNvSpPr txBox="1">
            <a:spLocks/>
          </p:cNvSpPr>
          <p:nvPr/>
        </p:nvSpPr>
        <p:spPr>
          <a:xfrm>
            <a:off x="-644218" y="200753"/>
            <a:ext cx="9144000" cy="512452"/>
          </a:xfrm>
          <a:prstGeom prst="rect">
            <a:avLst/>
          </a:prstGeom>
          <a:noFill/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s-ES_tradnl" sz="2400" kern="1200" dirty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rgbClr val="C00000"/>
                </a:solidFill>
              </a:rPr>
              <a:t>Idescat</a:t>
            </a:r>
          </a:p>
        </p:txBody>
      </p:sp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541EECC3-2742-4D28-A38C-F5DCCDAB7A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2F4B5215-B878-5C57-791F-83EF77C8E2FE}"/>
              </a:ext>
            </a:extLst>
          </p:cNvPr>
          <p:cNvSpPr txBox="1">
            <a:spLocks/>
          </p:cNvSpPr>
          <p:nvPr/>
        </p:nvSpPr>
        <p:spPr>
          <a:xfrm>
            <a:off x="4212347" y="6575601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D31E2-C278-6A60-5315-E0F40E1CC054}"/>
              </a:ext>
            </a:extLst>
          </p:cNvPr>
          <p:cNvSpPr/>
          <p:nvPr/>
        </p:nvSpPr>
        <p:spPr>
          <a:xfrm>
            <a:off x="1019907" y="1237584"/>
            <a:ext cx="65627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a-ES" dirty="0"/>
              <a:t>És l’òrgan estadístic de la Generalitat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a-ES" dirty="0"/>
              <a:t>Missió: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b="1" dirty="0">
                <a:solidFill>
                  <a:srgbClr val="C00000"/>
                </a:solidFill>
              </a:rPr>
              <a:t>Proveir informació estadística </a:t>
            </a:r>
            <a:r>
              <a:rPr lang="ca-ES" dirty="0">
                <a:solidFill>
                  <a:schemeClr val="tx1"/>
                </a:solidFill>
              </a:rPr>
              <a:t>rellevant i d'alta qualitat, amb independència professional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ES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b="1" dirty="0">
                <a:solidFill>
                  <a:srgbClr val="C00000"/>
                </a:solidFill>
              </a:rPr>
              <a:t>Coordinar </a:t>
            </a:r>
            <a:r>
              <a:rPr lang="ca-ES" dirty="0"/>
              <a:t>el Sistema estadístic de Catalunya</a:t>
            </a:r>
          </a:p>
          <a:p>
            <a:pPr lvl="1"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a-ES" dirty="0"/>
              <a:t>Objectius:</a:t>
            </a:r>
          </a:p>
          <a:p>
            <a:pPr>
              <a:buClr>
                <a:srgbClr val="C00000"/>
              </a:buClr>
            </a:pPr>
            <a:endParaRPr lang="ca-ES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b="1" dirty="0">
                <a:solidFill>
                  <a:srgbClr val="C00000"/>
                </a:solidFill>
              </a:rPr>
              <a:t>Planificar</a:t>
            </a:r>
            <a:r>
              <a:rPr lang="ca-ES" dirty="0"/>
              <a:t>, </a:t>
            </a:r>
            <a:r>
              <a:rPr lang="ca-ES" b="1" dirty="0">
                <a:solidFill>
                  <a:srgbClr val="C00000"/>
                </a:solidFill>
              </a:rPr>
              <a:t>produir</a:t>
            </a:r>
            <a:r>
              <a:rPr lang="ca-ES" dirty="0"/>
              <a:t> i </a:t>
            </a:r>
            <a:r>
              <a:rPr lang="ca-ES" b="1" dirty="0">
                <a:solidFill>
                  <a:srgbClr val="C00000"/>
                </a:solidFill>
              </a:rPr>
              <a:t>difondre</a:t>
            </a:r>
            <a:r>
              <a:rPr lang="ca-ES" dirty="0"/>
              <a:t> l’estadística oficial seguint sempre el Codi de bones pràctiques de les estadístiques europees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a-ES" dirty="0"/>
          </a:p>
          <a:p>
            <a:pPr lvl="1"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48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/>
        </p:nvGraphicFramePr>
        <p:xfrm>
          <a:off x="576000" y="479645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/>
        </p:nvGraphicFramePr>
        <p:xfrm>
          <a:off x="576000" y="1058815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a 19"/>
          <p:cNvGraphicFramePr/>
          <p:nvPr/>
        </p:nvGraphicFramePr>
        <p:xfrm>
          <a:off x="576000" y="330326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576000" y="1538377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576000" y="2513698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576000" y="4335732"/>
          <a:ext cx="1980000" cy="131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9" name="Títol 1">
            <a:extLst>
              <a:ext uri="{FF2B5EF4-FFF2-40B4-BE49-F238E27FC236}">
                <a16:creationId xmlns:a16="http://schemas.microsoft.com/office/drawing/2014/main" id="{8E90F3A4-EC87-44C2-9DBD-09330DD4DC34}"/>
              </a:ext>
            </a:extLst>
          </p:cNvPr>
          <p:cNvSpPr txBox="1">
            <a:spLocks/>
          </p:cNvSpPr>
          <p:nvPr/>
        </p:nvSpPr>
        <p:spPr>
          <a:xfrm>
            <a:off x="-644218" y="217695"/>
            <a:ext cx="9144000" cy="512452"/>
          </a:xfrm>
          <a:prstGeom prst="rect">
            <a:avLst/>
          </a:prstGeom>
          <a:noFill/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s-ES_tradnl" sz="2400" kern="1200" dirty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rgbClr val="C00000"/>
                </a:solidFill>
              </a:rPr>
              <a:t>Estadístiques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ca-ES" b="1" dirty="0">
                <a:solidFill>
                  <a:srgbClr val="C00000"/>
                </a:solidFill>
              </a:rPr>
              <a:t>oficials</a:t>
            </a:r>
          </a:p>
        </p:txBody>
      </p:sp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541EECC3-2742-4D28-A38C-F5DCCDAB7A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tge 13">
            <a:extLst>
              <a:ext uri="{FF2B5EF4-FFF2-40B4-BE49-F238E27FC236}">
                <a16:creationId xmlns:a16="http://schemas.microsoft.com/office/drawing/2014/main" id="{193DBAB2-A73A-124A-D16A-7B137A216E9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336012" y="4221981"/>
            <a:ext cx="3115030" cy="491847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B5A543F8-3E05-37F4-EED9-A588489C3C4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58816" y="4724714"/>
            <a:ext cx="3112102" cy="488919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6F9C5B23-13ED-807E-2D5B-87504A4E27B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63725" y="1703954"/>
            <a:ext cx="3115030" cy="491847"/>
          </a:xfrm>
          <a:prstGeom prst="rect">
            <a:avLst/>
          </a:prstGeom>
        </p:spPr>
      </p:pic>
      <p:pic>
        <p:nvPicPr>
          <p:cNvPr id="27" name="Imatge 26">
            <a:extLst>
              <a:ext uri="{FF2B5EF4-FFF2-40B4-BE49-F238E27FC236}">
                <a16:creationId xmlns:a16="http://schemas.microsoft.com/office/drawing/2014/main" id="{7874CD90-5F21-B97B-0B96-6B3CCA50E5E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87800" y="3213258"/>
            <a:ext cx="3115030" cy="488919"/>
          </a:xfrm>
          <a:prstGeom prst="rect">
            <a:avLst/>
          </a:prstGeom>
        </p:spPr>
      </p:pic>
      <p:pic>
        <p:nvPicPr>
          <p:cNvPr id="29" name="Imatge 28">
            <a:extLst>
              <a:ext uri="{FF2B5EF4-FFF2-40B4-BE49-F238E27FC236}">
                <a16:creationId xmlns:a16="http://schemas.microsoft.com/office/drawing/2014/main" id="{42AF31E1-57AE-69C2-4690-2A1A8EC776A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66773" y="2708368"/>
            <a:ext cx="3115030" cy="491847"/>
          </a:xfrm>
          <a:prstGeom prst="rect">
            <a:avLst/>
          </a:prstGeom>
        </p:spPr>
      </p:pic>
      <p:pic>
        <p:nvPicPr>
          <p:cNvPr id="31" name="Imatge 30">
            <a:extLst>
              <a:ext uri="{FF2B5EF4-FFF2-40B4-BE49-F238E27FC236}">
                <a16:creationId xmlns:a16="http://schemas.microsoft.com/office/drawing/2014/main" id="{E9D0DB62-68C3-0C3A-7FA5-E0EA19A9B28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966773" y="3712943"/>
            <a:ext cx="3115030" cy="491847"/>
          </a:xfrm>
          <a:prstGeom prst="rect">
            <a:avLst/>
          </a:prstGeom>
        </p:spPr>
      </p:pic>
      <p:pic>
        <p:nvPicPr>
          <p:cNvPr id="33" name="Imatge 32">
            <a:extLst>
              <a:ext uri="{FF2B5EF4-FFF2-40B4-BE49-F238E27FC236}">
                <a16:creationId xmlns:a16="http://schemas.microsoft.com/office/drawing/2014/main" id="{1734967E-9CA3-AAA1-9436-F2567461EB4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87680" y="2205611"/>
            <a:ext cx="3112102" cy="488919"/>
          </a:xfrm>
          <a:prstGeom prst="rect">
            <a:avLst/>
          </a:prstGeom>
        </p:spPr>
      </p:pic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2F4B5215-B878-5C57-791F-83EF77C8E2FE}"/>
              </a:ext>
            </a:extLst>
          </p:cNvPr>
          <p:cNvSpPr txBox="1">
            <a:spLocks/>
          </p:cNvSpPr>
          <p:nvPr/>
        </p:nvSpPr>
        <p:spPr>
          <a:xfrm>
            <a:off x="4212347" y="6575601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lobus: rectangular amb cantonades arrodonides 25">
            <a:extLst>
              <a:ext uri="{FF2B5EF4-FFF2-40B4-BE49-F238E27FC236}">
                <a16:creationId xmlns:a16="http://schemas.microsoft.com/office/drawing/2014/main" id="{4A41A957-9922-AE97-A438-18070BF738E4}"/>
              </a:ext>
            </a:extLst>
          </p:cNvPr>
          <p:cNvSpPr/>
          <p:nvPr/>
        </p:nvSpPr>
        <p:spPr>
          <a:xfrm rot="10800000">
            <a:off x="4085011" y="3333302"/>
            <a:ext cx="1609286" cy="321906"/>
          </a:xfrm>
          <a:prstGeom prst="wedgeRoundRectCallou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Títol 1">
            <a:extLst>
              <a:ext uri="{FF2B5EF4-FFF2-40B4-BE49-F238E27FC236}">
                <a16:creationId xmlns:a16="http://schemas.microsoft.com/office/drawing/2014/main" id="{A3964A1B-FAD0-4DB5-A10C-269158AEABC8}"/>
              </a:ext>
            </a:extLst>
          </p:cNvPr>
          <p:cNvSpPr txBox="1">
            <a:spLocks/>
          </p:cNvSpPr>
          <p:nvPr/>
        </p:nvSpPr>
        <p:spPr>
          <a:xfrm>
            <a:off x="-27994" y="191950"/>
            <a:ext cx="9144000" cy="512452"/>
          </a:xfrm>
          <a:prstGeom prst="rect">
            <a:avLst/>
          </a:prstGeom>
          <a:noFill/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s-ES_tradnl" sz="2400" kern="1200" dirty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C00000"/>
                </a:solidFill>
              </a:rPr>
              <a:t>Idescat: </a:t>
            </a:r>
            <a:r>
              <a:rPr lang="ca-ES" b="1" dirty="0">
                <a:solidFill>
                  <a:srgbClr val="C00000"/>
                </a:solidFill>
              </a:rPr>
              <a:t>Difusió</a:t>
            </a:r>
            <a:r>
              <a:rPr lang="es-ES" b="1" dirty="0">
                <a:solidFill>
                  <a:srgbClr val="C00000"/>
                </a:solidFill>
              </a:rPr>
              <a:t> de les </a:t>
            </a:r>
            <a:r>
              <a:rPr lang="ca-ES" b="1" dirty="0">
                <a:solidFill>
                  <a:srgbClr val="C00000"/>
                </a:solidFill>
              </a:rPr>
              <a:t>dades</a:t>
            </a:r>
          </a:p>
        </p:txBody>
      </p:sp>
      <p:cxnSp>
        <p:nvCxnSpPr>
          <p:cNvPr id="23" name="Connector recte 22">
            <a:extLst>
              <a:ext uri="{FF2B5EF4-FFF2-40B4-BE49-F238E27FC236}">
                <a16:creationId xmlns:a16="http://schemas.microsoft.com/office/drawing/2014/main" id="{67AEE387-692C-48C4-9E97-0569C113E0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2B75A80-9BF8-537F-25B8-68CE51948A07}"/>
              </a:ext>
            </a:extLst>
          </p:cNvPr>
          <p:cNvSpPr/>
          <p:nvPr/>
        </p:nvSpPr>
        <p:spPr>
          <a:xfrm>
            <a:off x="554924" y="1289678"/>
            <a:ext cx="2249168" cy="1919316"/>
          </a:xfrm>
          <a:prstGeom prst="rect">
            <a:avLst/>
          </a:prstGeom>
          <a:blipFill dpi="0" rotWithShape="1">
            <a:blip r:embed="rId2"/>
            <a:srcRect/>
            <a:stretch>
              <a:fillRect l="-58092" t="-13904" r="-78790" b="-5291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a-E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8BA44D-052F-C7FC-2E63-9400847AD400}"/>
              </a:ext>
            </a:extLst>
          </p:cNvPr>
          <p:cNvSpPr/>
          <p:nvPr/>
        </p:nvSpPr>
        <p:spPr>
          <a:xfrm>
            <a:off x="3268492" y="1289677"/>
            <a:ext cx="2551029" cy="19519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91" t="-10000" r="-74739" b="-2579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a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CD3B26-328D-5251-4C6D-725CCD283B97}"/>
              </a:ext>
            </a:extLst>
          </p:cNvPr>
          <p:cNvSpPr/>
          <p:nvPr/>
        </p:nvSpPr>
        <p:spPr>
          <a:xfrm>
            <a:off x="6237268" y="1333340"/>
            <a:ext cx="2249168" cy="1951971"/>
          </a:xfrm>
          <a:prstGeom prst="rect">
            <a:avLst/>
          </a:prstGeom>
          <a:blipFill dpi="0" rotWithShape="1">
            <a:blip r:embed="rId4"/>
            <a:srcRect/>
            <a:stretch>
              <a:fillRect l="-69091" t="-22664" r="-30909" b="-1818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a-E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33989C-59FD-B584-4013-24D192A5BE83}"/>
              </a:ext>
            </a:extLst>
          </p:cNvPr>
          <p:cNvSpPr/>
          <p:nvPr/>
        </p:nvSpPr>
        <p:spPr>
          <a:xfrm>
            <a:off x="1738851" y="3914248"/>
            <a:ext cx="2249168" cy="1876257"/>
          </a:xfrm>
          <a:prstGeom prst="rect">
            <a:avLst/>
          </a:prstGeom>
          <a:blipFill dpi="0" rotWithShape="1">
            <a:blip r:embed="rId5"/>
            <a:srcRect/>
            <a:stretch>
              <a:fillRect l="-76626" t="-25351" r="-52364" b="-3590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a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2E5AC-8513-9071-E716-EC453818B66A}"/>
              </a:ext>
            </a:extLst>
          </p:cNvPr>
          <p:cNvSpPr/>
          <p:nvPr/>
        </p:nvSpPr>
        <p:spPr>
          <a:xfrm>
            <a:off x="4694937" y="3914248"/>
            <a:ext cx="2249168" cy="1799335"/>
          </a:xfrm>
          <a:prstGeom prst="rect">
            <a:avLst/>
          </a:prstGeom>
          <a:blipFill dpi="0" rotWithShape="1">
            <a:blip r:embed="rId6"/>
            <a:srcRect/>
            <a:stretch>
              <a:fillRect l="-326164" t="-211705" r="-96364" b="-5627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a-ES"/>
          </a:p>
        </p:txBody>
      </p:sp>
      <p:sp>
        <p:nvSpPr>
          <p:cNvPr id="22" name="Globus: rectangular amb cantonades arrodonides 21">
            <a:extLst>
              <a:ext uri="{FF2B5EF4-FFF2-40B4-BE49-F238E27FC236}">
                <a16:creationId xmlns:a16="http://schemas.microsoft.com/office/drawing/2014/main" id="{2FEDB744-AFB6-8B5A-639A-65A66BF57BD1}"/>
              </a:ext>
            </a:extLst>
          </p:cNvPr>
          <p:cNvSpPr/>
          <p:nvPr/>
        </p:nvSpPr>
        <p:spPr>
          <a:xfrm rot="10800000">
            <a:off x="1054359" y="3285311"/>
            <a:ext cx="1609286" cy="321906"/>
          </a:xfrm>
          <a:prstGeom prst="wedgeRoundRectCallout">
            <a:avLst/>
          </a:prstGeom>
          <a:solidFill>
            <a:schemeClr val="bg1"/>
          </a:solidFill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DE069D3B-9129-E8C1-A493-DD4CD7918AD4}"/>
              </a:ext>
            </a:extLst>
          </p:cNvPr>
          <p:cNvSpPr txBox="1"/>
          <p:nvPr/>
        </p:nvSpPr>
        <p:spPr>
          <a:xfrm>
            <a:off x="1094626" y="3268664"/>
            <a:ext cx="173213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Xarxes socials</a:t>
            </a:r>
          </a:p>
        </p:txBody>
      </p:sp>
      <p:sp>
        <p:nvSpPr>
          <p:cNvPr id="27" name="Globus: rectangular amb cantonades arrodonides 26">
            <a:extLst>
              <a:ext uri="{FF2B5EF4-FFF2-40B4-BE49-F238E27FC236}">
                <a16:creationId xmlns:a16="http://schemas.microsoft.com/office/drawing/2014/main" id="{D3D7BBF1-8F55-40B7-DFBD-233E428EF6F5}"/>
              </a:ext>
            </a:extLst>
          </p:cNvPr>
          <p:cNvSpPr/>
          <p:nvPr/>
        </p:nvSpPr>
        <p:spPr>
          <a:xfrm rot="10800000">
            <a:off x="6682644" y="3326111"/>
            <a:ext cx="1609286" cy="321906"/>
          </a:xfrm>
          <a:prstGeom prst="wedgeRoundRectCallou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8" name="Globus: rectangular amb cantonades arrodonides 27">
            <a:extLst>
              <a:ext uri="{FF2B5EF4-FFF2-40B4-BE49-F238E27FC236}">
                <a16:creationId xmlns:a16="http://schemas.microsoft.com/office/drawing/2014/main" id="{25370448-E6E9-07BB-53E7-DB24EC919F21}"/>
              </a:ext>
            </a:extLst>
          </p:cNvPr>
          <p:cNvSpPr/>
          <p:nvPr/>
        </p:nvSpPr>
        <p:spPr>
          <a:xfrm rot="10800000">
            <a:off x="2289110" y="5620221"/>
            <a:ext cx="1609286" cy="321906"/>
          </a:xfrm>
          <a:prstGeom prst="wedgeRoundRectCallou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9" name="Globus: rectangular amb cantonades arrodonides 28">
            <a:extLst>
              <a:ext uri="{FF2B5EF4-FFF2-40B4-BE49-F238E27FC236}">
                <a16:creationId xmlns:a16="http://schemas.microsoft.com/office/drawing/2014/main" id="{D28679C4-BCC0-D838-9787-3969E688A84F}"/>
              </a:ext>
            </a:extLst>
          </p:cNvPr>
          <p:cNvSpPr/>
          <p:nvPr/>
        </p:nvSpPr>
        <p:spPr>
          <a:xfrm rot="10800000">
            <a:off x="5108200" y="5601143"/>
            <a:ext cx="1544016" cy="321906"/>
          </a:xfrm>
          <a:prstGeom prst="wedgeRoundRectCallou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177FC166-059F-E2E1-8141-AEB1492264B6}"/>
              </a:ext>
            </a:extLst>
          </p:cNvPr>
          <p:cNvSpPr txBox="1"/>
          <p:nvPr/>
        </p:nvSpPr>
        <p:spPr>
          <a:xfrm>
            <a:off x="4572000" y="3338603"/>
            <a:ext cx="608701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Web</a:t>
            </a:r>
          </a:p>
        </p:txBody>
      </p:sp>
      <p:sp>
        <p:nvSpPr>
          <p:cNvPr id="30" name="QuadreDeText 29">
            <a:extLst>
              <a:ext uri="{FF2B5EF4-FFF2-40B4-BE49-F238E27FC236}">
                <a16:creationId xmlns:a16="http://schemas.microsoft.com/office/drawing/2014/main" id="{DBC896FD-D35D-B9ED-4410-40EF28A8A404}"/>
              </a:ext>
            </a:extLst>
          </p:cNvPr>
          <p:cNvSpPr txBox="1"/>
          <p:nvPr/>
        </p:nvSpPr>
        <p:spPr>
          <a:xfrm>
            <a:off x="6682644" y="3309463"/>
            <a:ext cx="2249168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Nota de premsa</a:t>
            </a:r>
          </a:p>
        </p:txBody>
      </p:sp>
      <p:sp>
        <p:nvSpPr>
          <p:cNvPr id="31" name="QuadreDeText 30">
            <a:extLst>
              <a:ext uri="{FF2B5EF4-FFF2-40B4-BE49-F238E27FC236}">
                <a16:creationId xmlns:a16="http://schemas.microsoft.com/office/drawing/2014/main" id="{DFB99171-C1C7-512C-79E7-5CD0C78503F0}"/>
              </a:ext>
            </a:extLst>
          </p:cNvPr>
          <p:cNvSpPr txBox="1"/>
          <p:nvPr/>
        </p:nvSpPr>
        <p:spPr>
          <a:xfrm>
            <a:off x="2545908" y="5601143"/>
            <a:ext cx="1539103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Infografies</a:t>
            </a:r>
          </a:p>
        </p:txBody>
      </p:sp>
      <p:sp>
        <p:nvSpPr>
          <p:cNvPr id="32" name="QuadreDeText 31">
            <a:extLst>
              <a:ext uri="{FF2B5EF4-FFF2-40B4-BE49-F238E27FC236}">
                <a16:creationId xmlns:a16="http://schemas.microsoft.com/office/drawing/2014/main" id="{98DEED21-2E92-FDAF-94CA-12C4A3EB8B77}"/>
              </a:ext>
            </a:extLst>
          </p:cNvPr>
          <p:cNvSpPr txBox="1"/>
          <p:nvPr/>
        </p:nvSpPr>
        <p:spPr>
          <a:xfrm>
            <a:off x="5475429" y="5611828"/>
            <a:ext cx="8095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Visual</a:t>
            </a:r>
          </a:p>
        </p:txBody>
      </p: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AD8E19EB-ACAF-D4D0-A26F-0DAB1FA2D134}"/>
              </a:ext>
            </a:extLst>
          </p:cNvPr>
          <p:cNvSpPr txBox="1">
            <a:spLocks/>
          </p:cNvSpPr>
          <p:nvPr/>
        </p:nvSpPr>
        <p:spPr>
          <a:xfrm>
            <a:off x="4221288" y="6572079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/>
        </p:nvGraphicFramePr>
        <p:xfrm>
          <a:off x="576000" y="330326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541EECC3-2742-4D28-A38C-F5DCCDAB7A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2F4B5215-B878-5C57-791F-83EF77C8E2FE}"/>
              </a:ext>
            </a:extLst>
          </p:cNvPr>
          <p:cNvSpPr txBox="1">
            <a:spLocks/>
          </p:cNvSpPr>
          <p:nvPr/>
        </p:nvSpPr>
        <p:spPr>
          <a:xfrm>
            <a:off x="4212347" y="6575601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D31E2-C278-6A60-5315-E0F40E1CC054}"/>
              </a:ext>
            </a:extLst>
          </p:cNvPr>
          <p:cNvSpPr/>
          <p:nvPr/>
        </p:nvSpPr>
        <p:spPr>
          <a:xfrm>
            <a:off x="1019907" y="1237584"/>
            <a:ext cx="6562711" cy="558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ca-E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  <a:hlinkClick r:id="rId7"/>
              </a:rPr>
              <a:t>www.idescat.cat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ca-ES" dirty="0">
                <a:ea typeface="ＭＳ Ｐゴシック" panose="020B0600070205080204" pitchFamily="34" charset="-128"/>
              </a:rPr>
              <a:t>és el 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PORTAL </a:t>
            </a:r>
            <a:r>
              <a:rPr lang="ca-ES" dirty="0">
                <a:ea typeface="ＭＳ Ｐゴシック" panose="020B0600070205080204" pitchFamily="34" charset="-128"/>
              </a:rPr>
              <a:t>de l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’estadística oficial</a:t>
            </a:r>
          </a:p>
          <a:p>
            <a:pPr>
              <a:lnSpc>
                <a:spcPct val="107000"/>
              </a:lnSpc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TOTS </a:t>
            </a:r>
            <a:r>
              <a:rPr lang="ca-ES" dirty="0"/>
              <a:t>som consumidors de dades i només uns quants produïm dades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ca-E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Ciutadans crítics i ben informats</a:t>
            </a:r>
            <a:r>
              <a:rPr lang="ca-ES" dirty="0"/>
              <a:t>, capaços de discernir entre fonts fiables i fonts no fiables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Font de les dades </a:t>
            </a:r>
            <a:r>
              <a:rPr lang="ca-ES" dirty="0">
                <a:ea typeface="ＭＳ Ｐゴシック" panose="020B0600070205080204" pitchFamily="34" charset="-128"/>
              </a:rPr>
              <a:t>(és el productor de les dades) és essencial </a:t>
            </a:r>
            <a:r>
              <a:rPr lang="ca-ES" dirty="0"/>
              <a:t>per discernir entre dades fiables o dades manipulades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a-ES" dirty="0"/>
          </a:p>
          <a:p>
            <a:pPr lvl="1"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A9109E9-8750-1F5E-3C72-DBE82B9E2FA3}"/>
              </a:ext>
            </a:extLst>
          </p:cNvPr>
          <p:cNvSpPr txBox="1"/>
          <p:nvPr/>
        </p:nvSpPr>
        <p:spPr>
          <a:xfrm>
            <a:off x="249680" y="94458"/>
            <a:ext cx="825424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Perquè l’Idescat vol ser present a la vida dels ciutadans i especialment en el secto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 educatiu?</a:t>
            </a:r>
            <a:endParaRPr lang="ca-ES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1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/>
        </p:nvGraphicFramePr>
        <p:xfrm>
          <a:off x="576000" y="330326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541EECC3-2742-4D28-A38C-F5DCCDAB7A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2F4B5215-B878-5C57-791F-83EF77C8E2FE}"/>
              </a:ext>
            </a:extLst>
          </p:cNvPr>
          <p:cNvSpPr txBox="1">
            <a:spLocks/>
          </p:cNvSpPr>
          <p:nvPr/>
        </p:nvSpPr>
        <p:spPr>
          <a:xfrm>
            <a:off x="4212347" y="6575601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D31E2-C278-6A60-5315-E0F40E1CC054}"/>
              </a:ext>
            </a:extLst>
          </p:cNvPr>
          <p:cNvSpPr/>
          <p:nvPr/>
        </p:nvSpPr>
        <p:spPr>
          <a:xfrm>
            <a:off x="1019907" y="1237584"/>
            <a:ext cx="6562711" cy="877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ca-E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Web Aprenestadistica: </a:t>
            </a:r>
            <a:r>
              <a:rPr lang="ca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a-E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     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Web secundària 2010-2021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     Web primària 2013-2021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a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	Deixa d’estar al públic per temes d’accessibilitat i   	obsolescència tecnològica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a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Visites d’estudiants de secundària i universitaris</a:t>
            </a:r>
            <a:endParaRPr lang="ca-ES" b="1" kern="10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      253 visites, 8.494 alumnes i 506 professors han passat</a:t>
            </a:r>
          </a:p>
          <a:p>
            <a:pPr lvl="0">
              <a:lnSpc>
                <a:spcPct val="107000"/>
              </a:lnSpc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      per l’Idescat des del 2011</a:t>
            </a:r>
          </a:p>
          <a:p>
            <a:pPr lvl="0">
              <a:lnSpc>
                <a:spcPct val="107000"/>
              </a:lnSpc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      Ja tenim visites programades pel proper curs!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Tallers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destinats al professorat. Ja en tenim de programats pel curs 2024-2025!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a-ES" dirty="0"/>
          </a:p>
          <a:p>
            <a:pPr lvl="1"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  <a:p>
            <a:pPr>
              <a:buClr>
                <a:srgbClr val="C00000"/>
              </a:buClr>
            </a:pPr>
            <a:endParaRPr lang="ca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ca-ES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A9109E9-8750-1F5E-3C72-DBE82B9E2FA3}"/>
              </a:ext>
            </a:extLst>
          </p:cNvPr>
          <p:cNvSpPr txBox="1"/>
          <p:nvPr/>
        </p:nvSpPr>
        <p:spPr>
          <a:xfrm>
            <a:off x="249680" y="94458"/>
            <a:ext cx="825424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Perquè l’Idescat vol ser present a la vida dels ciutadans i especialment en el secto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 educatiu?</a:t>
            </a:r>
            <a:endParaRPr lang="ca-ES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4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/>
        </p:nvGraphicFramePr>
        <p:xfrm>
          <a:off x="576000" y="330326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541EECC3-2742-4D28-A38C-F5DCCDAB7A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2F4B5215-B878-5C57-791F-83EF77C8E2FE}"/>
              </a:ext>
            </a:extLst>
          </p:cNvPr>
          <p:cNvSpPr txBox="1">
            <a:spLocks/>
          </p:cNvSpPr>
          <p:nvPr/>
        </p:nvSpPr>
        <p:spPr>
          <a:xfrm>
            <a:off x="4212347" y="6575601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A9109E9-8750-1F5E-3C72-DBE82B9E2FA3}"/>
              </a:ext>
            </a:extLst>
          </p:cNvPr>
          <p:cNvSpPr txBox="1"/>
          <p:nvPr/>
        </p:nvSpPr>
        <p:spPr>
          <a:xfrm>
            <a:off x="249680" y="94458"/>
            <a:ext cx="825424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Perquè l’Idescat vol ser present a la vida dels ciutadans i especialment en el secto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 educatiu?</a:t>
            </a:r>
            <a:endParaRPr lang="ca-ES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F18F05A-20CC-8223-9591-11ED4CEF5037}"/>
              </a:ext>
            </a:extLst>
          </p:cNvPr>
          <p:cNvSpPr txBox="1"/>
          <p:nvPr/>
        </p:nvSpPr>
        <p:spPr>
          <a:xfrm>
            <a:off x="1137920" y="1193292"/>
            <a:ext cx="5740400" cy="421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a-E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Publicitem</a:t>
            </a:r>
            <a:r>
              <a:rPr lang="ca-E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els serveis que oferim al sector educatiu mitjançant </a:t>
            </a:r>
            <a:r>
              <a:rPr lang="ca-E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tuits</a:t>
            </a:r>
            <a:r>
              <a:rPr lang="ca-E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 en l’entrega de Premis del concurs Planter</a:t>
            </a:r>
          </a:p>
          <a:p>
            <a:pPr lvl="0">
              <a:lnSpc>
                <a:spcPct val="107000"/>
              </a:lnSpc>
            </a:pPr>
            <a:endParaRPr lang="ca-ES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Concurs Planter: </a:t>
            </a:r>
            <a:r>
              <a:rPr lang="ca-ES" kern="100" dirty="0">
                <a:cs typeface="Times New Roman" panose="02020603050405020304" pitchFamily="18" charset="0"/>
              </a:rPr>
              <a:t>Idescat fa de jurat i dona un premi al millor treball que utilitza dades oficials</a:t>
            </a:r>
          </a:p>
          <a:p>
            <a:pPr lvl="0">
              <a:lnSpc>
                <a:spcPct val="107000"/>
              </a:lnSpc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Concurs Student: </a:t>
            </a:r>
            <a:r>
              <a:rPr lang="ca-ES" kern="100" dirty="0">
                <a:cs typeface="Times New Roman" panose="02020603050405020304" pitchFamily="18" charset="0"/>
              </a:rPr>
              <a:t>Idescat fa de jurat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ca-E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ca-E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Dia de l’Estadística:</a:t>
            </a:r>
            <a:r>
              <a:rPr lang="ca-ES" kern="100" dirty="0">
                <a:cs typeface="Times New Roman" panose="02020603050405020304" pitchFamily="18" charset="0"/>
              </a:rPr>
              <a:t> Idescat hi participa cada any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ca-ES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/>
        </p:nvGraphicFramePr>
        <p:xfrm>
          <a:off x="576000" y="3303261"/>
          <a:ext cx="1980000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4" name="Connector recte 23">
            <a:extLst>
              <a:ext uri="{FF2B5EF4-FFF2-40B4-BE49-F238E27FC236}">
                <a16:creationId xmlns:a16="http://schemas.microsoft.com/office/drawing/2014/main" id="{541EECC3-2742-4D28-A38C-F5DCCDAB7A7B}"/>
              </a:ext>
            </a:extLst>
          </p:cNvPr>
          <p:cNvCxnSpPr/>
          <p:nvPr/>
        </p:nvCxnSpPr>
        <p:spPr>
          <a:xfrm>
            <a:off x="355211" y="704402"/>
            <a:ext cx="84092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2F4B5215-B878-5C57-791F-83EF77C8E2FE}"/>
              </a:ext>
            </a:extLst>
          </p:cNvPr>
          <p:cNvSpPr txBox="1">
            <a:spLocks/>
          </p:cNvSpPr>
          <p:nvPr/>
        </p:nvSpPr>
        <p:spPr>
          <a:xfrm>
            <a:off x="4212347" y="6575601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AA9109E9-8750-1F5E-3C72-DBE82B9E2FA3}"/>
              </a:ext>
            </a:extLst>
          </p:cNvPr>
          <p:cNvSpPr txBox="1"/>
          <p:nvPr/>
        </p:nvSpPr>
        <p:spPr>
          <a:xfrm>
            <a:off x="249680" y="94458"/>
            <a:ext cx="825424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Perquè l’Idescat vol ser present a la vida dels ciutadans i especialment en el secto</a:t>
            </a:r>
            <a:r>
              <a:rPr 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 educatiu?</a:t>
            </a:r>
            <a:endParaRPr lang="ca-ES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F18F05A-20CC-8223-9591-11ED4CEF5037}"/>
              </a:ext>
            </a:extLst>
          </p:cNvPr>
          <p:cNvSpPr txBox="1"/>
          <p:nvPr/>
        </p:nvSpPr>
        <p:spPr>
          <a:xfrm>
            <a:off x="1137920" y="1229359"/>
            <a:ext cx="6807200" cy="491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 encara </a:t>
            </a:r>
            <a:r>
              <a:rPr lang="ca-ES" b="1" dirty="0">
                <a:solidFill>
                  <a:srgbClr val="C00000"/>
                </a:solidFill>
              </a:rPr>
              <a:t>més presents </a:t>
            </a:r>
            <a:r>
              <a:rPr lang="ca-E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el sector educatiu i donar més visibilitat de l’Idescat a la ciutadania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Seguir fent pedagogia de la </a:t>
            </a:r>
            <a:r>
              <a:rPr lang="ca-ES" b="1" dirty="0">
                <a:solidFill>
                  <a:srgbClr val="C00000"/>
                </a:solidFill>
              </a:rPr>
              <a:t>importància i bon ús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de les estadístiques oficials </a:t>
            </a:r>
          </a:p>
          <a:p>
            <a:pPr lvl="0">
              <a:lnSpc>
                <a:spcPct val="107000"/>
              </a:lnSpc>
            </a:pPr>
            <a:endParaRPr lang="ca-E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Treballar per fer l’estadística </a:t>
            </a:r>
            <a:r>
              <a:rPr lang="ca-ES" b="1" dirty="0">
                <a:solidFill>
                  <a:srgbClr val="C00000"/>
                </a:solidFill>
              </a:rPr>
              <a:t>més entenedora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i propera al ciutadà</a:t>
            </a:r>
          </a:p>
          <a:p>
            <a:pPr lvl="0">
              <a:lnSpc>
                <a:spcPct val="107000"/>
              </a:lnSpc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ca-E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Incentivar el </a:t>
            </a:r>
            <a:r>
              <a:rPr lang="ca-ES" b="1" dirty="0">
                <a:solidFill>
                  <a:srgbClr val="C00000"/>
                </a:solidFill>
              </a:rPr>
              <a:t>pensament crític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i interpretatiu de les dades</a:t>
            </a:r>
          </a:p>
          <a:p>
            <a:pPr lvl="0">
              <a:lnSpc>
                <a:spcPct val="107000"/>
              </a:lnSpc>
            </a:pPr>
            <a:endParaRPr lang="ca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a-ES" dirty="0"/>
              <a:t>Objectiu: </a:t>
            </a:r>
            <a:r>
              <a:rPr lang="ca-ES" b="1" dirty="0">
                <a:solidFill>
                  <a:srgbClr val="C00000"/>
                </a:solidFill>
              </a:rPr>
              <a:t>Promocionar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 encara més els tallers i presentacions al professorat perquè l’estadística oficial s’utilitzi més a les aules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Fer més visibles els </a:t>
            </a:r>
            <a:r>
              <a:rPr lang="ca-ES" b="1" dirty="0">
                <a:solidFill>
                  <a:srgbClr val="C00000"/>
                </a:solidFill>
              </a:rPr>
              <a:t>serveis </a:t>
            </a:r>
            <a:r>
              <a:rPr lang="ca-ES" kern="100" dirty="0">
                <a:latin typeface="Arial" panose="020B0604020202020204" pitchFamily="34" charset="0"/>
                <a:cs typeface="Arial" panose="020B0604020202020204" pitchFamily="34" charset="0"/>
              </a:rPr>
              <a:t>que ofereix l’Idescat: dades obertes, microdades, EMEX, comandes a mida</a:t>
            </a:r>
          </a:p>
        </p:txBody>
      </p:sp>
    </p:spTree>
    <p:extLst>
      <p:ext uri="{BB962C8B-B14F-4D97-AF65-F5344CB8AC3E}">
        <p14:creationId xmlns:p14="http://schemas.microsoft.com/office/powerpoint/2010/main" val="10414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1259840" y="2506085"/>
            <a:ext cx="6685279" cy="1400368"/>
          </a:xfrm>
          <a:solidFill>
            <a:schemeClr val="bg1"/>
          </a:solidFill>
        </p:spPr>
        <p:txBody>
          <a:bodyPr rtlCol="0" anchor="ctr" anchorCtr="0">
            <a:noAutofit/>
          </a:bodyPr>
          <a:lstStyle/>
          <a:p>
            <a:pPr marL="0" indent="0" algn="ctr">
              <a:buNone/>
              <a:defRPr/>
            </a:pPr>
            <a:r>
              <a:rPr lang="ca-ES" altLang="es-E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Idescat i sector educatiu seguim caminant junts!!</a:t>
            </a:r>
          </a:p>
          <a:p>
            <a:pPr marL="0" indent="0" algn="ctr">
              <a:buNone/>
              <a:defRPr/>
            </a:pPr>
            <a:r>
              <a:rPr lang="ca-ES" altLang="es-ES" sz="2800" b="1" dirty="0">
                <a:solidFill>
                  <a:srgbClr val="C00000"/>
                </a:solidFill>
                <a:ea typeface="ＭＳ Ｐゴシック" panose="020B0600070205080204" pitchFamily="34" charset="-128"/>
                <a:hlinkClick r:id="rId2"/>
              </a:rPr>
              <a:t>www.idescat.cat</a:t>
            </a:r>
            <a:endParaRPr lang="ca-ES" altLang="es-ES" sz="2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  <a:defRPr/>
            </a:pPr>
            <a:r>
              <a:rPr lang="ca-ES" altLang="es-ES" sz="2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Moltes gràcies</a:t>
            </a:r>
          </a:p>
        </p:txBody>
      </p:sp>
      <p:sp>
        <p:nvSpPr>
          <p:cNvPr id="19" name="Títol 1">
            <a:extLst>
              <a:ext uri="{FF2B5EF4-FFF2-40B4-BE49-F238E27FC236}">
                <a16:creationId xmlns:a16="http://schemas.microsoft.com/office/drawing/2014/main" id="{42F1B1B2-A240-466D-BCFE-B2914540FB64}"/>
              </a:ext>
            </a:extLst>
          </p:cNvPr>
          <p:cNvSpPr txBox="1">
            <a:spLocks/>
          </p:cNvSpPr>
          <p:nvPr/>
        </p:nvSpPr>
        <p:spPr>
          <a:xfrm>
            <a:off x="0" y="191950"/>
            <a:ext cx="9144000" cy="512452"/>
          </a:xfrm>
          <a:prstGeom prst="rect">
            <a:avLst/>
          </a:prstGeom>
          <a:noFill/>
        </p:spPr>
        <p:txBody>
          <a:bodyPr vert="horz" lIns="1188720" tIns="45720" rIns="27432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s-ES_tradnl" sz="2400" kern="1200" dirty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ca-ES" dirty="0"/>
          </a:p>
        </p:txBody>
      </p:sp>
      <p:sp>
        <p:nvSpPr>
          <p:cNvPr id="2" name="Contenidor de peu de pàgina 3">
            <a:extLst>
              <a:ext uri="{FF2B5EF4-FFF2-40B4-BE49-F238E27FC236}">
                <a16:creationId xmlns:a16="http://schemas.microsoft.com/office/drawing/2014/main" id="{49C190D6-69D0-C0A5-4E69-4156CFD5DE68}"/>
              </a:ext>
            </a:extLst>
          </p:cNvPr>
          <p:cNvSpPr txBox="1">
            <a:spLocks/>
          </p:cNvSpPr>
          <p:nvPr/>
        </p:nvSpPr>
        <p:spPr>
          <a:xfrm>
            <a:off x="4221288" y="6572079"/>
            <a:ext cx="4922712" cy="187941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000" b="1" dirty="0" err="1">
                <a:solidFill>
                  <a:schemeClr val="bg1"/>
                </a:solidFill>
              </a:rPr>
              <a:t>L’Idescat</a:t>
            </a:r>
            <a:r>
              <a:rPr lang="es-ES" sz="1000" b="1" dirty="0">
                <a:solidFill>
                  <a:schemeClr val="bg1"/>
                </a:solidFill>
              </a:rPr>
              <a:t> i </a:t>
            </a:r>
            <a:r>
              <a:rPr lang="es-ES" sz="1000" b="1" dirty="0" err="1">
                <a:solidFill>
                  <a:schemeClr val="bg1"/>
                </a:solidFill>
              </a:rPr>
              <a:t>com</a:t>
            </a:r>
            <a:r>
              <a:rPr lang="es-ES" sz="1000" b="1" dirty="0">
                <a:solidFill>
                  <a:schemeClr val="bg1"/>
                </a:solidFill>
              </a:rPr>
              <a:t> cercar i utilizar estadístiques </a:t>
            </a:r>
            <a:r>
              <a:rPr lang="es-ES" sz="1000" b="1" dirty="0" err="1">
                <a:solidFill>
                  <a:schemeClr val="bg1"/>
                </a:solidFill>
              </a:rPr>
              <a:t>oficials</a:t>
            </a:r>
            <a:endParaRPr lang="es-ES" sz="1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Icono Twitter en Social network company Icons">
            <a:extLst>
              <a:ext uri="{FF2B5EF4-FFF2-40B4-BE49-F238E27FC236}">
                <a16:creationId xmlns:a16="http://schemas.microsoft.com/office/drawing/2014/main" id="{9323345C-2DC8-B1D1-29E0-30727620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95" y="4982414"/>
            <a:ext cx="368013" cy="3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2B23AD-3828-7252-38E8-A2B9B9F0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017" y="5050345"/>
            <a:ext cx="10262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</a:pPr>
            <a:r>
              <a:rPr lang="es-ES" altLang="es-ES" sz="1500" b="0" dirty="0">
                <a:solidFill>
                  <a:srgbClr val="4D4D4D"/>
                </a:solidFill>
                <a:latin typeface="Helvetica" panose="020B0604020202020204" pitchFamily="34" charset="0"/>
              </a:rPr>
              <a:t>@idescat</a:t>
            </a:r>
          </a:p>
        </p:txBody>
      </p:sp>
      <p:pic>
        <p:nvPicPr>
          <p:cNvPr id="8" name="Picture 4" descr="vector de icono web. estilo de esquema de símbolo de Internet. 8015144  Vector en Vecteezy">
            <a:extLst>
              <a:ext uri="{FF2B5EF4-FFF2-40B4-BE49-F238E27FC236}">
                <a16:creationId xmlns:a16="http://schemas.microsoft.com/office/drawing/2014/main" id="{B29AA7DC-D3E5-8469-69BA-A42D76A5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23" y="5350427"/>
            <a:ext cx="599357" cy="5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EB8891-AFF4-F796-8E88-11B91CF6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61" y="5520442"/>
            <a:ext cx="15674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</a:pPr>
            <a:r>
              <a:rPr lang="es-ES" altLang="es-ES" sz="1500" b="0" dirty="0">
                <a:solidFill>
                  <a:srgbClr val="4D4D4D"/>
                </a:solidFill>
                <a:latin typeface="Helvetica" panose="020B0604020202020204" pitchFamily="34" charset="0"/>
              </a:rPr>
              <a:t>www.idescat.cat</a:t>
            </a:r>
          </a:p>
        </p:txBody>
      </p:sp>
    </p:spTree>
    <p:extLst>
      <p:ext uri="{BB962C8B-B14F-4D97-AF65-F5344CB8AC3E}">
        <p14:creationId xmlns:p14="http://schemas.microsoft.com/office/powerpoint/2010/main" val="7988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aronja 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lava">
  <a:themeElements>
    <a:clrScheme name="Personalitz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34A90"/>
      </a:hlink>
      <a:folHlink>
        <a:srgbClr val="954F7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Vermella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Verda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Grisa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Generalitat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519</Words>
  <Application>Microsoft Office PowerPoint</Application>
  <PresentationFormat>Presentació en pantalla (4:3)</PresentationFormat>
  <Paragraphs>107</Paragraphs>
  <Slides>9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6</vt:i4>
      </vt:variant>
      <vt:variant>
        <vt:lpstr>Títols de les diapositives</vt:lpstr>
      </vt:variant>
      <vt:variant>
        <vt:i4>9</vt:i4>
      </vt:variant>
    </vt:vector>
  </HeadingPairs>
  <TitlesOfParts>
    <vt:vector size="24" baseType="lpstr">
      <vt:lpstr>ＭＳ Ｐゴシック</vt:lpstr>
      <vt:lpstr>Aptos</vt:lpstr>
      <vt:lpstr>Arial</vt:lpstr>
      <vt:lpstr>Calibri</vt:lpstr>
      <vt:lpstr>Helvetica</vt:lpstr>
      <vt:lpstr>Symbol</vt:lpstr>
      <vt:lpstr>Times New Roman</vt:lpstr>
      <vt:lpstr>Wingdings</vt:lpstr>
      <vt:lpstr>Wingdings 2</vt:lpstr>
      <vt:lpstr>1_Taronja </vt:lpstr>
      <vt:lpstr>2_Blava</vt:lpstr>
      <vt:lpstr>3_Vermella</vt:lpstr>
      <vt:lpstr>4_Verda</vt:lpstr>
      <vt:lpstr>5_Grisa</vt:lpstr>
      <vt:lpstr>6_Generalitat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Manager/>
  <Company>Institut d'Estadistica de Catalunya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Lourdes Lucas Condo</dc:creator>
  <cp:keywords/>
  <dc:description/>
  <cp:lastModifiedBy>Alonso Serra, Lourdes</cp:lastModifiedBy>
  <cp:revision>192</cp:revision>
  <cp:lastPrinted>2024-07-09T08:16:55Z</cp:lastPrinted>
  <dcterms:created xsi:type="dcterms:W3CDTF">2014-07-11T11:49:21Z</dcterms:created>
  <dcterms:modified xsi:type="dcterms:W3CDTF">2024-09-30T14:32:56Z</dcterms:modified>
  <cp:category/>
</cp:coreProperties>
</file>