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Fraunces" panose="020B0604020202020204" charset="0"/>
      <p:regular r:id="rId14"/>
    </p:embeddedFont>
    <p:embeddedFont>
      <p:font typeface="Fraunces Bold" panose="020B0604020202020204" charset="0"/>
      <p:regular r:id="rId15"/>
    </p:embeddedFont>
    <p:embeddedFont>
      <p:font typeface="Fraunces Light" panose="020B0604020202020204" charset="0"/>
      <p:regular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</p:embeddedFont>
    <p:embeddedFont>
      <p:font typeface="Roboto Bold" panose="02000000000000000000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FD77B3-9A36-4118-8B47-41A13A8A93B9}" v="6" dt="2026-06-23T11:04:45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8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adí Gil, Susana" userId="1093ead6-810e-4e27-a202-7b509a3f0248" providerId="ADAL" clId="{8F7A7582-E3DA-4068-92AE-5E288A35AC64}"/>
    <pc:docChg chg="modSld">
      <pc:chgData name="Bernadí Gil, Susana" userId="1093ead6-810e-4e27-a202-7b509a3f0248" providerId="ADAL" clId="{8F7A7582-E3DA-4068-92AE-5E288A35AC64}" dt="2026-06-23T11:05:09.037" v="90" actId="790"/>
      <pc:docMkLst>
        <pc:docMk/>
      </pc:docMkLst>
      <pc:sldChg chg="modSp mod">
        <pc:chgData name="Bernadí Gil, Susana" userId="1093ead6-810e-4e27-a202-7b509a3f0248" providerId="ADAL" clId="{8F7A7582-E3DA-4068-92AE-5E288A35AC64}" dt="2026-06-23T11:04:04.609" v="10" actId="113"/>
        <pc:sldMkLst>
          <pc:docMk/>
          <pc:sldMk cId="0" sldId="266"/>
        </pc:sldMkLst>
        <pc:spChg chg="mod">
          <ac:chgData name="Bernadí Gil, Susana" userId="1093ead6-810e-4e27-a202-7b509a3f0248" providerId="ADAL" clId="{8F7A7582-E3DA-4068-92AE-5E288A35AC64}" dt="2026-06-23T11:04:04.609" v="10" actId="113"/>
          <ac:spMkLst>
            <pc:docMk/>
            <pc:sldMk cId="0" sldId="266"/>
            <ac:spMk id="8" creationId="{00000000-0000-0000-0000-000000000000}"/>
          </ac:spMkLst>
        </pc:spChg>
      </pc:sldChg>
      <pc:sldChg chg="modSp mod">
        <pc:chgData name="Bernadí Gil, Susana" userId="1093ead6-810e-4e27-a202-7b509a3f0248" providerId="ADAL" clId="{8F7A7582-E3DA-4068-92AE-5E288A35AC64}" dt="2026-06-23T11:05:09.037" v="90" actId="790"/>
        <pc:sldMkLst>
          <pc:docMk/>
          <pc:sldMk cId="0" sldId="267"/>
        </pc:sldMkLst>
        <pc:spChg chg="mod">
          <ac:chgData name="Bernadí Gil, Susana" userId="1093ead6-810e-4e27-a202-7b509a3f0248" providerId="ADAL" clId="{8F7A7582-E3DA-4068-92AE-5E288A35AC64}" dt="2026-06-23T11:05:09.037" v="90" actId="790"/>
          <ac:spMkLst>
            <pc:docMk/>
            <pc:sldMk cId="0" sldId="267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nabernadi@gencat.cat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bservatoricultural.gencat.cat/ca/ambits/sectors-culturals/equipaments-cultural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ramits.gencat.cat/ca/tramits/tramits-temes/Subvencions-per-a-realitzar-projectes-culturals-i-artistics-de-nova-creacio-i-de-caracter-innovador-als-centres-educatius-de-Catalunya-CLT542?category=740af80a-a82c-11e3-a972-000c29052e2c&amp;moda=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7259300" cy="10287000"/>
          </a:xfrm>
          <a:custGeom>
            <a:avLst/>
            <a:gdLst/>
            <a:ahLst/>
            <a:cxnLst/>
            <a:rect l="l" t="t" r="r" b="b"/>
            <a:pathLst>
              <a:path w="17259300" h="10287000">
                <a:moveTo>
                  <a:pt x="0" y="0"/>
                </a:moveTo>
                <a:lnTo>
                  <a:pt x="17259300" y="0"/>
                </a:lnTo>
                <a:lnTo>
                  <a:pt x="172593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596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" name="TextBox 3"/>
          <p:cNvSpPr txBox="1"/>
          <p:nvPr/>
        </p:nvSpPr>
        <p:spPr>
          <a:xfrm>
            <a:off x="10261362" y="588130"/>
            <a:ext cx="6748603" cy="4856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478"/>
              </a:lnSpc>
              <a:spcBef>
                <a:spcPct val="0"/>
              </a:spcBef>
            </a:pPr>
            <a:r>
              <a:rPr lang="en-US" sz="9201" spc="-368">
                <a:solidFill>
                  <a:srgbClr val="022336"/>
                </a:solidFill>
                <a:latin typeface="Fraunces"/>
                <a:ea typeface="Fraunces"/>
                <a:cs typeface="Fraunces"/>
                <a:sym typeface="Fraunces"/>
              </a:rPr>
              <a:t>Programa d’Impuls de les Arts a l’Educació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678186" y="9426196"/>
            <a:ext cx="1398749" cy="406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90"/>
              </a:lnSpc>
            </a:pPr>
            <a:r>
              <a:rPr lang="en-US" sz="1641" spc="-65">
                <a:solidFill>
                  <a:srgbClr val="022336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Línies </a:t>
            </a:r>
          </a:p>
          <a:p>
            <a:pPr marL="0" lvl="0" indent="0" algn="l">
              <a:lnSpc>
                <a:spcPts val="1690"/>
              </a:lnSpc>
              <a:spcBef>
                <a:spcPct val="0"/>
              </a:spcBef>
            </a:pPr>
            <a:r>
              <a:rPr lang="en-US" sz="1641" spc="-65">
                <a:solidFill>
                  <a:srgbClr val="022336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de Subvenció</a:t>
            </a:r>
          </a:p>
        </p:txBody>
      </p:sp>
      <p:sp>
        <p:nvSpPr>
          <p:cNvPr id="5" name="Freeform 5"/>
          <p:cNvSpPr/>
          <p:nvPr/>
        </p:nvSpPr>
        <p:spPr>
          <a:xfrm>
            <a:off x="13969044" y="9128504"/>
            <a:ext cx="1799989" cy="703872"/>
          </a:xfrm>
          <a:custGeom>
            <a:avLst/>
            <a:gdLst/>
            <a:ahLst/>
            <a:cxnLst/>
            <a:rect l="l" t="t" r="r" b="b"/>
            <a:pathLst>
              <a:path w="1799989" h="703872">
                <a:moveTo>
                  <a:pt x="0" y="0"/>
                </a:moveTo>
                <a:lnTo>
                  <a:pt x="1799988" y="0"/>
                </a:lnTo>
                <a:lnTo>
                  <a:pt x="1799988" y="703872"/>
                </a:lnTo>
                <a:lnTo>
                  <a:pt x="0" y="703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231" t="-59808" r="-5528" b="-6648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" name="Freeform 6"/>
          <p:cNvSpPr/>
          <p:nvPr/>
        </p:nvSpPr>
        <p:spPr>
          <a:xfrm>
            <a:off x="15769032" y="9295732"/>
            <a:ext cx="1490268" cy="536645"/>
          </a:xfrm>
          <a:custGeom>
            <a:avLst/>
            <a:gdLst/>
            <a:ahLst/>
            <a:cxnLst/>
            <a:rect l="l" t="t" r="r" b="b"/>
            <a:pathLst>
              <a:path w="1490268" h="536645">
                <a:moveTo>
                  <a:pt x="0" y="0"/>
                </a:moveTo>
                <a:lnTo>
                  <a:pt x="1490268" y="0"/>
                </a:lnTo>
                <a:lnTo>
                  <a:pt x="1490268" y="536644"/>
                </a:lnTo>
                <a:lnTo>
                  <a:pt x="0" y="5366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1899" b="-44283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7" name="Group 7"/>
          <p:cNvGrpSpPr/>
          <p:nvPr/>
        </p:nvGrpSpPr>
        <p:grpSpPr>
          <a:xfrm>
            <a:off x="10261362" y="9308475"/>
            <a:ext cx="1311431" cy="603522"/>
            <a:chOff x="0" y="0"/>
            <a:chExt cx="1748574" cy="8046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16824" cy="804696"/>
            </a:xfrm>
            <a:custGeom>
              <a:avLst/>
              <a:gdLst/>
              <a:ahLst/>
              <a:cxnLst/>
              <a:rect l="l" t="t" r="r" b="b"/>
              <a:pathLst>
                <a:path w="1716824" h="804696">
                  <a:moveTo>
                    <a:pt x="0" y="0"/>
                  </a:moveTo>
                  <a:lnTo>
                    <a:pt x="1716824" y="0"/>
                  </a:lnTo>
                  <a:lnTo>
                    <a:pt x="1716824" y="804696"/>
                  </a:lnTo>
                  <a:lnTo>
                    <a:pt x="0" y="804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125432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9" name="AutoShape 9"/>
            <p:cNvSpPr/>
            <p:nvPr/>
          </p:nvSpPr>
          <p:spPr>
            <a:xfrm flipH="1">
              <a:off x="1742224" y="53340"/>
              <a:ext cx="0" cy="664299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ca-E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556018" y="94911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</a:p>
        </p:txBody>
      </p:sp>
      <p:sp>
        <p:nvSpPr>
          <p:cNvPr id="3" name="Freeform 3"/>
          <p:cNvSpPr/>
          <p:nvPr/>
        </p:nvSpPr>
        <p:spPr>
          <a:xfrm>
            <a:off x="15963010" y="-223284"/>
            <a:ext cx="1707160" cy="1089923"/>
          </a:xfrm>
          <a:custGeom>
            <a:avLst/>
            <a:gdLst/>
            <a:ahLst/>
            <a:cxnLst/>
            <a:rect l="l" t="t" r="r" b="b"/>
            <a:pathLst>
              <a:path w="1707160" h="1089923">
                <a:moveTo>
                  <a:pt x="0" y="0"/>
                </a:moveTo>
                <a:lnTo>
                  <a:pt x="1707160" y="0"/>
                </a:lnTo>
                <a:lnTo>
                  <a:pt x="1707160" y="1089923"/>
                </a:lnTo>
                <a:lnTo>
                  <a:pt x="0" y="10899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257" t="-44196" r="-90778" b="-3356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" name="Freeform 4"/>
          <p:cNvSpPr/>
          <p:nvPr/>
        </p:nvSpPr>
        <p:spPr>
          <a:xfrm>
            <a:off x="8833294" y="0"/>
            <a:ext cx="9454706" cy="10287000"/>
          </a:xfrm>
          <a:custGeom>
            <a:avLst/>
            <a:gdLst/>
            <a:ahLst/>
            <a:cxnLst/>
            <a:rect l="l" t="t" r="r" b="b"/>
            <a:pathLst>
              <a:path w="9454706" h="10287000">
                <a:moveTo>
                  <a:pt x="0" y="0"/>
                </a:moveTo>
                <a:lnTo>
                  <a:pt x="9454706" y="0"/>
                </a:lnTo>
                <a:lnTo>
                  <a:pt x="945470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917" r="-26917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5" name="TextBox 5"/>
          <p:cNvSpPr txBox="1"/>
          <p:nvPr/>
        </p:nvSpPr>
        <p:spPr>
          <a:xfrm>
            <a:off x="700117" y="804788"/>
            <a:ext cx="9771385" cy="1168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61"/>
              </a:lnSpc>
            </a:pPr>
            <a:r>
              <a:rPr lang="en-US" sz="8700" spc="-347">
                <a:solidFill>
                  <a:srgbClr val="022336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Criteris de valoració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0117" y="2251764"/>
            <a:ext cx="7855343" cy="546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l">
              <a:lnSpc>
                <a:spcPts val="3651"/>
              </a:lnSpc>
              <a:buFont typeface="Arial"/>
              <a:buChar char="•"/>
            </a:pPr>
            <a:r>
              <a:rPr lang="en-US" sz="2199" spc="-87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Qualitat, singularitat i caràcter innovador a nivell artístic i educatiu del projecte que es presenta.</a:t>
            </a:r>
          </a:p>
          <a:p>
            <a:pPr marL="474979" lvl="1" indent="-237490" algn="l">
              <a:lnSpc>
                <a:spcPts val="3651"/>
              </a:lnSpc>
              <a:buFont typeface="Arial"/>
              <a:buChar char="•"/>
            </a:pPr>
            <a:r>
              <a:rPr lang="en-US" sz="2199" spc="-87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Adequació del projecte a les finalitats previstes (metodologia, pla de treball, adequació pressupostària, recursos humans).</a:t>
            </a:r>
          </a:p>
          <a:p>
            <a:pPr marL="474979" lvl="1" indent="-237490" algn="l">
              <a:lnSpc>
                <a:spcPts val="3651"/>
              </a:lnSpc>
              <a:buFont typeface="Arial"/>
              <a:buChar char="•"/>
            </a:pPr>
            <a:r>
              <a:rPr lang="en-US" sz="2199" spc="-87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Adaptació a les particularitats i necessitats dels centres educatius i la proposta de capacitació docent.</a:t>
            </a:r>
          </a:p>
          <a:p>
            <a:pPr marL="474979" lvl="1" indent="-237490" algn="l">
              <a:lnSpc>
                <a:spcPts val="3651"/>
              </a:lnSpc>
              <a:buFont typeface="Arial"/>
              <a:buChar char="•"/>
            </a:pPr>
            <a:r>
              <a:rPr lang="en-US" sz="2199" spc="-87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Impacte i retorn social del projecte .</a:t>
            </a:r>
          </a:p>
          <a:p>
            <a:pPr marL="474979" lvl="1" indent="-237490" algn="l">
              <a:lnSpc>
                <a:spcPts val="3651"/>
              </a:lnSpc>
              <a:buFont typeface="Arial"/>
              <a:buChar char="•"/>
            </a:pPr>
            <a:r>
              <a:rPr lang="en-US" sz="2199" spc="-87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Equilibri territorial i socioeconòmic.</a:t>
            </a:r>
          </a:p>
          <a:p>
            <a:pPr marL="474979" lvl="1" indent="-237490" algn="l">
              <a:lnSpc>
                <a:spcPts val="3651"/>
              </a:lnSpc>
              <a:buFont typeface="Arial"/>
              <a:buChar char="•"/>
            </a:pPr>
            <a:r>
              <a:rPr lang="en-US" sz="2199" spc="-87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Trajectòria de l’agent cultural sol·licitant i de l’equipament cultural.</a:t>
            </a:r>
          </a:p>
          <a:p>
            <a:pPr marL="474979" lvl="1" indent="-237490" algn="l">
              <a:lnSpc>
                <a:spcPts val="3651"/>
              </a:lnSpc>
              <a:buFont typeface="Arial"/>
              <a:buChar char="•"/>
            </a:pPr>
            <a:r>
              <a:rPr lang="en-US" sz="2199" spc="-87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Viabilitat i eficàcia de les eines d’avaluació i mesurament del procés.</a:t>
            </a:r>
          </a:p>
          <a:p>
            <a:pPr algn="l">
              <a:lnSpc>
                <a:spcPts val="3651"/>
              </a:lnSpc>
            </a:pPr>
            <a:endParaRPr lang="en-US" sz="2199" spc="-87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2517" y="9725098"/>
            <a:ext cx="4041312" cy="20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41"/>
              </a:lnSpc>
              <a:spcBef>
                <a:spcPct val="0"/>
              </a:spcBef>
            </a:pPr>
            <a:r>
              <a:rPr lang="en-US" sz="1399" spc="-55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LÍNIES DE SUBVENCIÓ  I  CLT542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63010" y="-223284"/>
            <a:ext cx="1707160" cy="1089923"/>
          </a:xfrm>
          <a:custGeom>
            <a:avLst/>
            <a:gdLst/>
            <a:ahLst/>
            <a:cxnLst/>
            <a:rect l="l" t="t" r="r" b="b"/>
            <a:pathLst>
              <a:path w="1707160" h="1089923">
                <a:moveTo>
                  <a:pt x="0" y="0"/>
                </a:moveTo>
                <a:lnTo>
                  <a:pt x="1707160" y="0"/>
                </a:lnTo>
                <a:lnTo>
                  <a:pt x="1707160" y="1089923"/>
                </a:lnTo>
                <a:lnTo>
                  <a:pt x="0" y="10899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257" t="-44196" r="-90778" b="-3356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" name="Freeform 3"/>
          <p:cNvSpPr/>
          <p:nvPr/>
        </p:nvSpPr>
        <p:spPr>
          <a:xfrm>
            <a:off x="15273949" y="2030938"/>
            <a:ext cx="3510127" cy="7113046"/>
          </a:xfrm>
          <a:custGeom>
            <a:avLst/>
            <a:gdLst/>
            <a:ahLst/>
            <a:cxnLst/>
            <a:rect l="l" t="t" r="r" b="b"/>
            <a:pathLst>
              <a:path w="3510127" h="7113046">
                <a:moveTo>
                  <a:pt x="0" y="0"/>
                </a:moveTo>
                <a:lnTo>
                  <a:pt x="3510127" y="0"/>
                </a:lnTo>
                <a:lnTo>
                  <a:pt x="3510127" y="7113046"/>
                </a:lnTo>
                <a:lnTo>
                  <a:pt x="0" y="7113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3257" r="-9325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" name="Freeform 4"/>
          <p:cNvSpPr/>
          <p:nvPr/>
        </p:nvSpPr>
        <p:spPr>
          <a:xfrm>
            <a:off x="11525554" y="2030938"/>
            <a:ext cx="3510270" cy="7113046"/>
          </a:xfrm>
          <a:custGeom>
            <a:avLst/>
            <a:gdLst/>
            <a:ahLst/>
            <a:cxnLst/>
            <a:rect l="l" t="t" r="r" b="b"/>
            <a:pathLst>
              <a:path w="3510270" h="7113046">
                <a:moveTo>
                  <a:pt x="0" y="0"/>
                </a:moveTo>
                <a:lnTo>
                  <a:pt x="3510270" y="0"/>
                </a:lnTo>
                <a:lnTo>
                  <a:pt x="3510270" y="7113046"/>
                </a:lnTo>
                <a:lnTo>
                  <a:pt x="0" y="71130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5896" r="-25896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" name="Freeform 5"/>
          <p:cNvSpPr/>
          <p:nvPr/>
        </p:nvSpPr>
        <p:spPr>
          <a:xfrm>
            <a:off x="7777303" y="2030938"/>
            <a:ext cx="3510127" cy="7113046"/>
          </a:xfrm>
          <a:custGeom>
            <a:avLst/>
            <a:gdLst/>
            <a:ahLst/>
            <a:cxnLst/>
            <a:rect l="l" t="t" r="r" b="b"/>
            <a:pathLst>
              <a:path w="3510127" h="7113046">
                <a:moveTo>
                  <a:pt x="0" y="0"/>
                </a:moveTo>
                <a:lnTo>
                  <a:pt x="3510126" y="0"/>
                </a:lnTo>
                <a:lnTo>
                  <a:pt x="3510126" y="7113046"/>
                </a:lnTo>
                <a:lnTo>
                  <a:pt x="0" y="71130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3626" r="-93626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" name="TextBox 6"/>
          <p:cNvSpPr txBox="1"/>
          <p:nvPr/>
        </p:nvSpPr>
        <p:spPr>
          <a:xfrm>
            <a:off x="17556018" y="94911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11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0117" y="719983"/>
            <a:ext cx="7077185" cy="1168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61"/>
              </a:lnSpc>
            </a:pPr>
            <a:r>
              <a:rPr lang="en-US" sz="8700" spc="-347">
                <a:solidFill>
                  <a:srgbClr val="022336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Calendari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0117" y="2283661"/>
            <a:ext cx="6506333" cy="6880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l">
              <a:lnSpc>
                <a:spcPts val="3585"/>
              </a:lnSpc>
              <a:buFont typeface="Arial"/>
              <a:buChar char="•"/>
            </a:pPr>
            <a:r>
              <a:rPr lang="ca-ES" sz="2199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Publicació:  juny 2026 </a:t>
            </a:r>
          </a:p>
          <a:p>
            <a:pPr marL="474979" lvl="1" indent="-237490" algn="l">
              <a:lnSpc>
                <a:spcPts val="3585"/>
              </a:lnSpc>
              <a:buFont typeface="Arial"/>
              <a:buChar char="•"/>
            </a:pPr>
            <a:r>
              <a:rPr lang="ca-ES" sz="2199" u="sng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Període de presentació de sol·licituds</a:t>
            </a:r>
            <a:r>
              <a:rPr lang="ca-ES" sz="2199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</a:p>
          <a:p>
            <a:pPr marL="237489" lvl="1" algn="l">
              <a:lnSpc>
                <a:spcPts val="3585"/>
              </a:lnSpc>
            </a:pPr>
            <a:r>
              <a:rPr lang="es-ES" sz="2199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s-ES" sz="2199" b="1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Del 10 al 28 de </a:t>
            </a:r>
            <a:r>
              <a:rPr lang="es-ES" sz="2199" b="1" spc="-87" noProof="0" dirty="0" err="1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juliol</a:t>
            </a:r>
            <a:r>
              <a:rPr lang="es-ES" sz="2199" b="1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ca-ES" sz="2199" b="1" spc="-87" noProof="0" dirty="0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74979" lvl="1" indent="-237490" algn="l">
              <a:lnSpc>
                <a:spcPts val="3585"/>
              </a:lnSpc>
              <a:buFont typeface="Arial"/>
              <a:buChar char="•"/>
            </a:pPr>
            <a:r>
              <a:rPr lang="ca-ES" sz="2199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Període de resolució: octubre / novembre 2026</a:t>
            </a:r>
          </a:p>
          <a:p>
            <a:pPr marL="474979" lvl="1" indent="-237490" algn="l">
              <a:lnSpc>
                <a:spcPts val="3585"/>
              </a:lnSpc>
              <a:buFont typeface="Arial"/>
              <a:buChar char="•"/>
            </a:pPr>
            <a:r>
              <a:rPr lang="ca-ES" sz="2199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Realització projectes: dins cursos escolars </a:t>
            </a:r>
          </a:p>
          <a:p>
            <a:pPr algn="l">
              <a:lnSpc>
                <a:spcPts val="3585"/>
              </a:lnSpc>
            </a:pPr>
            <a:r>
              <a:rPr lang="ca-ES" sz="2199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         2026 - 2027 i 2027 - 2028</a:t>
            </a:r>
          </a:p>
          <a:p>
            <a:pPr algn="l">
              <a:lnSpc>
                <a:spcPts val="3585"/>
              </a:lnSpc>
            </a:pPr>
            <a:endParaRPr lang="en-US" sz="2199" spc="-87" dirty="0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585"/>
              </a:lnSpc>
            </a:pPr>
            <a:endParaRPr lang="en-US" sz="2199" spc="-87" dirty="0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585"/>
              </a:lnSpc>
            </a:pPr>
            <a:endParaRPr lang="en-US" sz="2199" spc="-87" dirty="0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585"/>
              </a:lnSpc>
            </a:pPr>
            <a:endParaRPr lang="en-US" sz="2199" spc="-87" dirty="0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585"/>
              </a:lnSpc>
            </a:pPr>
            <a:endParaRPr lang="en-US" sz="2199" spc="-87" dirty="0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585"/>
              </a:lnSpc>
            </a:pPr>
            <a:endParaRPr lang="en-US" sz="2199" spc="-87" dirty="0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585"/>
              </a:lnSpc>
            </a:pPr>
            <a:endParaRPr lang="en-US" sz="2199" spc="-87" dirty="0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585"/>
              </a:lnSpc>
            </a:pPr>
            <a:endParaRPr lang="en-US" sz="2199" spc="-87" dirty="0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585"/>
              </a:lnSpc>
            </a:pPr>
            <a:endParaRPr lang="en-US" sz="2199" spc="-87" dirty="0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52517" y="9725098"/>
            <a:ext cx="4041312" cy="20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41"/>
              </a:lnSpc>
              <a:spcBef>
                <a:spcPct val="0"/>
              </a:spcBef>
            </a:pPr>
            <a:r>
              <a:rPr lang="en-US" sz="1399" spc="-55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LÍNIES DE SUBVENCIÓ  I  CLT542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22336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07693" y="293043"/>
            <a:ext cx="17655652" cy="9616109"/>
            <a:chOff x="0" y="0"/>
            <a:chExt cx="4650048" cy="25326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50048" cy="2532638"/>
            </a:xfrm>
            <a:custGeom>
              <a:avLst/>
              <a:gdLst/>
              <a:ahLst/>
              <a:cxnLst/>
              <a:rect l="l" t="t" r="r" b="b"/>
              <a:pathLst>
                <a:path w="4650048" h="2532638">
                  <a:moveTo>
                    <a:pt x="0" y="0"/>
                  </a:moveTo>
                  <a:lnTo>
                    <a:pt x="4650048" y="0"/>
                  </a:lnTo>
                  <a:lnTo>
                    <a:pt x="4650048" y="2532638"/>
                  </a:lnTo>
                  <a:lnTo>
                    <a:pt x="0" y="2532638"/>
                  </a:lnTo>
                  <a:close/>
                </a:path>
              </a:pathLst>
            </a:custGeom>
            <a:solidFill>
              <a:srgbClr val="ABCEE9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4650048" cy="2523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74910" y="-243528"/>
            <a:ext cx="10653061" cy="7719600"/>
          </a:xfrm>
          <a:custGeom>
            <a:avLst/>
            <a:gdLst/>
            <a:ahLst/>
            <a:cxnLst/>
            <a:rect l="l" t="t" r="r" b="b"/>
            <a:pathLst>
              <a:path w="10653061" h="7719600">
                <a:moveTo>
                  <a:pt x="0" y="0"/>
                </a:moveTo>
                <a:lnTo>
                  <a:pt x="10653061" y="0"/>
                </a:lnTo>
                <a:lnTo>
                  <a:pt x="10653061" y="7719600"/>
                </a:lnTo>
                <a:lnTo>
                  <a:pt x="0" y="771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4" t="-22005" r="-51339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7" name="TextBox 7"/>
          <p:cNvSpPr txBox="1"/>
          <p:nvPr/>
        </p:nvSpPr>
        <p:spPr>
          <a:xfrm>
            <a:off x="857260" y="6020017"/>
            <a:ext cx="10270711" cy="1093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7"/>
              </a:lnSpc>
            </a:pPr>
            <a:r>
              <a:rPr lang="en-US" sz="2199" b="1" spc="-87" dirty="0" err="1">
                <a:latin typeface="Roboto Bold"/>
                <a:ea typeface="Roboto Bold"/>
                <a:cs typeface="Roboto Bold"/>
                <a:sym typeface="Roboto Bold"/>
              </a:rPr>
              <a:t>Contacte</a:t>
            </a:r>
            <a:r>
              <a:rPr lang="en-US" sz="2199" spc="-87" dirty="0">
                <a:latin typeface="Roboto"/>
                <a:ea typeface="Roboto"/>
                <a:cs typeface="Roboto"/>
                <a:sym typeface="Roboto"/>
              </a:rPr>
              <a:t>: </a:t>
            </a:r>
          </a:p>
          <a:p>
            <a:pPr algn="l">
              <a:lnSpc>
                <a:spcPts val="2947"/>
              </a:lnSpc>
            </a:pPr>
            <a:r>
              <a:rPr lang="en-US" sz="2199" spc="-87" dirty="0">
                <a:latin typeface="Roboto"/>
                <a:ea typeface="Roboto"/>
                <a:cs typeface="Roboto"/>
                <a:sym typeface="Roboto"/>
              </a:rPr>
              <a:t>Tècnica referent al </a:t>
            </a:r>
            <a:r>
              <a:rPr lang="ca-ES" sz="2199" spc="-87" noProof="0" dirty="0">
                <a:latin typeface="Roboto"/>
                <a:ea typeface="Roboto"/>
                <a:cs typeface="Roboto"/>
                <a:sym typeface="Roboto"/>
              </a:rPr>
              <a:t>territori del Programa de Cultura i Educació</a:t>
            </a:r>
          </a:p>
          <a:p>
            <a:pPr algn="l">
              <a:lnSpc>
                <a:spcPts val="2947"/>
              </a:lnSpc>
            </a:pPr>
            <a:r>
              <a:rPr lang="en-US" sz="2199" spc="-87" dirty="0">
                <a:latin typeface="Roboto"/>
                <a:ea typeface="Roboto"/>
                <a:cs typeface="Roboto"/>
                <a:sym typeface="Roboto"/>
              </a:rPr>
              <a:t>Susanna Bernadí Gil    </a:t>
            </a:r>
            <a:r>
              <a:rPr lang="en-US" sz="2199" spc="-87" dirty="0"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susannabernadi@gencat.cat</a:t>
            </a:r>
            <a:r>
              <a:rPr lang="en-US" sz="2199" spc="-87" dirty="0">
                <a:latin typeface="Roboto"/>
                <a:ea typeface="Roboto"/>
                <a:cs typeface="Roboto"/>
                <a:sym typeface="Roboto"/>
              </a:rPr>
              <a:t>  / 640257506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05836" y="-337951"/>
            <a:ext cx="16254760" cy="8581159"/>
          </a:xfrm>
          <a:custGeom>
            <a:avLst/>
            <a:gdLst/>
            <a:ahLst/>
            <a:cxnLst/>
            <a:rect l="l" t="t" r="r" b="b"/>
            <a:pathLst>
              <a:path w="16254760" h="8581159">
                <a:moveTo>
                  <a:pt x="0" y="0"/>
                </a:moveTo>
                <a:lnTo>
                  <a:pt x="16254760" y="0"/>
                </a:lnTo>
                <a:lnTo>
                  <a:pt x="16254760" y="8581159"/>
                </a:lnTo>
                <a:lnTo>
                  <a:pt x="0" y="8581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" name="TextBox 3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22336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7233" y="950452"/>
            <a:ext cx="6748603" cy="8723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82"/>
              </a:lnSpc>
              <a:spcBef>
                <a:spcPct val="0"/>
              </a:spcBef>
            </a:pPr>
            <a:r>
              <a:rPr lang="en-US" sz="6099" b="1" spc="-243">
                <a:solidFill>
                  <a:srgbClr val="022336"/>
                </a:solidFill>
                <a:latin typeface="Fraunces Bold"/>
                <a:ea typeface="Fraunces Bold"/>
                <a:cs typeface="Fraunces Bold"/>
                <a:sym typeface="Fraunces Bold"/>
              </a:rPr>
              <a:t>CLT542</a:t>
            </a:r>
            <a:r>
              <a:rPr lang="en-US" sz="6099" spc="-243">
                <a:solidFill>
                  <a:srgbClr val="022336"/>
                </a:solidFill>
                <a:latin typeface="Fraunces"/>
                <a:ea typeface="Fraunces"/>
                <a:cs typeface="Fraunces"/>
                <a:sym typeface="Fraunces"/>
              </a:rPr>
              <a:t> Subvencions per realitzar projectes artístics i culturals amb finalitat educativa que vinculin equipaments culturals amb centres educatius de Catalunya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0117" y="681076"/>
            <a:ext cx="6748603" cy="1168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61"/>
              </a:lnSpc>
            </a:pPr>
            <a:r>
              <a:rPr lang="en-US" sz="8700" spc="-347">
                <a:solidFill>
                  <a:srgbClr val="022336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Índex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556018" y="94911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071522" y="1130470"/>
            <a:ext cx="11073478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spc="-200" dirty="0">
                <a:solidFill>
                  <a:srgbClr val="022336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1. </a:t>
            </a:r>
            <a:r>
              <a:rPr lang="ca-ES" sz="5000" spc="-200" noProof="0" dirty="0">
                <a:solidFill>
                  <a:srgbClr val="022336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Objectius i objecte de la convocatòria</a:t>
            </a:r>
            <a:endParaRPr lang="en-US" sz="5000" spc="-200" dirty="0">
              <a:solidFill>
                <a:srgbClr val="022336"/>
              </a:solidFill>
              <a:latin typeface="Fraunces Light"/>
              <a:ea typeface="Fraunces Light"/>
              <a:cs typeface="Fraunces Light"/>
              <a:sym typeface="Fraunce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71522" y="2150916"/>
            <a:ext cx="674860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spc="-200">
                <a:solidFill>
                  <a:srgbClr val="022336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2. Destinataris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71522" y="3173266"/>
            <a:ext cx="674860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spc="-200">
                <a:solidFill>
                  <a:srgbClr val="022336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3. Quantia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71522" y="4195616"/>
            <a:ext cx="9617152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spc="-200">
                <a:solidFill>
                  <a:srgbClr val="022336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4. Requisits i principals novetats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71522" y="5219700"/>
            <a:ext cx="674860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spc="-200">
                <a:solidFill>
                  <a:srgbClr val="022336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5. Com sol·licitar-la</a:t>
            </a:r>
          </a:p>
        </p:txBody>
      </p:sp>
      <p:sp>
        <p:nvSpPr>
          <p:cNvPr id="9" name="Freeform 9"/>
          <p:cNvSpPr/>
          <p:nvPr/>
        </p:nvSpPr>
        <p:spPr>
          <a:xfrm>
            <a:off x="15963010" y="-223284"/>
            <a:ext cx="1707160" cy="1089923"/>
          </a:xfrm>
          <a:custGeom>
            <a:avLst/>
            <a:gdLst/>
            <a:ahLst/>
            <a:cxnLst/>
            <a:rect l="l" t="t" r="r" b="b"/>
            <a:pathLst>
              <a:path w="1707160" h="1089923">
                <a:moveTo>
                  <a:pt x="0" y="0"/>
                </a:moveTo>
                <a:lnTo>
                  <a:pt x="1707160" y="0"/>
                </a:lnTo>
                <a:lnTo>
                  <a:pt x="1707160" y="1089923"/>
                </a:lnTo>
                <a:lnTo>
                  <a:pt x="0" y="10899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257" t="-44196" r="-90778" b="-3356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0" name="TextBox 10"/>
          <p:cNvSpPr txBox="1"/>
          <p:nvPr/>
        </p:nvSpPr>
        <p:spPr>
          <a:xfrm>
            <a:off x="6071522" y="6242050"/>
            <a:ext cx="840605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spc="-200">
                <a:solidFill>
                  <a:srgbClr val="022336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6. Despeses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71522" y="7264400"/>
            <a:ext cx="840605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150"/>
              </a:lnSpc>
              <a:spcBef>
                <a:spcPct val="0"/>
              </a:spcBef>
            </a:pPr>
            <a:r>
              <a:rPr lang="en-US" sz="5000" u="none" strike="noStrike" spc="-200">
                <a:solidFill>
                  <a:srgbClr val="022336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7. Criteris d’avaluació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71522" y="8286750"/>
            <a:ext cx="840605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150"/>
              </a:lnSpc>
              <a:spcBef>
                <a:spcPct val="0"/>
              </a:spcBef>
            </a:pPr>
            <a:r>
              <a:rPr lang="en-US" sz="5000" spc="-200">
                <a:solidFill>
                  <a:srgbClr val="022336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8. Calendari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556018" y="94911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</a:p>
        </p:txBody>
      </p:sp>
      <p:sp>
        <p:nvSpPr>
          <p:cNvPr id="3" name="Freeform 3"/>
          <p:cNvSpPr/>
          <p:nvPr/>
        </p:nvSpPr>
        <p:spPr>
          <a:xfrm>
            <a:off x="15963010" y="-223284"/>
            <a:ext cx="1707160" cy="1089923"/>
          </a:xfrm>
          <a:custGeom>
            <a:avLst/>
            <a:gdLst/>
            <a:ahLst/>
            <a:cxnLst/>
            <a:rect l="l" t="t" r="r" b="b"/>
            <a:pathLst>
              <a:path w="1707160" h="1089923">
                <a:moveTo>
                  <a:pt x="0" y="0"/>
                </a:moveTo>
                <a:lnTo>
                  <a:pt x="1707160" y="0"/>
                </a:lnTo>
                <a:lnTo>
                  <a:pt x="1707160" y="1089923"/>
                </a:lnTo>
                <a:lnTo>
                  <a:pt x="0" y="10899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257" t="-44196" r="-90778" b="-3356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" name="Freeform 4"/>
          <p:cNvSpPr/>
          <p:nvPr/>
        </p:nvSpPr>
        <p:spPr>
          <a:xfrm>
            <a:off x="8833294" y="0"/>
            <a:ext cx="9454706" cy="10287000"/>
          </a:xfrm>
          <a:custGeom>
            <a:avLst/>
            <a:gdLst/>
            <a:ahLst/>
            <a:cxnLst/>
            <a:rect l="l" t="t" r="r" b="b"/>
            <a:pathLst>
              <a:path w="9454706" h="10287000">
                <a:moveTo>
                  <a:pt x="0" y="0"/>
                </a:moveTo>
                <a:lnTo>
                  <a:pt x="9454706" y="0"/>
                </a:lnTo>
                <a:lnTo>
                  <a:pt x="945470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086" r="-31086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5" name="TextBox 5"/>
          <p:cNvSpPr txBox="1"/>
          <p:nvPr/>
        </p:nvSpPr>
        <p:spPr>
          <a:xfrm>
            <a:off x="700117" y="804788"/>
            <a:ext cx="6748603" cy="1168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61"/>
              </a:lnSpc>
            </a:pPr>
            <a:r>
              <a:rPr lang="en-US" sz="8700" spc="-347">
                <a:solidFill>
                  <a:srgbClr val="022336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Objectius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0117" y="9572698"/>
            <a:ext cx="4041312" cy="20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41"/>
              </a:lnSpc>
              <a:spcBef>
                <a:spcPct val="0"/>
              </a:spcBef>
            </a:pPr>
            <a:r>
              <a:rPr lang="en-US" sz="1399" spc="-55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LÍNIES DE SUBVENCIÓ  I  CLT542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0117" y="2251764"/>
            <a:ext cx="6493442" cy="7069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>
              <a:lnSpc>
                <a:spcPts val="3651"/>
              </a:lnSpc>
              <a:buFont typeface="Arial"/>
              <a:buChar char="•"/>
            </a:pPr>
            <a:r>
              <a:rPr lang="ca-ES" sz="2199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Enfortir la col·laboració entre centres educatius i equipaments culturals propers.</a:t>
            </a:r>
          </a:p>
          <a:p>
            <a:pPr marL="474979" lvl="1" indent="-237490" algn="l">
              <a:lnSpc>
                <a:spcPts val="3651"/>
              </a:lnSpc>
              <a:buFont typeface="Arial"/>
              <a:buChar char="•"/>
            </a:pPr>
            <a:r>
              <a:rPr lang="ca-ES" sz="2199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Impulsar l’experimentació i la innovació educativa mitjançant la cultura i les arts.</a:t>
            </a:r>
          </a:p>
          <a:p>
            <a:pPr marL="474979" lvl="1" indent="-237490" algn="l">
              <a:lnSpc>
                <a:spcPts val="3651"/>
              </a:lnSpc>
              <a:buFont typeface="Arial"/>
              <a:buChar char="•"/>
            </a:pPr>
            <a:r>
              <a:rPr lang="ca-ES" sz="2199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Desenvolupar competències artístiques i transversals.</a:t>
            </a:r>
          </a:p>
          <a:p>
            <a:pPr marL="474979" lvl="1" indent="-237490" algn="l">
              <a:lnSpc>
                <a:spcPts val="3651"/>
              </a:lnSpc>
              <a:buFont typeface="Arial"/>
              <a:buChar char="•"/>
            </a:pPr>
            <a:r>
              <a:rPr lang="ca-ES" sz="2199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Promoure la participació cultural en edats primerenques.</a:t>
            </a:r>
          </a:p>
          <a:p>
            <a:pPr marL="474979" lvl="1" indent="-237490" algn="l">
              <a:lnSpc>
                <a:spcPts val="3651"/>
              </a:lnSpc>
              <a:buFont typeface="Arial"/>
              <a:buChar char="•"/>
            </a:pPr>
            <a:r>
              <a:rPr lang="ca-ES" sz="2199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Afavorir la inclusió, el pensament crític i la diversitat cultural.</a:t>
            </a:r>
          </a:p>
          <a:p>
            <a:pPr marL="474979" lvl="1" indent="-237490" algn="l">
              <a:lnSpc>
                <a:spcPts val="3651"/>
              </a:lnSpc>
              <a:buFont typeface="Arial"/>
              <a:buChar char="•"/>
            </a:pPr>
            <a:r>
              <a:rPr lang="ca-ES" sz="2199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Articular mecanismes d’acció i cooperació sostinguda entre espais d’aprenentatge formals, no formals i informals (museus, galeries, espais d’arts escèniques, etc.).</a:t>
            </a:r>
          </a:p>
          <a:p>
            <a:pPr algn="l">
              <a:lnSpc>
                <a:spcPts val="3651"/>
              </a:lnSpc>
            </a:pPr>
            <a:endParaRPr lang="en-US" sz="2199" spc="-87" dirty="0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22336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00117" y="464552"/>
            <a:ext cx="7670523" cy="1176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50"/>
              </a:lnSpc>
            </a:pPr>
            <a:r>
              <a:rPr lang="en-US" sz="8702" spc="-348">
                <a:solidFill>
                  <a:srgbClr val="022336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Objecte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2746" y="3432445"/>
            <a:ext cx="6475093" cy="405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5"/>
              </a:lnSpc>
            </a:pPr>
            <a:r>
              <a:rPr lang="en-US" sz="2399" b="1" spc="-95">
                <a:solidFill>
                  <a:srgbClr val="022336"/>
                </a:solidFill>
                <a:latin typeface="Roboto Bold"/>
                <a:ea typeface="Roboto Bold"/>
                <a:cs typeface="Roboto Bold"/>
                <a:sym typeface="Roboto Bold"/>
              </a:rPr>
              <a:t>PROJECTE ARTÍSTIC I CULTURAL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14718" y="3432445"/>
            <a:ext cx="6475093" cy="405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5"/>
              </a:lnSpc>
            </a:pPr>
            <a:r>
              <a:rPr lang="en-US" sz="2399" b="1" spc="-95">
                <a:solidFill>
                  <a:srgbClr val="022336"/>
                </a:solidFill>
                <a:latin typeface="Roboto Bold"/>
                <a:ea typeface="Roboto Bold"/>
                <a:cs typeface="Roboto Bold"/>
                <a:sym typeface="Roboto Bold"/>
              </a:rPr>
              <a:t>FINALITAT EDUCATIVA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256690" y="3432445"/>
            <a:ext cx="6493442" cy="405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5"/>
              </a:lnSpc>
            </a:pPr>
            <a:r>
              <a:rPr lang="en-US" sz="2399" b="1" spc="-95">
                <a:solidFill>
                  <a:srgbClr val="022336"/>
                </a:solidFill>
                <a:latin typeface="Roboto Bold"/>
                <a:ea typeface="Roboto Bold"/>
                <a:cs typeface="Roboto Bold"/>
                <a:sym typeface="Roboto Bold"/>
              </a:rPr>
              <a:t>MEDIACIÓ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2746" y="4148150"/>
            <a:ext cx="4698119" cy="258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7"/>
              </a:lnSpc>
            </a:pPr>
            <a:r>
              <a:rPr lang="ca-ES" sz="2199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És una activitat relacionada amb algun camp de l’art</a:t>
            </a:r>
            <a:r>
              <a:rPr lang="ca-ES" sz="2199" u="none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ca-ES" sz="2199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o </a:t>
            </a:r>
            <a:r>
              <a:rPr lang="ca-ES" sz="2199" u="none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lang="ca-ES" sz="2199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a cu</a:t>
            </a:r>
            <a:r>
              <a:rPr lang="ca-ES" sz="2199" u="none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ltu</a:t>
            </a:r>
            <a:r>
              <a:rPr lang="ca-ES" sz="2199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ra,</a:t>
            </a:r>
            <a:r>
              <a:rPr lang="ca-ES" sz="2199" u="none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 c</a:t>
            </a:r>
            <a:r>
              <a:rPr lang="ca-ES" sz="2199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om ara les arts visuals, el cinema i l’audiovisual, el teatre o la dansa, les arts digitals, la música, la literatura o el patrimoni i l’arqueologia. I a partir de les possibilitats que pot oferir un equipament cultural.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14718" y="4148150"/>
            <a:ext cx="4698119" cy="1856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7"/>
              </a:lnSpc>
            </a:pPr>
            <a:r>
              <a:rPr lang="ca-ES" sz="2199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El projecte ha de servir perquè</a:t>
            </a:r>
            <a:r>
              <a:rPr lang="ca-ES" sz="2199" u="none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 l</a:t>
            </a:r>
            <a:r>
              <a:rPr lang="ca-ES" sz="2199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’a</a:t>
            </a:r>
            <a:r>
              <a:rPr lang="ca-ES" sz="2199" u="none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lu</a:t>
            </a:r>
            <a:r>
              <a:rPr lang="ca-ES" sz="2199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ca-ES" sz="2199" u="none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lang="ca-ES" sz="2199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at aprengui, desenvolupi la sensibilitat artística, valori l’art i la cultura, i entengui com es crea i es desenvolupa un projecte cultural.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256690" y="4148150"/>
            <a:ext cx="4711432" cy="2599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7"/>
              </a:lnSpc>
            </a:pPr>
            <a:r>
              <a:rPr lang="en-US" sz="2199" spc="-87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És la feina que fa una persona o entitat cultural per connectar un o més centres educatius</a:t>
            </a:r>
            <a:r>
              <a:rPr lang="en-US" sz="2199" u="none" spc="-87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spc="-87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amb u</a:t>
            </a:r>
            <a:r>
              <a:rPr lang="en-US" sz="2199" u="none" spc="-87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lang="en-US" sz="2199" spc="-87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99" u="none" spc="-87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equ</a:t>
            </a:r>
            <a:r>
              <a:rPr lang="en-US" sz="2199" spc="-87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ipam</a:t>
            </a:r>
            <a:r>
              <a:rPr lang="en-US" sz="2199" u="none" spc="-87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US" sz="2199" spc="-87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t </a:t>
            </a:r>
            <a:r>
              <a:rPr lang="en-US" sz="2199" u="none" spc="-87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2199" spc="-87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ultural proper (de la mateixa comarca o de comarques veïnes), amb l’objectiu de dur a terme un projecte artístic o cultural amb finalitat educativa.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91781" y="1847848"/>
            <a:ext cx="16704439" cy="1113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7"/>
              </a:lnSpc>
            </a:pPr>
            <a:r>
              <a:rPr lang="en-US" sz="2199" spc="-87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Són subvencions per donar suport al desenvolupament de projectes artístics i culturals que tinguin una finalitat educativa i vinculin, mitjançant la mediació, equipaments culturals amb centres educatius públics i concertats de primària i secundària de Catalunya.</a:t>
            </a:r>
          </a:p>
          <a:p>
            <a:pPr algn="l">
              <a:lnSpc>
                <a:spcPts val="2947"/>
              </a:lnSpc>
            </a:pPr>
            <a:endParaRPr lang="en-US" sz="2199" spc="-87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00117" y="7308171"/>
            <a:ext cx="16704439" cy="741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7"/>
              </a:lnSpc>
            </a:pPr>
            <a:r>
              <a:rPr lang="en-US" sz="2199" spc="-87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La persona sol·licitant ha d’elaborar el projecte artístic i cultural amb finalitat educativa i desenvolupar la mediació entre els centres educatius i els equipaments culturals registrats del seu àmbit territorial.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0117" y="9572698"/>
            <a:ext cx="4041312" cy="20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41"/>
              </a:lnSpc>
              <a:spcBef>
                <a:spcPct val="0"/>
              </a:spcBef>
            </a:pPr>
            <a:r>
              <a:rPr lang="en-US" sz="1399" spc="-55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LÍNIES DE SUBVENCIÓ  I  CLT542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63010" y="-223284"/>
            <a:ext cx="1707160" cy="1089923"/>
          </a:xfrm>
          <a:custGeom>
            <a:avLst/>
            <a:gdLst/>
            <a:ahLst/>
            <a:cxnLst/>
            <a:rect l="l" t="t" r="r" b="b"/>
            <a:pathLst>
              <a:path w="1707160" h="1089923">
                <a:moveTo>
                  <a:pt x="0" y="0"/>
                </a:moveTo>
                <a:lnTo>
                  <a:pt x="1707160" y="0"/>
                </a:lnTo>
                <a:lnTo>
                  <a:pt x="1707160" y="1089923"/>
                </a:lnTo>
                <a:lnTo>
                  <a:pt x="0" y="10899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257" t="-44196" r="-90778" b="-3356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" name="AutoShape 3"/>
          <p:cNvSpPr/>
          <p:nvPr/>
        </p:nvSpPr>
        <p:spPr>
          <a:xfrm>
            <a:off x="878318" y="5475177"/>
            <a:ext cx="1508469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a-ES"/>
          </a:p>
        </p:txBody>
      </p:sp>
      <p:sp>
        <p:nvSpPr>
          <p:cNvPr id="4" name="TextBox 4"/>
          <p:cNvSpPr txBox="1"/>
          <p:nvPr/>
        </p:nvSpPr>
        <p:spPr>
          <a:xfrm>
            <a:off x="17556018" y="94911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78318" y="827476"/>
            <a:ext cx="13370283" cy="1176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50"/>
              </a:lnSpc>
            </a:pPr>
            <a:r>
              <a:rPr lang="en-US" sz="8702" spc="-348">
                <a:solidFill>
                  <a:srgbClr val="022336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Destinataris i quantia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78318" y="2461628"/>
            <a:ext cx="6493442" cy="405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5"/>
              </a:lnSpc>
            </a:pPr>
            <a:r>
              <a:rPr lang="en-US" sz="2399" b="1" spc="-95">
                <a:solidFill>
                  <a:srgbClr val="022336"/>
                </a:solidFill>
                <a:latin typeface="Roboto Bold"/>
                <a:ea typeface="Roboto Bold"/>
                <a:cs typeface="Roboto Bold"/>
                <a:sym typeface="Roboto Bold"/>
              </a:rPr>
              <a:t>QUI S’HI POT PRESENTAR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8318" y="6110089"/>
            <a:ext cx="6493442" cy="405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5"/>
              </a:lnSpc>
            </a:pPr>
            <a:r>
              <a:rPr lang="en-US" sz="2399" b="1" spc="-95">
                <a:solidFill>
                  <a:srgbClr val="022336"/>
                </a:solidFill>
                <a:latin typeface="Roboto Bold"/>
                <a:ea typeface="Roboto Bold"/>
                <a:cs typeface="Roboto Bold"/>
                <a:sym typeface="Roboto Bold"/>
              </a:rPr>
              <a:t>QUANTIA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78318" y="3024125"/>
            <a:ext cx="15084691" cy="2651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l">
              <a:lnSpc>
                <a:spcPts val="3541"/>
              </a:lnSpc>
              <a:buFont typeface="Arial"/>
              <a:buChar char="•"/>
            </a:pPr>
            <a:r>
              <a:rPr lang="ca-ES" sz="2199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Entitats</a:t>
            </a:r>
            <a:r>
              <a:rPr lang="ca-ES" sz="2199" u="none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 p</a:t>
            </a:r>
            <a:r>
              <a:rPr lang="ca-ES" sz="2199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rivad</a:t>
            </a:r>
            <a:r>
              <a:rPr lang="ca-ES" sz="2199" u="none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lang="ca-ES" sz="2199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s s</a:t>
            </a:r>
            <a:r>
              <a:rPr lang="ca-ES" sz="2199" u="none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ense </a:t>
            </a:r>
            <a:r>
              <a:rPr lang="ca-ES" sz="2199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à</a:t>
            </a:r>
            <a:r>
              <a:rPr lang="ca-ES" sz="2199" u="none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lang="ca-ES" sz="2199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im de l</a:t>
            </a:r>
            <a:r>
              <a:rPr lang="ca-ES" sz="2199" u="none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uc</a:t>
            </a:r>
            <a:r>
              <a:rPr lang="ca-ES" sz="2199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re.</a:t>
            </a:r>
          </a:p>
          <a:p>
            <a:pPr marL="474979" lvl="1" indent="-237490" algn="l">
              <a:lnSpc>
                <a:spcPts val="3541"/>
              </a:lnSpc>
              <a:buFont typeface="Arial"/>
              <a:buChar char="•"/>
            </a:pPr>
            <a:r>
              <a:rPr lang="ca-ES" sz="2199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Cooperatives.</a:t>
            </a:r>
          </a:p>
          <a:p>
            <a:pPr marL="474979" lvl="1" indent="-237490">
              <a:lnSpc>
                <a:spcPts val="3541"/>
              </a:lnSpc>
              <a:buFont typeface="Arial"/>
              <a:buChar char="•"/>
            </a:pPr>
            <a:r>
              <a:rPr lang="ca-ES" sz="2199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Les empreses, siguin persones físiques o jurídiques. </a:t>
            </a:r>
          </a:p>
          <a:p>
            <a:pPr marL="474979" lvl="1" indent="-237490" algn="l">
              <a:lnSpc>
                <a:spcPts val="3541"/>
              </a:lnSpc>
              <a:buFont typeface="Arial"/>
              <a:buChar char="•"/>
            </a:pPr>
            <a:r>
              <a:rPr lang="ca-ES" sz="2199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Les agrupacions de les persones físiques o jurídiques, amb domicili en un estat membre de la Unió Europea o associat a l'Espai Econòmic Europeu.</a:t>
            </a:r>
          </a:p>
          <a:p>
            <a:pPr algn="l">
              <a:lnSpc>
                <a:spcPts val="3541"/>
              </a:lnSpc>
            </a:pPr>
            <a:endParaRPr lang="en-US" sz="2199" spc="-87" dirty="0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78318" y="6537698"/>
            <a:ext cx="15084691" cy="1771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l">
              <a:lnSpc>
                <a:spcPts val="3541"/>
              </a:lnSpc>
              <a:spcBef>
                <a:spcPct val="0"/>
              </a:spcBef>
              <a:buFont typeface="Arial"/>
              <a:buChar char="•"/>
            </a:pPr>
            <a:r>
              <a:rPr lang="ca-ES" sz="2199" u="none" strike="noStrike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Mínim de 8.000 € i màxim 25.000 €.</a:t>
            </a:r>
          </a:p>
          <a:p>
            <a:pPr marL="474979" lvl="1" indent="-237490" algn="l">
              <a:lnSpc>
                <a:spcPts val="3541"/>
              </a:lnSpc>
              <a:spcBef>
                <a:spcPct val="0"/>
              </a:spcBef>
              <a:buFont typeface="Arial"/>
              <a:buChar char="•"/>
            </a:pPr>
            <a:r>
              <a:rPr lang="ca-ES" sz="2199" u="none" strike="noStrike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No s’admetran les sol·licituds de subvenció d'un import inferior a 8.000,00 euros.</a:t>
            </a:r>
          </a:p>
          <a:p>
            <a:pPr marL="474979" lvl="1" indent="-237490" algn="l">
              <a:lnSpc>
                <a:spcPts val="3541"/>
              </a:lnSpc>
              <a:spcBef>
                <a:spcPct val="0"/>
              </a:spcBef>
              <a:buFont typeface="Arial"/>
              <a:buChar char="•"/>
            </a:pPr>
            <a:r>
              <a:rPr lang="ca-ES" sz="2199" u="none" strike="noStrike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100% del cost subvencionable d’acord amb la disponibilitat pressupostària.</a:t>
            </a:r>
          </a:p>
          <a:p>
            <a:pPr algn="l">
              <a:lnSpc>
                <a:spcPts val="3541"/>
              </a:lnSpc>
              <a:spcBef>
                <a:spcPct val="0"/>
              </a:spcBef>
            </a:pPr>
            <a:endParaRPr lang="en-US" sz="2199" u="none" strike="noStrike" spc="-87" dirty="0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00117" y="9572698"/>
            <a:ext cx="4041312" cy="20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41"/>
              </a:lnSpc>
              <a:spcBef>
                <a:spcPct val="0"/>
              </a:spcBef>
            </a:pPr>
            <a:r>
              <a:rPr lang="en-US" sz="1399" spc="-55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LÍNIES DE SUBVENCIÓ  I  CLT542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63010" y="-223284"/>
            <a:ext cx="1707160" cy="1089923"/>
          </a:xfrm>
          <a:custGeom>
            <a:avLst/>
            <a:gdLst/>
            <a:ahLst/>
            <a:cxnLst/>
            <a:rect l="l" t="t" r="r" b="b"/>
            <a:pathLst>
              <a:path w="1707160" h="1089923">
                <a:moveTo>
                  <a:pt x="0" y="0"/>
                </a:moveTo>
                <a:lnTo>
                  <a:pt x="1707160" y="0"/>
                </a:lnTo>
                <a:lnTo>
                  <a:pt x="1707160" y="1089923"/>
                </a:lnTo>
                <a:lnTo>
                  <a:pt x="0" y="10899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257" t="-44196" r="-90778" b="-3356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" name="TextBox 3"/>
          <p:cNvSpPr txBox="1"/>
          <p:nvPr/>
        </p:nvSpPr>
        <p:spPr>
          <a:xfrm>
            <a:off x="700117" y="766688"/>
            <a:ext cx="13629363" cy="1176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50"/>
              </a:lnSpc>
            </a:pPr>
            <a:r>
              <a:rPr lang="en-US" sz="8702" spc="-348">
                <a:solidFill>
                  <a:srgbClr val="022336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Requisits dels projectes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556018" y="94911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5677" y="1838865"/>
            <a:ext cx="13298245" cy="1004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4"/>
              </a:lnSpc>
            </a:pPr>
            <a:endParaRPr dirty="0"/>
          </a:p>
          <a:p>
            <a:pPr marL="433677" lvl="1" indent="-216839" algn="l">
              <a:lnSpc>
                <a:spcPts val="3334"/>
              </a:lnSpc>
              <a:buFont typeface="Arial"/>
              <a:buChar char="•"/>
            </a:pPr>
            <a:r>
              <a:rPr lang="ca-ES" sz="2008" spc="-80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Ser de </a:t>
            </a:r>
            <a:r>
              <a:rPr lang="ca-ES" sz="2008" u="sng" spc="-80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nova creació i de caràcter innovador.</a:t>
            </a:r>
          </a:p>
          <a:p>
            <a:pPr marL="433677" lvl="1" indent="-216839" algn="l">
              <a:lnSpc>
                <a:spcPts val="3334"/>
              </a:lnSpc>
              <a:buFont typeface="Arial"/>
              <a:buChar char="•"/>
            </a:pPr>
            <a:r>
              <a:rPr lang="ca-ES" sz="2008" b="1" spc="-80" noProof="0" dirty="0">
                <a:solidFill>
                  <a:srgbClr val="022336"/>
                </a:solidFill>
                <a:latin typeface="Roboto Bold"/>
                <a:ea typeface="Roboto Bold"/>
                <a:cs typeface="Roboto Bold"/>
                <a:sym typeface="Roboto Bold"/>
              </a:rPr>
              <a:t>El projecte ha de vincular, com a mínim, un equipament cultural amb centres educatius de la seva comarca o comarques properes. Es considerarà equipament cultural tot aquell inclòs dins del </a:t>
            </a:r>
            <a:r>
              <a:rPr lang="ca-ES" sz="2008" b="1" u="sng" spc="-80" noProof="0" dirty="0">
                <a:solidFill>
                  <a:srgbClr val="022336"/>
                </a:solidFill>
                <a:latin typeface="Roboto Bold"/>
                <a:ea typeface="Roboto Bold"/>
                <a:cs typeface="Roboto Bold"/>
                <a:sym typeface="Roboto Bold"/>
                <a:hlinkClick r:id="rId3" tooltip="https://observatoricultural.gencat.cat/ca/ambits/sectors-culturals/equipaments-culturals/"/>
              </a:rPr>
              <a:t>mapa d'equipaments culturals de Catalunya</a:t>
            </a:r>
            <a:r>
              <a:rPr lang="ca-ES" sz="2008" spc="-80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marL="433677" lvl="1" indent="-216839" algn="l">
              <a:lnSpc>
                <a:spcPts val="3334"/>
              </a:lnSpc>
              <a:buFont typeface="Arial"/>
              <a:buChar char="•"/>
            </a:pPr>
            <a:r>
              <a:rPr lang="ca-ES" sz="2008" spc="-80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Adreçar-se a l'alumnat de centres educatius públics o concertats d’Educació Primària o Secundària de Catalunya .</a:t>
            </a:r>
          </a:p>
          <a:p>
            <a:pPr marL="433677" lvl="1" indent="-216839" algn="l">
              <a:lnSpc>
                <a:spcPts val="3334"/>
              </a:lnSpc>
              <a:buFont typeface="Arial"/>
              <a:buChar char="•"/>
            </a:pPr>
            <a:r>
              <a:rPr lang="ca-ES" sz="2008" spc="-80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Desenvolupar-se dins de l’horari lectiu de l’alumnat els cursos acadèmics 2026-2027 i/o 2027-2028.</a:t>
            </a:r>
          </a:p>
          <a:p>
            <a:pPr marL="433677" lvl="1" indent="-216839" algn="l">
              <a:lnSpc>
                <a:spcPts val="3334"/>
              </a:lnSpc>
              <a:buFont typeface="Arial"/>
              <a:buChar char="•"/>
            </a:pPr>
            <a:r>
              <a:rPr lang="ca-ES" sz="2008" spc="-80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Implicar una col·laboració directa entre docents, alumnat i professionals de la creació artística.</a:t>
            </a:r>
          </a:p>
          <a:p>
            <a:pPr marL="433677" lvl="1" indent="-216839" algn="l">
              <a:lnSpc>
                <a:spcPts val="3334"/>
              </a:lnSpc>
              <a:buFont typeface="Arial"/>
              <a:buChar char="•"/>
            </a:pPr>
            <a:r>
              <a:rPr lang="ca-ES" sz="2008" spc="-80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Dedicar un mínim de 14 hores d’acció directa amb l’alumnat a càrrec d’un especialista cultural o artístic.</a:t>
            </a:r>
          </a:p>
          <a:p>
            <a:pPr marL="433677" lvl="1" indent="-216839" algn="l">
              <a:lnSpc>
                <a:spcPts val="3334"/>
              </a:lnSpc>
              <a:buFont typeface="Arial"/>
              <a:buChar char="•"/>
            </a:pPr>
            <a:r>
              <a:rPr lang="ca-ES" sz="2008" spc="-80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Fomentar en l’alumnat el desenvolupament de competències específiques d’àrees o matèries artístiques que apareixen al currículum educatiu.</a:t>
            </a:r>
          </a:p>
          <a:p>
            <a:pPr marL="433677" lvl="1" indent="-216839" algn="l">
              <a:lnSpc>
                <a:spcPts val="3334"/>
              </a:lnSpc>
              <a:buFont typeface="Arial"/>
              <a:buChar char="•"/>
            </a:pPr>
            <a:r>
              <a:rPr lang="ca-ES" sz="2008" spc="-80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El projecte ha d’ajudar a assolir entre l’alumnat participant la competència clau de la comunicació lingüística.</a:t>
            </a:r>
          </a:p>
          <a:p>
            <a:pPr marL="433677" lvl="1" indent="-216839" algn="l">
              <a:lnSpc>
                <a:spcPts val="3334"/>
              </a:lnSpc>
              <a:buFont typeface="Arial"/>
              <a:buChar char="•"/>
            </a:pPr>
            <a:r>
              <a:rPr lang="ca-ES" sz="2008" spc="-80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Proveir recursos, eines i sistemes que els docents puguin aplicar a l’aula de pràctiques artístiques.</a:t>
            </a:r>
          </a:p>
          <a:p>
            <a:pPr marL="433677" lvl="1" indent="-216839" algn="l">
              <a:lnSpc>
                <a:spcPts val="3334"/>
              </a:lnSpc>
              <a:buFont typeface="Arial"/>
              <a:buChar char="•"/>
            </a:pPr>
            <a:r>
              <a:rPr lang="ca-ES" sz="2008" spc="-80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Incorporar un sistema d’avaluació i seguiment detallat que permeti la generació de noves metodologies.</a:t>
            </a:r>
          </a:p>
          <a:p>
            <a:pPr marL="433677" lvl="1" indent="-216839" algn="l">
              <a:lnSpc>
                <a:spcPts val="3334"/>
              </a:lnSpc>
              <a:buFont typeface="Arial"/>
              <a:buChar char="•"/>
            </a:pPr>
            <a:r>
              <a:rPr lang="ca-ES" sz="2008" spc="-80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Realitzar una presentació o mostra pública del resultat final del procés i documentar la seva evolució.</a:t>
            </a:r>
          </a:p>
          <a:p>
            <a:pPr algn="l">
              <a:lnSpc>
                <a:spcPts val="3334"/>
              </a:lnSpc>
            </a:pPr>
            <a:endParaRPr lang="en-US" sz="2008" spc="-80" dirty="0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334"/>
              </a:lnSpc>
            </a:pPr>
            <a:r>
              <a:rPr lang="ca-ES" sz="2008" b="1" spc="-80" noProof="0" dirty="0">
                <a:solidFill>
                  <a:srgbClr val="022336"/>
                </a:solidFill>
                <a:latin typeface="Roboto Bold"/>
                <a:ea typeface="Roboto Bold"/>
                <a:cs typeface="Roboto Bold"/>
                <a:sym typeface="Roboto Bold"/>
              </a:rPr>
              <a:t>Queden exclosos d’aquestes bases: </a:t>
            </a:r>
          </a:p>
          <a:p>
            <a:pPr algn="l">
              <a:lnSpc>
                <a:spcPts val="3334"/>
              </a:lnSpc>
            </a:pPr>
            <a:r>
              <a:rPr lang="ca-ES" sz="2008" spc="-80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Els projectes destinats als centres educatius de la ciutat de Barcelona.</a:t>
            </a:r>
          </a:p>
          <a:p>
            <a:pPr algn="l">
              <a:lnSpc>
                <a:spcPts val="3334"/>
              </a:lnSpc>
            </a:pPr>
            <a:endParaRPr lang="en-US" sz="2008" spc="-80" dirty="0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334"/>
              </a:lnSpc>
            </a:pPr>
            <a:endParaRPr lang="en-US" sz="2008" spc="-80" dirty="0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334"/>
              </a:lnSpc>
            </a:pPr>
            <a:endParaRPr lang="en-US" sz="2008" spc="-80" dirty="0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334"/>
              </a:lnSpc>
            </a:pPr>
            <a:endParaRPr lang="en-US" sz="2008" spc="-80" dirty="0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334"/>
              </a:lnSpc>
            </a:pPr>
            <a:endParaRPr lang="en-US" sz="2008" spc="-80" dirty="0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334"/>
              </a:lnSpc>
            </a:pPr>
            <a:endParaRPr lang="en-US" sz="2008" spc="-80" dirty="0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334"/>
              </a:lnSpc>
            </a:pPr>
            <a:endParaRPr lang="en-US" sz="2008" spc="-80" dirty="0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00117" y="9572698"/>
            <a:ext cx="4041312" cy="20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41"/>
              </a:lnSpc>
              <a:spcBef>
                <a:spcPct val="0"/>
              </a:spcBef>
            </a:pPr>
            <a:r>
              <a:rPr lang="en-US" sz="1399" spc="-55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LÍNIES DE SUBVENCIÓ  I  CLT542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556018" y="94911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</a:p>
        </p:txBody>
      </p:sp>
      <p:sp>
        <p:nvSpPr>
          <p:cNvPr id="3" name="Freeform 3"/>
          <p:cNvSpPr/>
          <p:nvPr/>
        </p:nvSpPr>
        <p:spPr>
          <a:xfrm>
            <a:off x="15963010" y="-223284"/>
            <a:ext cx="1707160" cy="1089923"/>
          </a:xfrm>
          <a:custGeom>
            <a:avLst/>
            <a:gdLst/>
            <a:ahLst/>
            <a:cxnLst/>
            <a:rect l="l" t="t" r="r" b="b"/>
            <a:pathLst>
              <a:path w="1707160" h="1089923">
                <a:moveTo>
                  <a:pt x="0" y="0"/>
                </a:moveTo>
                <a:lnTo>
                  <a:pt x="1707160" y="0"/>
                </a:lnTo>
                <a:lnTo>
                  <a:pt x="1707160" y="1089923"/>
                </a:lnTo>
                <a:lnTo>
                  <a:pt x="0" y="10899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257" t="-44196" r="-90778" b="-3356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" name="Freeform 4"/>
          <p:cNvSpPr/>
          <p:nvPr/>
        </p:nvSpPr>
        <p:spPr>
          <a:xfrm>
            <a:off x="8833294" y="0"/>
            <a:ext cx="9454706" cy="10287000"/>
          </a:xfrm>
          <a:custGeom>
            <a:avLst/>
            <a:gdLst/>
            <a:ahLst/>
            <a:cxnLst/>
            <a:rect l="l" t="t" r="r" b="b"/>
            <a:pathLst>
              <a:path w="9454706" h="10287000">
                <a:moveTo>
                  <a:pt x="0" y="0"/>
                </a:moveTo>
                <a:lnTo>
                  <a:pt x="9454706" y="0"/>
                </a:lnTo>
                <a:lnTo>
                  <a:pt x="945470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122" r="-28122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5" name="TextBox 5"/>
          <p:cNvSpPr txBox="1"/>
          <p:nvPr/>
        </p:nvSpPr>
        <p:spPr>
          <a:xfrm>
            <a:off x="700117" y="804788"/>
            <a:ext cx="6748603" cy="1168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61"/>
              </a:lnSpc>
            </a:pPr>
            <a:r>
              <a:rPr lang="en-US" sz="8700" spc="-347">
                <a:solidFill>
                  <a:srgbClr val="022336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Sol·licituds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0117" y="2261289"/>
            <a:ext cx="6493442" cy="4895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l">
              <a:lnSpc>
                <a:spcPts val="3541"/>
              </a:lnSpc>
              <a:spcBef>
                <a:spcPct val="0"/>
              </a:spcBef>
              <a:buFont typeface="Arial"/>
              <a:buChar char="•"/>
            </a:pPr>
            <a:r>
              <a:rPr lang="ca-ES" sz="2199" u="none" strike="noStrike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1 sol·licitud com a màxim per cada projecte presentat.</a:t>
            </a:r>
          </a:p>
          <a:p>
            <a:pPr marL="474979" lvl="1" indent="-237490" algn="l">
              <a:lnSpc>
                <a:spcPts val="3541"/>
              </a:lnSpc>
              <a:spcBef>
                <a:spcPct val="0"/>
              </a:spcBef>
              <a:buFont typeface="Arial"/>
              <a:buChar char="•"/>
            </a:pPr>
            <a:r>
              <a:rPr lang="ca-ES" sz="2199" u="none" strike="noStrike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1 sol·licitud per cada sol·licitant.</a:t>
            </a:r>
          </a:p>
          <a:p>
            <a:pPr marL="474979" lvl="1" indent="-237490" algn="l">
              <a:lnSpc>
                <a:spcPts val="3541"/>
              </a:lnSpc>
              <a:spcBef>
                <a:spcPct val="0"/>
              </a:spcBef>
              <a:buFont typeface="Arial"/>
              <a:buChar char="•"/>
            </a:pPr>
            <a:r>
              <a:rPr lang="ca-ES" sz="2199" u="none" strike="noStrike" spc="-87" noProof="0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Un mateix projecte només pot ser presentat per una única persona física o jurídica.</a:t>
            </a:r>
          </a:p>
          <a:p>
            <a:pPr algn="l">
              <a:lnSpc>
                <a:spcPts val="3541"/>
              </a:lnSpc>
              <a:spcBef>
                <a:spcPct val="0"/>
              </a:spcBef>
            </a:pPr>
            <a:endParaRPr lang="en-US" sz="2199" u="none" strike="noStrike" spc="-87" dirty="0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541"/>
              </a:lnSpc>
              <a:spcBef>
                <a:spcPct val="0"/>
              </a:spcBef>
            </a:pPr>
            <a:r>
              <a:rPr lang="en-US" sz="2199" b="1" u="none" strike="noStrike" spc="-87" dirty="0">
                <a:solidFill>
                  <a:srgbClr val="022336"/>
                </a:solidFill>
                <a:latin typeface="Roboto Bold"/>
                <a:ea typeface="Roboto Bold"/>
                <a:cs typeface="Roboto Bold"/>
                <a:sym typeface="Roboto Bold"/>
              </a:rPr>
              <a:t>ACCÉS AL TRÀMIT: </a:t>
            </a:r>
          </a:p>
          <a:p>
            <a:pPr algn="l">
              <a:lnSpc>
                <a:spcPts val="3541"/>
              </a:lnSpc>
              <a:spcBef>
                <a:spcPct val="0"/>
              </a:spcBef>
            </a:pPr>
            <a:r>
              <a:rPr lang="en-US" sz="2199" u="sng" strike="noStrike" spc="-87" dirty="0" err="1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  <a:hlinkClick r:id="rId4" tooltip="https://tramits.gencat.cat/ca/tramits/tramits-temes/Subvencions-per-a-realitzar-projectes-culturals-i-artistics-de-nova-creacio-i-de-caracter-innovador-als-centres-educatius-de-Catalunya-CLT542?category=740af80a-a82c-11e3-a972-000c29052e2c&amp;moda=1"/>
              </a:rPr>
              <a:t>Subvencions</a:t>
            </a:r>
            <a:r>
              <a:rPr lang="en-US" sz="2199" u="sng" strike="noStrike" spc="-87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  <a:hlinkClick r:id="rId4" tooltip="https://tramits.gencat.cat/ca/tramits/tramits-temes/Subvencions-per-a-realitzar-projectes-culturals-i-artistics-de-nova-creacio-i-de-caracter-innovador-als-centres-educatius-de-Catalunya-CLT542?category=740af80a-a82c-11e3-a972-000c29052e2c&amp;moda=1"/>
              </a:rPr>
              <a:t> per </a:t>
            </a:r>
            <a:r>
              <a:rPr lang="en-US" sz="2199" u="sng" strike="noStrike" spc="-87" dirty="0" err="1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  <a:hlinkClick r:id="rId4" tooltip="https://tramits.gencat.cat/ca/tramits/tramits-temes/Subvencions-per-a-realitzar-projectes-culturals-i-artistics-de-nova-creacio-i-de-caracter-innovador-als-centres-educatius-de-Catalunya-CLT542?category=740af80a-a82c-11e3-a972-000c29052e2c&amp;moda=1"/>
              </a:rPr>
              <a:t>realitzar</a:t>
            </a:r>
            <a:r>
              <a:rPr lang="en-US" sz="2199" u="sng" strike="noStrike" spc="-87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  <a:hlinkClick r:id="rId4" tooltip="https://tramits.gencat.cat/ca/tramits/tramits-temes/Subvencions-per-a-realitzar-projectes-culturals-i-artistics-de-nova-creacio-i-de-caracter-innovador-als-centres-educatius-de-Catalunya-CLT542?category=740af80a-a82c-11e3-a972-000c29052e2c&amp;moda=1"/>
              </a:rPr>
              <a:t> </a:t>
            </a:r>
            <a:r>
              <a:rPr lang="en-US" sz="2199" u="sng" strike="noStrike" spc="-87" dirty="0" err="1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  <a:hlinkClick r:id="rId4" tooltip="https://tramits.gencat.cat/ca/tramits/tramits-temes/Subvencions-per-a-realitzar-projectes-culturals-i-artistics-de-nova-creacio-i-de-caracter-innovador-als-centres-educatius-de-Catalunya-CLT542?category=740af80a-a82c-11e3-a972-000c29052e2c&amp;moda=1"/>
              </a:rPr>
              <a:t>projectes</a:t>
            </a:r>
            <a:r>
              <a:rPr lang="en-US" sz="2199" u="sng" strike="noStrike" spc="-87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  <a:hlinkClick r:id="rId4" tooltip="https://tramits.gencat.cat/ca/tramits/tramits-temes/Subvencions-per-a-realitzar-projectes-culturals-i-artistics-de-nova-creacio-i-de-caracter-innovador-als-centres-educatius-de-Catalunya-CLT542?category=740af80a-a82c-11e3-a972-000c29052e2c&amp;moda=1"/>
              </a:rPr>
              <a:t> </a:t>
            </a:r>
            <a:r>
              <a:rPr lang="en-US" sz="2199" u="sng" strike="noStrike" spc="-87" dirty="0" err="1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  <a:hlinkClick r:id="rId4" tooltip="https://tramits.gencat.cat/ca/tramits/tramits-temes/Subvencions-per-a-realitzar-projectes-culturals-i-artistics-de-nova-creacio-i-de-caracter-innovador-als-centres-educatius-de-Catalunya-CLT542?category=740af80a-a82c-11e3-a972-000c29052e2c&amp;moda=1"/>
              </a:rPr>
              <a:t>artístics</a:t>
            </a:r>
            <a:r>
              <a:rPr lang="en-US" sz="2199" u="sng" strike="noStrike" spc="-87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  <a:hlinkClick r:id="rId4" tooltip="https://tramits.gencat.cat/ca/tramits/tramits-temes/Subvencions-per-a-realitzar-projectes-culturals-i-artistics-de-nova-creacio-i-de-caracter-innovador-als-centres-educatius-de-Catalunya-CLT542?category=740af80a-a82c-11e3-a972-000c29052e2c&amp;moda=1"/>
              </a:rPr>
              <a:t> i </a:t>
            </a:r>
            <a:r>
              <a:rPr lang="en-US" sz="2199" u="sng" strike="noStrike" spc="-87" dirty="0" err="1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  <a:hlinkClick r:id="rId4" tooltip="https://tramits.gencat.cat/ca/tramits/tramits-temes/Subvencions-per-a-realitzar-projectes-culturals-i-artistics-de-nova-creacio-i-de-caracter-innovador-als-centres-educatius-de-Catalunya-CLT542?category=740af80a-a82c-11e3-a972-000c29052e2c&amp;moda=1"/>
              </a:rPr>
              <a:t>culturals</a:t>
            </a:r>
            <a:r>
              <a:rPr lang="en-US" sz="2199" u="sng" strike="noStrike" spc="-87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  <a:hlinkClick r:id="rId4" tooltip="https://tramits.gencat.cat/ca/tramits/tramits-temes/Subvencions-per-a-realitzar-projectes-culturals-i-artistics-de-nova-creacio-i-de-caracter-innovador-als-centres-educatius-de-Catalunya-CLT542?category=740af80a-a82c-11e3-a972-000c29052e2c&amp;moda=1"/>
              </a:rPr>
              <a:t> amb </a:t>
            </a:r>
            <a:r>
              <a:rPr lang="en-US" sz="2199" u="sng" strike="noStrike" spc="-87" dirty="0" err="1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  <a:hlinkClick r:id="rId4" tooltip="https://tramits.gencat.cat/ca/tramits/tramits-temes/Subvencions-per-a-realitzar-projectes-culturals-i-artistics-de-nova-creacio-i-de-caracter-innovador-als-centres-educatius-de-Catalunya-CLT542?category=740af80a-a82c-11e3-a972-000c29052e2c&amp;moda=1"/>
              </a:rPr>
              <a:t>finalitat</a:t>
            </a:r>
            <a:r>
              <a:rPr lang="en-US" sz="2199" u="sng" strike="noStrike" spc="-87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  <a:hlinkClick r:id="rId4" tooltip="https://tramits.gencat.cat/ca/tramits/tramits-temes/Subvencions-per-a-realitzar-projectes-culturals-i-artistics-de-nova-creacio-i-de-caracter-innovador-als-centres-educatius-de-Catalunya-CLT542?category=740af80a-a82c-11e3-a972-000c29052e2c&amp;moda=1"/>
              </a:rPr>
              <a:t> </a:t>
            </a:r>
            <a:r>
              <a:rPr lang="en-US" sz="2199" u="sng" strike="noStrike" spc="-87" dirty="0" err="1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  <a:hlinkClick r:id="rId4" tooltip="https://tramits.gencat.cat/ca/tramits/tramits-temes/Subvencions-per-a-realitzar-projectes-culturals-i-artistics-de-nova-creacio-i-de-caracter-innovador-als-centres-educatius-de-Catalunya-CLT542?category=740af80a-a82c-11e3-a972-000c29052e2c&amp;moda=1"/>
              </a:rPr>
              <a:t>educativa</a:t>
            </a:r>
            <a:r>
              <a:rPr lang="en-US" sz="2199" u="sng" strike="noStrike" spc="-87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  <a:hlinkClick r:id="rId4" tooltip="https://tramits.gencat.cat/ca/tramits/tramits-temes/Subvencions-per-a-realitzar-projectes-culturals-i-artistics-de-nova-creacio-i-de-caracter-innovador-als-centres-educatius-de-Catalunya-CLT542?category=740af80a-a82c-11e3-a972-000c29052e2c&amp;moda=1"/>
              </a:rPr>
              <a:t> que vinculin </a:t>
            </a:r>
            <a:r>
              <a:rPr lang="en-US" sz="2199" u="sng" strike="noStrike" spc="-87" dirty="0" err="1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  <a:hlinkClick r:id="rId4" tooltip="https://tramits.gencat.cat/ca/tramits/tramits-temes/Subvencions-per-a-realitzar-projectes-culturals-i-artistics-de-nova-creacio-i-de-caracter-innovador-als-centres-educatius-de-Catalunya-CLT542?category=740af80a-a82c-11e3-a972-000c29052e2c&amp;moda=1"/>
              </a:rPr>
              <a:t>equipaments</a:t>
            </a:r>
            <a:r>
              <a:rPr lang="en-US" sz="2199" u="sng" strike="noStrike" spc="-87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  <a:hlinkClick r:id="rId4" tooltip="https://tramits.gencat.cat/ca/tramits/tramits-temes/Subvencions-per-a-realitzar-projectes-culturals-i-artistics-de-nova-creacio-i-de-caracter-innovador-als-centres-educatius-de-Catalunya-CLT542?category=740af80a-a82c-11e3-a972-000c29052e2c&amp;moda=1"/>
              </a:rPr>
              <a:t> </a:t>
            </a:r>
            <a:r>
              <a:rPr lang="en-US" sz="2199" u="sng" strike="noStrike" spc="-87" dirty="0" err="1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  <a:hlinkClick r:id="rId4" tooltip="https://tramits.gencat.cat/ca/tramits/tramits-temes/Subvencions-per-a-realitzar-projectes-culturals-i-artistics-de-nova-creacio-i-de-caracter-innovador-als-centres-educatius-de-Catalunya-CLT542?category=740af80a-a82c-11e3-a972-000c29052e2c&amp;moda=1"/>
              </a:rPr>
              <a:t>culturals</a:t>
            </a:r>
            <a:r>
              <a:rPr lang="en-US" sz="2199" u="sng" strike="noStrike" spc="-87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  <a:hlinkClick r:id="rId4" tooltip="https://tramits.gencat.cat/ca/tramits/tramits-temes/Subvencions-per-a-realitzar-projectes-culturals-i-artistics-de-nova-creacio-i-de-caracter-innovador-als-centres-educatius-de-Catalunya-CLT542?category=740af80a-a82c-11e3-a972-000c29052e2c&amp;moda=1"/>
              </a:rPr>
              <a:t> amb </a:t>
            </a:r>
            <a:r>
              <a:rPr lang="en-US" sz="2199" u="sng" strike="noStrike" spc="-87" dirty="0" err="1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  <a:hlinkClick r:id="rId4" tooltip="https://tramits.gencat.cat/ca/tramits/tramits-temes/Subvencions-per-a-realitzar-projectes-culturals-i-artistics-de-nova-creacio-i-de-caracter-innovador-als-centres-educatius-de-Catalunya-CLT542?category=740af80a-a82c-11e3-a972-000c29052e2c&amp;moda=1"/>
              </a:rPr>
              <a:t>centres</a:t>
            </a:r>
            <a:r>
              <a:rPr lang="en-US" sz="2199" u="sng" strike="noStrike" spc="-87" dirty="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  <a:hlinkClick r:id="rId4" tooltip="https://tramits.gencat.cat/ca/tramits/tramits-temes/Subvencions-per-a-realitzar-projectes-culturals-i-artistics-de-nova-creacio-i-de-caracter-innovador-als-centres-educatius-de-Catalunya-CLT542?category=740af80a-a82c-11e3-a972-000c29052e2c&amp;moda=1"/>
              </a:rPr>
              <a:t> educatius de Catalunya </a:t>
            </a:r>
          </a:p>
          <a:p>
            <a:pPr algn="l">
              <a:lnSpc>
                <a:spcPts val="3541"/>
              </a:lnSpc>
              <a:spcBef>
                <a:spcPct val="0"/>
              </a:spcBef>
            </a:pPr>
            <a:endParaRPr lang="en-US" sz="2199" u="sng" strike="noStrike" spc="-87" dirty="0">
              <a:solidFill>
                <a:srgbClr val="022336"/>
              </a:solidFill>
              <a:latin typeface="Roboto"/>
              <a:ea typeface="Roboto"/>
              <a:cs typeface="Roboto"/>
              <a:sym typeface="Roboto"/>
              <a:hlinkClick r:id="rId4" tooltip="https://tramits.gencat.cat/ca/tramits/tramits-temes/Subvencions-per-a-realitzar-projectes-culturals-i-artistics-de-nova-creacio-i-de-caracter-innovador-als-centres-educatius-de-Catalunya-CLT542?category=740af80a-a82c-11e3-a972-000c29052e2c&amp;moda=1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2517" y="9725098"/>
            <a:ext cx="4041312" cy="20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41"/>
              </a:lnSpc>
              <a:spcBef>
                <a:spcPct val="0"/>
              </a:spcBef>
            </a:pPr>
            <a:r>
              <a:rPr lang="en-US" sz="1399" spc="-55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LÍNIES DE SUBVENCIÓ  I  CLT542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0117" y="729166"/>
            <a:ext cx="6748603" cy="1168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61"/>
              </a:lnSpc>
            </a:pPr>
            <a:r>
              <a:rPr lang="en-US" sz="8700" spc="-347">
                <a:solidFill>
                  <a:srgbClr val="022336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Despeses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556018" y="94911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00117" y="2699967"/>
            <a:ext cx="9520651" cy="7328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3"/>
              </a:lnSpc>
            </a:pPr>
            <a:r>
              <a:rPr lang="en-US" sz="2199" spc="-87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a) Despeses corresponents a la contractació dels professionals artístics i culturals implicats en la gestió del projecte.</a:t>
            </a:r>
          </a:p>
          <a:p>
            <a:pPr algn="l">
              <a:lnSpc>
                <a:spcPts val="2463"/>
              </a:lnSpc>
            </a:pPr>
            <a:endParaRPr lang="en-US" sz="2199" spc="-87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2463"/>
              </a:lnSpc>
            </a:pPr>
            <a:r>
              <a:rPr lang="en-US" sz="2199" spc="-87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b) Les despeses de personal i de direcció, contractats per a la realització del projecte.</a:t>
            </a:r>
          </a:p>
          <a:p>
            <a:pPr algn="l">
              <a:lnSpc>
                <a:spcPts val="2463"/>
              </a:lnSpc>
            </a:pPr>
            <a:endParaRPr lang="en-US" sz="2199" spc="-87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2463"/>
              </a:lnSpc>
            </a:pPr>
            <a:r>
              <a:rPr lang="en-US" sz="2199" spc="-87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c) Despeses de producció de les activitats directament relacionades amb el projecte objecte de la subvenció.</a:t>
            </a:r>
          </a:p>
          <a:p>
            <a:pPr algn="l">
              <a:lnSpc>
                <a:spcPts val="2463"/>
              </a:lnSpc>
            </a:pPr>
            <a:endParaRPr lang="en-US" sz="2199" spc="-87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2463"/>
              </a:lnSpc>
            </a:pPr>
            <a:r>
              <a:rPr lang="en-US" sz="2199" spc="-87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d) Transport urbà i interurbà: despeses de transport de l'alumnat en cas de desplaçament a un equipament o a la seu d’una entitat cultural sempre i quan no superin el 20% del cost de tot el projecte.</a:t>
            </a:r>
          </a:p>
          <a:p>
            <a:pPr algn="l">
              <a:lnSpc>
                <a:spcPts val="2463"/>
              </a:lnSpc>
            </a:pPr>
            <a:endParaRPr lang="en-US" sz="2199" spc="-87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2463"/>
              </a:lnSpc>
            </a:pPr>
            <a:r>
              <a:rPr lang="en-US" sz="2199" spc="-87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e) La difusió i la comunicació del projecte sempre que no superin el 8% del cost de tot el projecte</a:t>
            </a:r>
          </a:p>
          <a:p>
            <a:pPr algn="l">
              <a:lnSpc>
                <a:spcPts val="2463"/>
              </a:lnSpc>
            </a:pPr>
            <a:endParaRPr lang="en-US" sz="2199" spc="-87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2463"/>
              </a:lnSpc>
            </a:pPr>
            <a:r>
              <a:rPr lang="en-US" sz="2199" spc="-87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f) Són subvencionables les despeses de desplaçament, allotjament i manutenció de les persones ponents, formadores, presentadores i altres persones professionals que participin directament en el projecte.</a:t>
            </a:r>
          </a:p>
          <a:p>
            <a:pPr algn="l">
              <a:lnSpc>
                <a:spcPts val="2463"/>
              </a:lnSpc>
            </a:pPr>
            <a:endParaRPr lang="en-US" sz="2199" spc="-87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2463"/>
              </a:lnSpc>
            </a:pPr>
            <a:r>
              <a:rPr lang="en-US" sz="2199" spc="-87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g) Les persones sol·licitants que siguin empreses persones físiques poden imputar com a despesa pròpia subvencionable, un màxim del 20% del pressupost de despesa directa subvencionable.</a:t>
            </a:r>
          </a:p>
          <a:p>
            <a:pPr algn="l">
              <a:lnSpc>
                <a:spcPts val="2463"/>
              </a:lnSpc>
            </a:pPr>
            <a:endParaRPr lang="en-US" sz="2199" spc="-87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438473" y="2908994"/>
            <a:ext cx="5096024" cy="2451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3"/>
              </a:lnSpc>
            </a:pPr>
            <a:r>
              <a:rPr lang="en-US" sz="2199" spc="-87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a) La compensació pels drets d'autor.</a:t>
            </a:r>
          </a:p>
          <a:p>
            <a:pPr algn="l">
              <a:lnSpc>
                <a:spcPts val="2463"/>
              </a:lnSpc>
            </a:pPr>
            <a:endParaRPr lang="en-US" sz="2199" spc="-87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2463"/>
              </a:lnSpc>
            </a:pPr>
            <a:r>
              <a:rPr lang="en-US" sz="2199" spc="-87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b) Les despeses derivades de la compra de material inventariable.</a:t>
            </a:r>
          </a:p>
          <a:p>
            <a:pPr algn="l">
              <a:lnSpc>
                <a:spcPts val="2463"/>
              </a:lnSpc>
            </a:pPr>
            <a:endParaRPr lang="en-US" sz="2199" spc="-87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2463"/>
              </a:lnSpc>
            </a:pPr>
            <a:r>
              <a:rPr lang="en-US" sz="2199" spc="-87">
                <a:solidFill>
                  <a:srgbClr val="022336"/>
                </a:solidFill>
                <a:latin typeface="Roboto"/>
                <a:ea typeface="Roboto"/>
                <a:cs typeface="Roboto"/>
                <a:sym typeface="Roboto"/>
              </a:rPr>
              <a:t>c) El lloguer d’espais o equipaments de titularitat de la persona beneficiària.</a:t>
            </a:r>
          </a:p>
          <a:p>
            <a:pPr algn="l">
              <a:lnSpc>
                <a:spcPts val="2463"/>
              </a:lnSpc>
            </a:pPr>
            <a:endParaRPr lang="en-US" sz="2199" spc="-87">
              <a:solidFill>
                <a:srgbClr val="02233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5963010" y="-223284"/>
            <a:ext cx="1707160" cy="1089923"/>
          </a:xfrm>
          <a:custGeom>
            <a:avLst/>
            <a:gdLst/>
            <a:ahLst/>
            <a:cxnLst/>
            <a:rect l="l" t="t" r="r" b="b"/>
            <a:pathLst>
              <a:path w="1707160" h="1089923">
                <a:moveTo>
                  <a:pt x="0" y="0"/>
                </a:moveTo>
                <a:lnTo>
                  <a:pt x="1707160" y="0"/>
                </a:lnTo>
                <a:lnTo>
                  <a:pt x="1707160" y="1089923"/>
                </a:lnTo>
                <a:lnTo>
                  <a:pt x="0" y="10899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257" t="-44196" r="-90778" b="-3356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7" name="TextBox 7"/>
          <p:cNvSpPr txBox="1"/>
          <p:nvPr/>
        </p:nvSpPr>
        <p:spPr>
          <a:xfrm>
            <a:off x="700117" y="2202874"/>
            <a:ext cx="3983205" cy="362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859"/>
              </a:lnSpc>
              <a:spcBef>
                <a:spcPct val="0"/>
              </a:spcBef>
            </a:pPr>
            <a:r>
              <a:rPr lang="en-US" sz="2199" b="1" spc="-87">
                <a:solidFill>
                  <a:srgbClr val="022336"/>
                </a:solidFill>
                <a:latin typeface="Roboto Bold"/>
                <a:ea typeface="Roboto Bold"/>
                <a:cs typeface="Roboto Bold"/>
                <a:sym typeface="Roboto Bold"/>
              </a:rPr>
              <a:t>Subvencionables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38473" y="2202874"/>
            <a:ext cx="3983205" cy="362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859"/>
              </a:lnSpc>
              <a:spcBef>
                <a:spcPct val="0"/>
              </a:spcBef>
            </a:pPr>
            <a:r>
              <a:rPr lang="en-US" sz="2199" b="1" spc="-87">
                <a:solidFill>
                  <a:srgbClr val="022336"/>
                </a:solidFill>
                <a:latin typeface="Roboto Bold"/>
                <a:ea typeface="Roboto Bold"/>
                <a:cs typeface="Roboto Bold"/>
                <a:sym typeface="Roboto Bold"/>
              </a:rPr>
              <a:t>No subvencionables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1154</Words>
  <Application>Microsoft Office PowerPoint</Application>
  <PresentationFormat>Personalitzat</PresentationFormat>
  <Paragraphs>131</Paragraphs>
  <Slides>12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8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12</vt:i4>
      </vt:variant>
    </vt:vector>
  </HeadingPairs>
  <TitlesOfParts>
    <vt:vector size="21" baseType="lpstr">
      <vt:lpstr>Fraunces Bold</vt:lpstr>
      <vt:lpstr>Roboto Bold</vt:lpstr>
      <vt:lpstr>Roboto</vt:lpstr>
      <vt:lpstr>Calibri</vt:lpstr>
      <vt:lpstr>Arial</vt:lpstr>
      <vt:lpstr>Fraunces</vt:lpstr>
      <vt:lpstr>Fraunces Light</vt:lpstr>
      <vt:lpstr>Open Sans</vt:lpstr>
      <vt:lpstr>Office Theme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CP/Projectes/Presentació</dc:title>
  <dc:creator>Diaz Plaza, Sergio</dc:creator>
  <cp:lastModifiedBy>Bernadí Gil, Susana</cp:lastModifiedBy>
  <cp:revision>3</cp:revision>
  <dcterms:created xsi:type="dcterms:W3CDTF">2006-08-16T00:00:00Z</dcterms:created>
  <dcterms:modified xsi:type="dcterms:W3CDTF">2026-06-23T11:05:13Z</dcterms:modified>
  <dc:identifier>DAHMu9eWqIs</dc:identifier>
</cp:coreProperties>
</file>