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0693400" cy="15113000"/>
  <p:notesSz cx="6858000" cy="9144000"/>
  <p:embeddedFontLst>
    <p:embeddedFont>
      <p:font typeface="Fraunces Light" panose="020B0604020202020204" charset="0"/>
      <p:regular r:id="rId3"/>
    </p:embeddedFont>
    <p:embeddedFont>
      <p:font typeface="Roboto" panose="02000000000000000000" pitchFamily="2" charset="0"/>
      <p:regular r:id="rId4"/>
      <p:bold r:id="rId5"/>
    </p:embeddedFont>
    <p:embeddedFont>
      <p:font typeface="Roboto Bold" panose="02000000000000000000" charset="0"/>
      <p:regular r:id="rId6"/>
      <p:bold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53" d="100"/>
          <a:sy n="53" d="100"/>
        </p:scale>
        <p:origin x="1332" y="-19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tableStyles" Target="tableStyles.xml"/><Relationship Id="rId5" Type="http://schemas.openxmlformats.org/officeDocument/2006/relationships/font" Target="fonts/font3.fntdata"/><Relationship Id="rId10" Type="http://schemas.openxmlformats.org/officeDocument/2006/relationships/theme" Target="theme/theme1.xml"/><Relationship Id="rId4" Type="http://schemas.openxmlformats.org/officeDocument/2006/relationships/font" Target="fonts/font2.fntdata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nadí Gil, Susana" userId="1093ead6-810e-4e27-a202-7b509a3f0248" providerId="ADAL" clId="{8F7A7582-E3DA-4068-92AE-5E288A35AC64}"/>
    <pc:docChg chg="modSld">
      <pc:chgData name="Bernadí Gil, Susana" userId="1093ead6-810e-4e27-a202-7b509a3f0248" providerId="ADAL" clId="{8F7A7582-E3DA-4068-92AE-5E288A35AC64}" dt="2026-06-23T12:02:18.564" v="102" actId="790"/>
      <pc:docMkLst>
        <pc:docMk/>
      </pc:docMkLst>
      <pc:sldChg chg="modSp mod">
        <pc:chgData name="Bernadí Gil, Susana" userId="1093ead6-810e-4e27-a202-7b509a3f0248" providerId="ADAL" clId="{8F7A7582-E3DA-4068-92AE-5E288A35AC64}" dt="2026-06-23T12:02:18.564" v="102" actId="790"/>
        <pc:sldMkLst>
          <pc:docMk/>
          <pc:sldMk cId="0" sldId="256"/>
        </pc:sldMkLst>
        <pc:spChg chg="mod">
          <ac:chgData name="Bernadí Gil, Susana" userId="1093ead6-810e-4e27-a202-7b509a3f0248" providerId="ADAL" clId="{8F7A7582-E3DA-4068-92AE-5E288A35AC64}" dt="2026-06-23T12:02:07.572" v="101" actId="1035"/>
          <ac:spMkLst>
            <pc:docMk/>
            <pc:sldMk cId="0" sldId="256"/>
            <ac:spMk id="8" creationId="{00000000-0000-0000-0000-000000000000}"/>
          </ac:spMkLst>
        </pc:spChg>
        <pc:spChg chg="mod">
          <ac:chgData name="Bernadí Gil, Susana" userId="1093ead6-810e-4e27-a202-7b509a3f0248" providerId="ADAL" clId="{8F7A7582-E3DA-4068-92AE-5E288A35AC64}" dt="2026-06-23T12:02:18.564" v="102" actId="790"/>
          <ac:spMkLst>
            <pc:docMk/>
            <pc:sldMk cId="0" sldId="256"/>
            <ac:spMk id="9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ramits.gencat.cat/ca/tramits/tramits-temes/Subvencions-per-a-realitzar-projectes-culturals-i-artistics-de-nova-creacio-i-de-caracter-innovador-als-centres-educatius-de-Catalunya-CLT542?category=740af80a-a82c-11e3-a972-000c29052e2c&amp;moda=1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F2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70812" y="152171"/>
            <a:ext cx="10117282" cy="9680082"/>
            <a:chOff x="0" y="0"/>
            <a:chExt cx="2664634" cy="254948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664634" cy="2549487"/>
            </a:xfrm>
            <a:custGeom>
              <a:avLst/>
              <a:gdLst/>
              <a:ahLst/>
              <a:cxnLst/>
              <a:rect l="l" t="t" r="r" b="b"/>
              <a:pathLst>
                <a:path w="2664634" h="2549487">
                  <a:moveTo>
                    <a:pt x="0" y="0"/>
                  </a:moveTo>
                  <a:lnTo>
                    <a:pt x="2664634" y="0"/>
                  </a:lnTo>
                  <a:lnTo>
                    <a:pt x="2664634" y="2549487"/>
                  </a:lnTo>
                  <a:lnTo>
                    <a:pt x="0" y="2549487"/>
                  </a:lnTo>
                  <a:close/>
                </a:path>
              </a:pathLst>
            </a:custGeom>
            <a:solidFill>
              <a:srgbClr val="ABCEE9"/>
            </a:solidFill>
          </p:spPr>
          <p:txBody>
            <a:bodyPr/>
            <a:lstStyle/>
            <a:p>
              <a:endParaRPr lang="ca-ES" dirty="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9525"/>
              <a:ext cx="2664634" cy="255901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713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0" y="116171"/>
            <a:ext cx="8826028" cy="3640468"/>
          </a:xfrm>
          <a:custGeom>
            <a:avLst/>
            <a:gdLst/>
            <a:ahLst/>
            <a:cxnLst/>
            <a:rect l="l" t="t" r="r" b="b"/>
            <a:pathLst>
              <a:path w="8826028" h="3640468">
                <a:moveTo>
                  <a:pt x="0" y="0"/>
                </a:moveTo>
                <a:lnTo>
                  <a:pt x="8826028" y="0"/>
                </a:lnTo>
                <a:lnTo>
                  <a:pt x="8826028" y="3640468"/>
                </a:lnTo>
                <a:lnTo>
                  <a:pt x="0" y="36404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47346" r="-48315" b="-54917"/>
            </a:stretch>
          </a:blipFill>
        </p:spPr>
        <p:txBody>
          <a:bodyPr/>
          <a:lstStyle/>
          <a:p>
            <a:endParaRPr lang="ca-ES"/>
          </a:p>
        </p:txBody>
      </p:sp>
      <p:sp>
        <p:nvSpPr>
          <p:cNvPr id="6" name="TextBox 6"/>
          <p:cNvSpPr txBox="1"/>
          <p:nvPr/>
        </p:nvSpPr>
        <p:spPr>
          <a:xfrm>
            <a:off x="651115" y="4974129"/>
            <a:ext cx="9449774" cy="45612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6725"/>
              </a:lnSpc>
            </a:pPr>
            <a:r>
              <a:rPr lang="ca-ES" sz="6000" spc="-228" noProof="0" dirty="0">
                <a:solidFill>
                  <a:srgbClr val="000000"/>
                </a:solidFill>
                <a:latin typeface="Fraunces Light"/>
                <a:ea typeface="Fraunces Light"/>
                <a:cs typeface="Fraunces Light"/>
                <a:sym typeface="Fraunces Light"/>
              </a:rPr>
              <a:t>Subvencions per realitzar projectes que vinculin equipaments culturals amb centres educatius</a:t>
            </a:r>
          </a:p>
          <a:p>
            <a:pPr algn="l">
              <a:lnSpc>
                <a:spcPts val="9429"/>
              </a:lnSpc>
            </a:pPr>
            <a:endParaRPr lang="en-US" sz="6933" spc="-228" dirty="0">
              <a:solidFill>
                <a:srgbClr val="000000"/>
              </a:solidFill>
              <a:latin typeface="Fraunces Light"/>
              <a:ea typeface="Fraunces Light"/>
              <a:cs typeface="Fraunces Light"/>
              <a:sym typeface="Fraunces Light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593674" y="8781854"/>
            <a:ext cx="7226564" cy="396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30"/>
              </a:lnSpc>
            </a:pPr>
            <a:r>
              <a:rPr lang="ca-ES" sz="3000" b="1" spc="-99" noProof="0">
                <a:solidFill>
                  <a:srgbClr val="000000"/>
                </a:solidFill>
                <a:latin typeface="Fraunces Light"/>
                <a:ea typeface="Fraunces Light"/>
                <a:cs typeface="Fraunces Light"/>
                <a:sym typeface="Fraunces Light"/>
              </a:rPr>
              <a:t>Sessió informativa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649029" y="10375900"/>
            <a:ext cx="3198865" cy="26481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580"/>
              </a:lnSpc>
              <a:spcBef>
                <a:spcPct val="0"/>
              </a:spcBef>
            </a:pPr>
            <a:endParaRPr dirty="0"/>
          </a:p>
          <a:p>
            <a:pPr lvl="0">
              <a:lnSpc>
                <a:spcPts val="2580"/>
              </a:lnSpc>
              <a:spcBef>
                <a:spcPct val="0"/>
              </a:spcBef>
            </a:pPr>
            <a:r>
              <a:rPr lang="ca-ES" dirty="0"/>
              <a:t>S’obre la convocatòria de subvencions per a la realització de projectes artístics i culturals amb finalitat educativa que vinculin equipaments culturals i centres educatius de Catalunya</a:t>
            </a:r>
            <a:r>
              <a:rPr lang="ca-ES" sz="1600" dirty="0"/>
              <a:t>.</a:t>
            </a:r>
          </a:p>
          <a:p>
            <a:pPr lvl="0">
              <a:lnSpc>
                <a:spcPts val="2580"/>
              </a:lnSpc>
              <a:spcBef>
                <a:spcPct val="0"/>
              </a:spcBef>
            </a:pPr>
            <a:r>
              <a:rPr lang="ca-ES" sz="1600" u="none" strike="noStrike" spc="-80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  <a:hlinkClick r:id="rId3"/>
              </a:rPr>
              <a:t>Més informació.</a:t>
            </a:r>
            <a:endParaRPr lang="en-US" sz="1600" u="none" strike="noStrike" spc="-80" dirty="0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4206956" y="10375900"/>
            <a:ext cx="3391675" cy="26481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580"/>
              </a:lnSpc>
              <a:spcBef>
                <a:spcPct val="0"/>
              </a:spcBef>
            </a:pPr>
            <a:endParaRPr dirty="0"/>
          </a:p>
          <a:p>
            <a:pPr marL="0" lvl="0" indent="0" algn="l">
              <a:lnSpc>
                <a:spcPts val="2580"/>
              </a:lnSpc>
              <a:spcBef>
                <a:spcPct val="0"/>
              </a:spcBef>
            </a:pPr>
            <a:r>
              <a:rPr lang="ca-ES" sz="2000" b="1" u="none" strike="noStrike" spc="-80" noProof="0" dirty="0">
                <a:solidFill>
                  <a:srgbClr val="000000"/>
                </a:solidFill>
                <a:latin typeface="Roboto Bold"/>
                <a:ea typeface="Roboto Bold"/>
                <a:cs typeface="Roboto"/>
                <a:sym typeface="Roboto Bold"/>
              </a:rPr>
              <a:t>Vols presentar un projecte</a:t>
            </a:r>
            <a:r>
              <a:rPr lang="ca-ES" sz="2000" b="1" spc="-80" noProof="0" dirty="0">
                <a:solidFill>
                  <a:srgbClr val="000000"/>
                </a:solidFill>
                <a:latin typeface="Roboto Bold"/>
                <a:ea typeface="Roboto Bold"/>
                <a:cs typeface="Roboto"/>
                <a:sym typeface="Roboto Bold"/>
              </a:rPr>
              <a:t>? Participa de la sessió informativa </a:t>
            </a:r>
            <a:r>
              <a:rPr lang="en-US" sz="2000" b="1" spc="-80" dirty="0">
                <a:solidFill>
                  <a:srgbClr val="000000"/>
                </a:solidFill>
                <a:latin typeface="Roboto Bold"/>
                <a:ea typeface="Roboto Bold"/>
                <a:cs typeface="Roboto"/>
                <a:sym typeface="Roboto Bold"/>
              </a:rPr>
              <a:t>del Penedès</a:t>
            </a:r>
          </a:p>
          <a:p>
            <a:pPr marL="0" lvl="0" indent="0" algn="l">
              <a:lnSpc>
                <a:spcPts val="2580"/>
              </a:lnSpc>
              <a:spcBef>
                <a:spcPct val="0"/>
              </a:spcBef>
            </a:pPr>
            <a:endParaRPr lang="en-US" sz="2000" b="1" u="none" strike="noStrike" spc="-80" dirty="0">
              <a:solidFill>
                <a:srgbClr val="000000"/>
              </a:solidFill>
              <a:latin typeface="Roboto Bold"/>
              <a:ea typeface="Roboto Bold"/>
              <a:cs typeface="Roboto"/>
              <a:sym typeface="Roboto Bold"/>
            </a:endParaRPr>
          </a:p>
          <a:p>
            <a:pPr marL="0" lvl="0" indent="0" algn="l">
              <a:lnSpc>
                <a:spcPts val="2580"/>
              </a:lnSpc>
              <a:spcBef>
                <a:spcPct val="0"/>
              </a:spcBef>
            </a:pPr>
            <a:r>
              <a:rPr lang="en-US" sz="2000" spc="-80" dirty="0">
                <a:solidFill>
                  <a:srgbClr val="000000"/>
                </a:solidFill>
                <a:latin typeface="Roboto Bold"/>
                <a:ea typeface="Roboto Bold"/>
                <a:cs typeface="Roboto"/>
                <a:sym typeface="Roboto Bold"/>
              </a:rPr>
              <a:t>DIMECRES 1 DE JULIOL. 10 H</a:t>
            </a:r>
          </a:p>
          <a:p>
            <a:pPr marL="0" lvl="0" indent="0" algn="l">
              <a:lnSpc>
                <a:spcPts val="2580"/>
              </a:lnSpc>
              <a:spcBef>
                <a:spcPct val="0"/>
              </a:spcBef>
            </a:pPr>
            <a:endParaRPr lang="en-US" sz="2000" u="none" strike="noStrike" spc="-80" dirty="0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>
              <a:lnSpc>
                <a:spcPts val="2580"/>
              </a:lnSpc>
              <a:spcBef>
                <a:spcPct val="0"/>
              </a:spcBef>
            </a:pPr>
            <a:endParaRPr lang="en-US" sz="2000" u="none" strike="noStrike" spc="-80" dirty="0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" name="AutoShape 10"/>
          <p:cNvSpPr/>
          <p:nvPr/>
        </p:nvSpPr>
        <p:spPr>
          <a:xfrm flipH="1" flipV="1">
            <a:off x="593674" y="8500866"/>
            <a:ext cx="9564656" cy="0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ca-ES"/>
          </a:p>
        </p:txBody>
      </p:sp>
      <p:sp>
        <p:nvSpPr>
          <p:cNvPr id="11" name="AutoShape 11"/>
          <p:cNvSpPr/>
          <p:nvPr/>
        </p:nvSpPr>
        <p:spPr>
          <a:xfrm flipH="1" flipV="1">
            <a:off x="593674" y="13806249"/>
            <a:ext cx="9564656" cy="0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ca-ES"/>
          </a:p>
        </p:txBody>
      </p:sp>
      <p:grpSp>
        <p:nvGrpSpPr>
          <p:cNvPr id="13" name="Group 13"/>
          <p:cNvGrpSpPr/>
          <p:nvPr/>
        </p:nvGrpSpPr>
        <p:grpSpPr>
          <a:xfrm>
            <a:off x="593674" y="14176968"/>
            <a:ext cx="7171209" cy="744428"/>
            <a:chOff x="0" y="0"/>
            <a:chExt cx="9561612" cy="992570"/>
          </a:xfrm>
        </p:grpSpPr>
        <p:sp>
          <p:nvSpPr>
            <p:cNvPr id="14" name="Freeform 14"/>
            <p:cNvSpPr/>
            <p:nvPr/>
          </p:nvSpPr>
          <p:spPr>
            <a:xfrm>
              <a:off x="4507557" y="0"/>
              <a:ext cx="2538268" cy="992570"/>
            </a:xfrm>
            <a:custGeom>
              <a:avLst/>
              <a:gdLst/>
              <a:ahLst/>
              <a:cxnLst/>
              <a:rect l="l" t="t" r="r" b="b"/>
              <a:pathLst>
                <a:path w="2538268" h="992570">
                  <a:moveTo>
                    <a:pt x="0" y="0"/>
                  </a:moveTo>
                  <a:lnTo>
                    <a:pt x="2538268" y="0"/>
                  </a:lnTo>
                  <a:lnTo>
                    <a:pt x="2538268" y="992570"/>
                  </a:lnTo>
                  <a:lnTo>
                    <a:pt x="0" y="99257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-9231" t="-59808" r="-5528" b="-66487"/>
              </a:stretch>
            </a:blipFill>
          </p:spPr>
          <p:txBody>
            <a:bodyPr/>
            <a:lstStyle/>
            <a:p>
              <a:endParaRPr lang="ca-ES"/>
            </a:p>
          </p:txBody>
        </p:sp>
        <p:sp>
          <p:nvSpPr>
            <p:cNvPr id="15" name="Freeform 15"/>
            <p:cNvSpPr/>
            <p:nvPr/>
          </p:nvSpPr>
          <p:spPr>
            <a:xfrm>
              <a:off x="7460099" y="165062"/>
              <a:ext cx="2101513" cy="756754"/>
            </a:xfrm>
            <a:custGeom>
              <a:avLst/>
              <a:gdLst/>
              <a:ahLst/>
              <a:cxnLst/>
              <a:rect l="l" t="t" r="r" b="b"/>
              <a:pathLst>
                <a:path w="2101513" h="756754">
                  <a:moveTo>
                    <a:pt x="0" y="0"/>
                  </a:moveTo>
                  <a:lnTo>
                    <a:pt x="2101513" y="0"/>
                  </a:lnTo>
                  <a:lnTo>
                    <a:pt x="2101513" y="756754"/>
                  </a:lnTo>
                  <a:lnTo>
                    <a:pt x="0" y="75675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t="-61899" b="-44283"/>
              </a:stretch>
            </a:blipFill>
          </p:spPr>
          <p:txBody>
            <a:bodyPr/>
            <a:lstStyle/>
            <a:p>
              <a:endParaRPr lang="ca-ES"/>
            </a:p>
          </p:txBody>
        </p:sp>
        <p:sp>
          <p:nvSpPr>
            <p:cNvPr id="16" name="Freeform 16"/>
            <p:cNvSpPr/>
            <p:nvPr/>
          </p:nvSpPr>
          <p:spPr>
            <a:xfrm>
              <a:off x="0" y="70754"/>
              <a:ext cx="4093283" cy="851062"/>
            </a:xfrm>
            <a:custGeom>
              <a:avLst/>
              <a:gdLst/>
              <a:ahLst/>
              <a:cxnLst/>
              <a:rect l="l" t="t" r="r" b="b"/>
              <a:pathLst>
                <a:path w="4093283" h="851062">
                  <a:moveTo>
                    <a:pt x="0" y="0"/>
                  </a:moveTo>
                  <a:lnTo>
                    <a:pt x="4093283" y="0"/>
                  </a:lnTo>
                  <a:lnTo>
                    <a:pt x="4093283" y="851062"/>
                  </a:lnTo>
                  <a:lnTo>
                    <a:pt x="0" y="8510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ca-E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62</Words>
  <Application>Microsoft Office PowerPoint</Application>
  <PresentationFormat>Personalitzat</PresentationFormat>
  <Paragraphs>9</Paragraphs>
  <Slides>1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5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7" baseType="lpstr">
      <vt:lpstr>Fraunces Light</vt:lpstr>
      <vt:lpstr>Calibri</vt:lpstr>
      <vt:lpstr>Arial</vt:lpstr>
      <vt:lpstr>Roboto Bold</vt:lpstr>
      <vt:lpstr>Roboto</vt:lpstr>
      <vt:lpstr>Office Theme</vt:lpstr>
      <vt:lpstr>Presentació del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CT/Crides/Cartell</dc:title>
  <dc:creator>Bernadí Gil, Susana</dc:creator>
  <cp:lastModifiedBy>Bernadí Gil, Susana</cp:lastModifiedBy>
  <cp:revision>6</cp:revision>
  <dcterms:created xsi:type="dcterms:W3CDTF">2006-08-16T00:00:00Z</dcterms:created>
  <dcterms:modified xsi:type="dcterms:W3CDTF">2026-06-23T12:02:18Z</dcterms:modified>
  <dc:identifier>DAHL-l1doFY</dc:identifier>
</cp:coreProperties>
</file>