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i68pYwoA9J85n9ZffKE/c2VCDJ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customschemas.google.com/relationships/presentationmetadata" Target="meta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ca"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jectes.xtec.cat/coordinaciodigital/formacio/itinerari-basic/"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k9gL6yr61svkk4PlOeAva5wot04xnttD9nB0U1spiY/edit#heading=h.us1qkk2ot8x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utic.gencat.cat/" TargetMode="External"/><Relationship Id="rId3" Type="http://schemas.openxmlformats.org/officeDocument/2006/relationships/hyperlink" Target="https://docs.google.com/document/d/1nk9gL6yr61svkk4PlOeAva5wot04xnttD9nB0U1spiY/edit#heading=h.us1qkk2ot8x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jectes.xtec.cat/coordinaciodigital/formacio/itinerari-basi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unitat.edigital.cat/pub/participacio-a-la-subxarxa-de-coordinacio-digital" TargetMode="External"/><Relationship Id="rId3" Type="http://schemas.openxmlformats.org/officeDocument/2006/relationships/hyperlink" Target="https://projectes.xtec.cat/coordinaciodigital/formacio/itinerari-basi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cat/fic_edc" TargetMode="External"/><Relationship Id="rId3" Type="http://schemas.openxmlformats.org/officeDocument/2006/relationships/hyperlink" Target="https://www.youtube.com/embed/2nB0w05Dflo?feature=oembed&amp;wmode=opaque&amp;list=PLbhVGsFX6U71T1xH_kyoUcT6C2fLl8j42" TargetMode="External"/><Relationship Id="rId4" Type="http://schemas.openxmlformats.org/officeDocument/2006/relationships/hyperlink" Target="https://miro.com/online-whiteboard/" TargetMode="External"/><Relationship Id="rId5" Type="http://schemas.openxmlformats.org/officeDocument/2006/relationships/hyperlink" Target="https://www.youtube.com/embed/ChlXv0l8i-A?autoplay=1&amp;feature=oembed&amp;wmode=opaq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de39b00e1_0_184: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g10de39b00e1_0_184: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Clr>
                <a:schemeClr val="dk1"/>
              </a:buClr>
              <a:buSzPts val="1100"/>
              <a:buFont typeface="Arial"/>
              <a:buNone/>
            </a:pPr>
            <a:r>
              <a:rPr lang="ca" sz="1100">
                <a:solidFill>
                  <a:schemeClr val="dk1"/>
                </a:solidFill>
                <a:highlight>
                  <a:srgbClr val="FFFFFF"/>
                </a:highlight>
              </a:rPr>
              <a:t>Van sorgir un parell de dubtes i una inquietud, que us comparteixo:</a:t>
            </a:r>
            <a:endParaRPr sz="11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ca" sz="1100">
                <a:solidFill>
                  <a:schemeClr val="dk1"/>
                </a:solidFill>
                <a:highlight>
                  <a:srgbClr val="FFFFFF"/>
                </a:highlight>
              </a:rPr>
              <a:t>-què han de fer amb les MIFIs que tenen al centre de quan ens van confinar (curs 19/20)</a:t>
            </a:r>
            <a:endParaRPr sz="11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ca" sz="1100">
                <a:solidFill>
                  <a:schemeClr val="dk1"/>
                </a:solidFill>
                <a:highlight>
                  <a:srgbClr val="FFFFFF"/>
                </a:highlight>
              </a:rPr>
              <a:t>-el centre de l'onada de Transformació Digital de centre (escola Les Muralles):</a:t>
            </a:r>
            <a:endParaRPr sz="1100">
              <a:solidFill>
                <a:schemeClr val="dk1"/>
              </a:solidFill>
              <a:highlight>
                <a:srgbClr val="FFFFFF"/>
              </a:highlight>
            </a:endParaRPr>
          </a:p>
          <a:p>
            <a:pPr indent="0" lvl="0" marL="762000" rtl="0" algn="l">
              <a:lnSpc>
                <a:spcPct val="115000"/>
              </a:lnSpc>
              <a:spcBef>
                <a:spcPts val="0"/>
              </a:spcBef>
              <a:spcAft>
                <a:spcPts val="0"/>
              </a:spcAft>
              <a:buClr>
                <a:schemeClr val="dk1"/>
              </a:buClr>
              <a:buSzPts val="1100"/>
              <a:buFont typeface="Arial"/>
              <a:buNone/>
            </a:pPr>
            <a:r>
              <a:rPr lang="ca" sz="1100">
                <a:solidFill>
                  <a:schemeClr val="dk1"/>
                </a:solidFill>
                <a:highlight>
                  <a:srgbClr val="FFFFFF"/>
                </a:highlight>
              </a:rPr>
              <a:t>no tenen aquest material inventariat a l'INDIC, demanen si es el Departament ho pot incloure a l'INDIC</a:t>
            </a:r>
            <a:endParaRPr sz="1100">
              <a:solidFill>
                <a:schemeClr val="dk1"/>
              </a:solidFill>
              <a:highlight>
                <a:srgbClr val="FFFFFF"/>
              </a:highlight>
            </a:endParaRPr>
          </a:p>
          <a:p>
            <a:pPr indent="0" lvl="0" marL="762000" rtl="0" algn="l">
              <a:lnSpc>
                <a:spcPct val="115000"/>
              </a:lnSpc>
              <a:spcBef>
                <a:spcPts val="0"/>
              </a:spcBef>
              <a:spcAft>
                <a:spcPts val="0"/>
              </a:spcAft>
              <a:buClr>
                <a:schemeClr val="dk1"/>
              </a:buClr>
              <a:buSzPts val="1100"/>
              <a:buFont typeface="Arial"/>
              <a:buNone/>
            </a:pPr>
            <a:r>
              <a:rPr lang="ca" sz="1100">
                <a:solidFill>
                  <a:schemeClr val="dk1"/>
                </a:solidFill>
                <a:highlight>
                  <a:srgbClr val="FFFFFF"/>
                </a:highlight>
              </a:rPr>
              <a:t>tenen una sèrie de Chromebooks que s'estan espatllant (2/3 a la setmana) que tenen un problema del "TOC fantasma", de moment està en garantia prorrogada, fan averia setmanal i els canvien les pantalles</a:t>
            </a:r>
            <a:endParaRPr sz="1100">
              <a:solidFill>
                <a:schemeClr val="dk1"/>
              </a:solidFill>
              <a:highlight>
                <a:srgbClr val="FFFFFF"/>
              </a:highlight>
            </a:endParaRPr>
          </a:p>
          <a:p>
            <a:pPr indent="0" lvl="0" marL="0" rtl="0" algn="l">
              <a:lnSpc>
                <a:spcPct val="100000"/>
              </a:lnSpc>
              <a:spcBef>
                <a:spcPts val="0"/>
              </a:spcBef>
              <a:spcAft>
                <a:spcPts val="0"/>
              </a:spcAft>
              <a:buSzPts val="1400"/>
              <a:buNone/>
            </a:pPr>
            <a:r>
              <a:rPr lang="ca" sz="1100">
                <a:solidFill>
                  <a:schemeClr val="dk1"/>
                </a:solidFill>
                <a:highlight>
                  <a:srgbClr val="FFFFFF"/>
                </a:highlight>
              </a:rPr>
              <a:t>-la inquietud que comparteixen tots i totes és respecte la quantitat d'hores que es necessiten per gestionar tot els dispositius que arriben (i arribaran); a més a més, d'haver de realitzar l'estratègia digital de centre</a:t>
            </a:r>
            <a:endParaRPr sz="1100">
              <a:solidFill>
                <a:schemeClr val="dk1"/>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A qui pertanyen els ordinadors que s’han lliurat als alumnes?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puc instal·lar una aplicació en un ordinador d’un/a alumne/a amb Windows 10?</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he de fer en cas de robatori d’algun equip d’un/a alumne/a?</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hem de fer en cas que l’ordinador d’un/a alumne/a pateixi desperfectes físics (pantalla trencada, tecles que deixen de funcionar, etc.)?</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es pot restaurar localment la maqueta Windows de l’alumne?</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utilitzar la màquina virtual Linkat en ordinadors d’alumnes?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En cas que un alumne/a sigui baixa del centre, quin procediment cal seguir? Qui és el responsable de recollir l’equip?</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Si un alumne/a marxa a un altre centre educatiu, conserva l’equip?</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A final de curs, què s’ha de fer amb els equips i dispositius?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Cada alumne/a ha de tenir el mateix ordinador durant tota la seva escolarització en el centre?</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A qui pertanyen els ordinadors que s’han lliurat als docents?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puc instal·lar una aplicació en un ordinador d’un docent?</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he de fer en cas de robatori d’algun equip d’un docent?</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hem de fer en cas que l’ordinador d’un docent pateixi desperfectes físics (pantalla trencada, tecles que deixen de funcionar, etc.)?</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es designen les persones amb rol d’administració dels equips amb Windows 10?</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utilitzar la màquina virtual Linkat en ordinadors dels docents?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puc configurar una IP estàtica en un centre que no tingui DHCP?</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A qui pertanyen els dispositius MiFi que s’han lliurat als alumnes?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Per què no es pot accedir a determinades pàgines amb els dispositius MiFi?</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Com es pot reassignar una MiFI d’un/a alumne/a que ja no la necessita a un altre que sí li fa falta del mateix centre?</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he de fer en cas de robatori d’algun dispositiu MiFi lliurat a un/a alumne/a?</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En cas que un alumne/a sigui baixa del centre, quin procediment cal seguir? Qui és el responsable de recollir el dispositiu MiFi?</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Si un alumne/a marxa a un altre centre educatiu, conserva el dispositiu?</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Quines són les restriccions horàries de la connexió a Internet de la MiFi?</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Cada alumne/a ha de tenir la mateixa MiFi durant tota la seva escolarització en el centre?</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A final de curs, què s’ha de fer amb les MiFis?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Un alumne no surt a INDIC, què faig?</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Un docent no surt a INDIC, què faig?</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Puc assignar equipaments a docents que consten com a “no assignables”?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Tinc més dotació de plantilla, com puc demanar nous equips?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Tinc més alumnes, com puc demanar nous equips?</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Els reforços COVID tenen dret a un portàtil del PEDC?</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Què és INDIC?</a:t>
            </a:r>
            <a:endParaRPr sz="1200">
              <a:solidFill>
                <a:srgbClr val="222222"/>
              </a:solidFill>
              <a:highlight>
                <a:srgbClr val="FFFFFF"/>
              </a:highlight>
            </a:endParaRPr>
          </a:p>
          <a:p>
            <a:pPr indent="0" lvl="0" marL="0" rtl="0" algn="l">
              <a:lnSpc>
                <a:spcPct val="170000"/>
              </a:lnSpc>
              <a:spcBef>
                <a:spcPts val="0"/>
              </a:spcBef>
              <a:spcAft>
                <a:spcPts val="0"/>
              </a:spcAft>
              <a:buSzPts val="1400"/>
              <a:buNone/>
            </a:pPr>
            <a:r>
              <a:rPr lang="ca" sz="1200">
                <a:solidFill>
                  <a:srgbClr val="222222"/>
                </a:solidFill>
                <a:highlight>
                  <a:srgbClr val="FFFFFF"/>
                </a:highlight>
              </a:rPr>
              <a:t>Quines tasques prèvies ha de fer el centre abans de l’arribada dels ordinadors docents?</a:t>
            </a:r>
            <a:endParaRPr sz="1200">
              <a:solidFill>
                <a:srgbClr val="222222"/>
              </a:solidFill>
              <a:highlight>
                <a:srgbClr val="FFFFFF"/>
              </a:highlight>
            </a:endParaRPr>
          </a:p>
          <a:p>
            <a:pPr indent="0" lvl="0" marL="0" rtl="0" algn="l">
              <a:lnSpc>
                <a:spcPct val="100000"/>
              </a:lnSpc>
              <a:spcBef>
                <a:spcPts val="0"/>
              </a:spcBef>
              <a:spcAft>
                <a:spcPts val="0"/>
              </a:spcAft>
              <a:buSzPts val="1400"/>
              <a:buNone/>
            </a:pPr>
            <a:r>
              <a:t/>
            </a:r>
            <a:endParaRPr sz="1100">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1d99e51b4_0_42: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gd1d99e51b4_0_42: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a"/>
              <a:t>VALORACIó - formador i usuaris a les subxarxes- què val la pena d’aquesta subxarxa? Per exemple, la importància de la protecció de dades.Quizziz?Exemple de Pla de comunicació de centre?</a:t>
            </a:r>
            <a:endParaRPr/>
          </a:p>
        </p:txBody>
      </p:sp>
      <p:sp>
        <p:nvSpPr>
          <p:cNvPr id="234" name="Google Shape;234;gd1d99e51b4_0_42:notes"/>
          <p:cNvSpPr txBox="1"/>
          <p:nvPr>
            <p:ph idx="12" type="sldNum"/>
          </p:nvPr>
        </p:nvSpPr>
        <p:spPr>
          <a:xfrm>
            <a:off x="4278960" y="10157400"/>
            <a:ext cx="3280800" cy="5343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d8292d9d8_0_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12d8292d9d8_0_0: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a"/>
              <a:t>VALORACIó - formador i usuaris a les subxarxes- què val la pena d’aquesta subxarxa? Per exemple, la importància de la protecció de dades.Quizziz?Exemple de Pla de comunicació de centre?</a:t>
            </a:r>
            <a:endParaRPr/>
          </a:p>
        </p:txBody>
      </p:sp>
      <p:sp>
        <p:nvSpPr>
          <p:cNvPr id="251" name="Google Shape;251;g12d8292d9d8_0_0:notes"/>
          <p:cNvSpPr txBox="1"/>
          <p:nvPr>
            <p:ph idx="12" type="sldNum"/>
          </p:nvPr>
        </p:nvSpPr>
        <p:spPr>
          <a:xfrm>
            <a:off x="4278960" y="10157400"/>
            <a:ext cx="3280800" cy="5343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50280b501_0_6: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g1150280b501_0_6: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15000"/>
              </a:lnSpc>
              <a:spcBef>
                <a:spcPts val="1200"/>
              </a:spcBef>
              <a:spcAft>
                <a:spcPts val="0"/>
              </a:spcAft>
              <a:buSzPts val="1400"/>
              <a:buNone/>
            </a:pPr>
            <a:r>
              <a:rPr lang="ca" sz="1400">
                <a:solidFill>
                  <a:srgbClr val="222222"/>
                </a:solidFill>
                <a:highlight>
                  <a:schemeClr val="lt1"/>
                </a:highlight>
                <a:latin typeface="Lato"/>
                <a:ea typeface="Lato"/>
                <a:cs typeface="Lato"/>
                <a:sym typeface="Lato"/>
              </a:rPr>
              <a:t>Per detectar inconsistències en l’inventari INDIC, creuarà dades  amb azure i intune</a:t>
            </a:r>
            <a:endParaRPr sz="1400">
              <a:solidFill>
                <a:srgbClr val="222222"/>
              </a:solidFill>
              <a:highlight>
                <a:schemeClr val="lt1"/>
              </a:highlight>
              <a:latin typeface="Lato"/>
              <a:ea typeface="Lato"/>
              <a:cs typeface="Lato"/>
              <a:sym typeface="Lato"/>
            </a:endParaRPr>
          </a:p>
          <a:p>
            <a:pPr indent="0" lvl="0" marL="0" rtl="0" algn="l">
              <a:lnSpc>
                <a:spcPct val="100000"/>
              </a:lnSpc>
              <a:spcBef>
                <a:spcPts val="1200"/>
              </a:spcBef>
              <a:spcAft>
                <a:spcPts val="0"/>
              </a:spcAft>
              <a:buClr>
                <a:schemeClr val="dk1"/>
              </a:buClr>
              <a:buSzPts val="1400"/>
              <a:buFont typeface="Arial"/>
              <a:buNone/>
            </a:pPr>
            <a:r>
              <a:rPr lang="ca" sz="1000" u="sng">
                <a:solidFill>
                  <a:schemeClr val="accent5"/>
                </a:solidFill>
                <a:hlinkClick r:id="rId2">
                  <a:extLst>
                    <a:ext uri="{A12FA001-AC4F-418D-AE19-62706E023703}">
                      <ahyp:hlinkClr val="tx"/>
                    </a:ext>
                  </a:extLst>
                </a:hlinkClick>
              </a:rPr>
              <a:t>https://projectes.xtec.cat/coordinaciodigital/formacio/itinerari-basic/</a:t>
            </a:r>
            <a:endParaRPr sz="1400">
              <a:solidFill>
                <a:srgbClr val="222222"/>
              </a:solidFill>
              <a:highlight>
                <a:schemeClr val="lt1"/>
              </a:highlight>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de39b00e1_0_0: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g10de39b00e1_0_0: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457200" rtl="0" algn="l">
              <a:lnSpc>
                <a:spcPct val="115000"/>
              </a:lnSpc>
              <a:spcBef>
                <a:spcPts val="0"/>
              </a:spcBef>
              <a:spcAft>
                <a:spcPts val="0"/>
              </a:spcAft>
              <a:buNone/>
            </a:pPr>
            <a:r>
              <a:t/>
            </a:r>
            <a:endParaRPr sz="1100">
              <a:solidFill>
                <a:schemeClr val="dk1"/>
              </a:solidFill>
              <a:highlight>
                <a:srgbClr val="FFFFFF"/>
              </a:highlight>
            </a:endParaRPr>
          </a:p>
          <a:p>
            <a:pPr indent="0" lvl="0" marL="0" rtl="0" algn="l">
              <a:lnSpc>
                <a:spcPct val="100000"/>
              </a:lnSpc>
              <a:spcBef>
                <a:spcPts val="1000"/>
              </a:spcBef>
              <a:spcAft>
                <a:spcPts val="0"/>
              </a:spcAft>
              <a:buSzPts val="1400"/>
              <a:buNone/>
            </a:pPr>
            <a:r>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0ea714a2b_0_57: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g110ea714a2b_0_57: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374650" lvl="0" marL="457200" marR="38100" rtl="0" algn="l">
              <a:lnSpc>
                <a:spcPct val="115000"/>
              </a:lnSpc>
              <a:spcBef>
                <a:spcPts val="0"/>
              </a:spcBef>
              <a:spcAft>
                <a:spcPts val="0"/>
              </a:spcAft>
              <a:buClr>
                <a:schemeClr val="dk1"/>
              </a:buClr>
              <a:buSzPts val="2300"/>
              <a:buAutoNum type="arabicPeriod"/>
            </a:pPr>
            <a:r>
              <a:rPr b="1" lang="ca" sz="2300">
                <a:solidFill>
                  <a:schemeClr val="dk1"/>
                </a:solidFill>
              </a:rPr>
              <a:t>Qui</a:t>
            </a:r>
            <a:r>
              <a:rPr lang="ca" sz="2300">
                <a:solidFill>
                  <a:schemeClr val="dk1"/>
                </a:solidFill>
              </a:rPr>
              <a:t> impartirà la FIC?</a:t>
            </a:r>
            <a:endParaRPr sz="2300">
              <a:solidFill>
                <a:schemeClr val="dk1"/>
              </a:solidFill>
            </a:endParaRPr>
          </a:p>
          <a:p>
            <a:pPr indent="-374650" lvl="0" marL="457200" marR="38100" rtl="0" algn="l">
              <a:lnSpc>
                <a:spcPct val="115000"/>
              </a:lnSpc>
              <a:spcBef>
                <a:spcPts val="0"/>
              </a:spcBef>
              <a:spcAft>
                <a:spcPts val="0"/>
              </a:spcAft>
              <a:buClr>
                <a:schemeClr val="dk1"/>
              </a:buClr>
              <a:buSzPts val="2300"/>
              <a:buAutoNum type="arabicPeriod"/>
            </a:pPr>
            <a:r>
              <a:rPr lang="ca" sz="2300">
                <a:solidFill>
                  <a:schemeClr val="dk1"/>
                </a:solidFill>
              </a:rPr>
              <a:t>Hi ha </a:t>
            </a:r>
            <a:r>
              <a:rPr b="1" lang="ca" sz="2300">
                <a:solidFill>
                  <a:schemeClr val="dk1"/>
                </a:solidFill>
              </a:rPr>
              <a:t>continguts</a:t>
            </a:r>
            <a:r>
              <a:rPr lang="ca" sz="2300">
                <a:solidFill>
                  <a:schemeClr val="dk1"/>
                </a:solidFill>
              </a:rPr>
              <a:t> fets per impartir la FIC?</a:t>
            </a:r>
            <a:endParaRPr sz="2300">
              <a:solidFill>
                <a:schemeClr val="dk1"/>
              </a:solidFill>
            </a:endParaRPr>
          </a:p>
          <a:p>
            <a:pPr indent="-374650" lvl="0" marL="457200" marR="38100" rtl="0" algn="l">
              <a:lnSpc>
                <a:spcPct val="115000"/>
              </a:lnSpc>
              <a:spcBef>
                <a:spcPts val="0"/>
              </a:spcBef>
              <a:spcAft>
                <a:spcPts val="0"/>
              </a:spcAft>
              <a:buClr>
                <a:schemeClr val="dk1"/>
              </a:buClr>
              <a:buSzPts val="2300"/>
              <a:buAutoNum type="arabicPeriod"/>
            </a:pPr>
            <a:r>
              <a:rPr b="1" lang="ca" sz="2300">
                <a:solidFill>
                  <a:schemeClr val="dk1"/>
                </a:solidFill>
              </a:rPr>
              <a:t>Es paguen</a:t>
            </a:r>
            <a:r>
              <a:rPr lang="ca" sz="2300">
                <a:solidFill>
                  <a:schemeClr val="dk1"/>
                </a:solidFill>
              </a:rPr>
              <a:t> les FIC?</a:t>
            </a:r>
            <a:endParaRPr sz="2300">
              <a:solidFill>
                <a:schemeClr val="dk1"/>
              </a:solidFill>
            </a:endParaRPr>
          </a:p>
          <a:p>
            <a:pPr indent="-374650" lvl="0" marL="457200" marR="38100" rtl="0" algn="l">
              <a:lnSpc>
                <a:spcPct val="115000"/>
              </a:lnSpc>
              <a:spcBef>
                <a:spcPts val="0"/>
              </a:spcBef>
              <a:spcAft>
                <a:spcPts val="0"/>
              </a:spcAft>
              <a:buClr>
                <a:schemeClr val="dk1"/>
              </a:buClr>
              <a:buSzPts val="2300"/>
              <a:buAutoNum type="arabicPeriod"/>
            </a:pPr>
            <a:r>
              <a:rPr lang="ca" sz="2300">
                <a:solidFill>
                  <a:schemeClr val="dk1"/>
                </a:solidFill>
              </a:rPr>
              <a:t>I els que estan fent ara la FIC, en el pilot … </a:t>
            </a:r>
            <a:br>
              <a:rPr lang="ca" sz="2300">
                <a:solidFill>
                  <a:schemeClr val="dk1"/>
                </a:solidFill>
              </a:rPr>
            </a:br>
            <a:r>
              <a:rPr lang="ca" sz="2300">
                <a:solidFill>
                  <a:schemeClr val="dk1"/>
                </a:solidFill>
              </a:rPr>
              <a:t>També cobraran aquestes adaptacions?</a:t>
            </a:r>
            <a:endParaRPr sz="2300">
              <a:solidFill>
                <a:schemeClr val="dk1"/>
              </a:solidFill>
            </a:endParaRPr>
          </a:p>
          <a:p>
            <a:pPr indent="0" lvl="0" marL="457200" rtl="0" algn="l">
              <a:lnSpc>
                <a:spcPct val="115000"/>
              </a:lnSpc>
              <a:spcBef>
                <a:spcPts val="1000"/>
              </a:spcBef>
              <a:spcAft>
                <a:spcPts val="0"/>
              </a:spcAft>
              <a:buSzPts val="1400"/>
              <a:buNone/>
            </a:pPr>
            <a:r>
              <a:t/>
            </a:r>
            <a:endParaRPr sz="1100" u="sng">
              <a:solidFill>
                <a:srgbClr val="1155CC"/>
              </a:solidFill>
              <a:highlight>
                <a:srgbClr val="FFFFFF"/>
              </a:highlight>
            </a:endParaRPr>
          </a:p>
          <a:p>
            <a:pPr indent="0" lvl="0" marL="457200" rtl="0" algn="l">
              <a:lnSpc>
                <a:spcPct val="115000"/>
              </a:lnSpc>
              <a:spcBef>
                <a:spcPts val="0"/>
              </a:spcBef>
              <a:spcAft>
                <a:spcPts val="0"/>
              </a:spcAft>
              <a:buSzPts val="1400"/>
              <a:buNone/>
            </a:pPr>
            <a:r>
              <a:t/>
            </a:r>
            <a:endParaRPr sz="1100">
              <a:solidFill>
                <a:schemeClr val="dk1"/>
              </a:solidFill>
              <a:highlight>
                <a:srgbClr val="FFFFFF"/>
              </a:highlight>
            </a:endParaRPr>
          </a:p>
          <a:p>
            <a:pPr indent="0" lvl="0" marL="0" rtl="0" algn="l">
              <a:lnSpc>
                <a:spcPct val="100000"/>
              </a:lnSpc>
              <a:spcBef>
                <a:spcPts val="1000"/>
              </a:spcBef>
              <a:spcAft>
                <a:spcPts val="0"/>
              </a:spcAft>
              <a:buSzPts val="1400"/>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2: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400"/>
              <a:buNone/>
            </a:pPr>
            <a:r>
              <a:t/>
            </a:r>
            <a:endParaRPr b="0" sz="110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de39b00e1_0_207: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10de39b00e1_0_207: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400"/>
              <a:buNone/>
            </a:pPr>
            <a:r>
              <a:t/>
            </a:r>
            <a:endParaRPr b="0" sz="100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400"/>
              <a:buNone/>
            </a:pPr>
            <a:r>
              <a:rPr lang="ca"/>
              <a:t>Manual INDIC :</a:t>
            </a:r>
            <a:r>
              <a:rPr lang="ca" sz="1100" u="sng">
                <a:solidFill>
                  <a:schemeClr val="hlink"/>
                </a:solidFill>
                <a:hlinkClick r:id="rId2"/>
              </a:rPr>
              <a:t>https://docs.google.com/document/d/1nk9gL6yr61svkk4PlOeAva5wot04xnttD9nB0U1spiY/edit#heading=h.us1qkk2ot8xo</a:t>
            </a:r>
            <a:endParaRPr b="0" sz="110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0ea714a2b_0_0: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g110ea714a2b_0_0: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15000"/>
              </a:lnSpc>
              <a:spcBef>
                <a:spcPts val="0"/>
              </a:spcBef>
              <a:spcAft>
                <a:spcPts val="0"/>
              </a:spcAft>
              <a:buClr>
                <a:schemeClr val="dk1"/>
              </a:buClr>
              <a:buSzPts val="1100"/>
              <a:buFont typeface="Arial"/>
              <a:buNone/>
            </a:pPr>
            <a:r>
              <a:rPr lang="ca" sz="1100">
                <a:solidFill>
                  <a:schemeClr val="dk1"/>
                </a:solidFill>
                <a:highlight>
                  <a:srgbClr val="FFFFFF"/>
                </a:highlight>
              </a:rPr>
              <a:t>El Departament d'Educació està posant en marxa un sistema estadístic d'ús de tots els dispositius lliurats fins ara en el marc del Pla d'Educació Digital. Aquest sistema ha de poder accedir a la consola </a:t>
            </a:r>
            <a:r>
              <a:rPr i="1" lang="ca" sz="1100">
                <a:solidFill>
                  <a:schemeClr val="dk1"/>
                </a:solidFill>
                <a:highlight>
                  <a:srgbClr val="FFFFFF"/>
                </a:highlight>
              </a:rPr>
              <a:t>Workspace per a Educació</a:t>
            </a:r>
            <a:r>
              <a:rPr lang="ca" sz="1100">
                <a:solidFill>
                  <a:schemeClr val="dk1"/>
                </a:solidFill>
                <a:highlight>
                  <a:srgbClr val="FFFFFF"/>
                </a:highlight>
              </a:rPr>
              <a:t> dels centres per obtenir els registres d'inici de sessió dels dispositius Chromebook.</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ca" sz="1200">
                <a:solidFill>
                  <a:srgbClr val="222222"/>
                </a:solidFill>
                <a:highlight>
                  <a:srgbClr val="FFFFFF"/>
                </a:highlight>
                <a:latin typeface="Times New Roman"/>
                <a:ea typeface="Times New Roman"/>
                <a:cs typeface="Times New Roman"/>
                <a:sym typeface="Times New Roman"/>
              </a:rPr>
              <a:t> </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ca" sz="1100">
                <a:solidFill>
                  <a:schemeClr val="dk1"/>
                </a:solidFill>
                <a:highlight>
                  <a:srgbClr val="FFFFFF"/>
                </a:highlight>
              </a:rPr>
              <a:t>Per fer-ho possible, </a:t>
            </a:r>
            <a:r>
              <a:rPr b="1" lang="ca" sz="1100">
                <a:solidFill>
                  <a:schemeClr val="dk1"/>
                </a:solidFill>
                <a:highlight>
                  <a:srgbClr val="FFFFFF"/>
                </a:highlight>
              </a:rPr>
              <a:t>l'oficina tècnica crearà un usuari nou a la consola </a:t>
            </a:r>
            <a:r>
              <a:rPr b="1" i="1" lang="ca" sz="1100">
                <a:solidFill>
                  <a:schemeClr val="dk1"/>
                </a:solidFill>
                <a:highlight>
                  <a:srgbClr val="FFFFFF"/>
                </a:highlight>
              </a:rPr>
              <a:t>Google Workspace per a Educació</a:t>
            </a:r>
            <a:r>
              <a:rPr b="1" lang="ca" sz="1100">
                <a:solidFill>
                  <a:schemeClr val="dk1"/>
                </a:solidFill>
                <a:highlight>
                  <a:srgbClr val="FFFFFF"/>
                </a:highlight>
              </a:rPr>
              <a:t> del vostre centre</a:t>
            </a:r>
            <a:r>
              <a:rPr lang="ca" sz="1100">
                <a:solidFill>
                  <a:schemeClr val="dk1"/>
                </a:solidFill>
                <a:highlight>
                  <a:srgbClr val="FFFFFF"/>
                </a:highlight>
              </a:rPr>
              <a:t>. A aquest usuari se li assignarà l'identificador "</a:t>
            </a:r>
            <a:r>
              <a:rPr i="1" lang="ca" sz="1100">
                <a:solidFill>
                  <a:schemeClr val="dk1"/>
                </a:solidFill>
                <a:highlight>
                  <a:srgbClr val="FFFFFF"/>
                </a:highlight>
              </a:rPr>
              <a:t>departamenteducacio</a:t>
            </a:r>
            <a:r>
              <a:rPr lang="ca" sz="1100">
                <a:solidFill>
                  <a:schemeClr val="dk1"/>
                </a:solidFill>
                <a:highlight>
                  <a:srgbClr val="FFFFFF"/>
                </a:highlight>
              </a:rPr>
              <a:t>" i comptarà amb els permisos d'administració necessaris per accedir als registres d'ús dels Chromebook.És important destacar que </a:t>
            </a:r>
            <a:r>
              <a:rPr b="1" lang="ca" sz="1100">
                <a:solidFill>
                  <a:schemeClr val="dk1"/>
                </a:solidFill>
                <a:highlight>
                  <a:srgbClr val="FFFFFF"/>
                </a:highlight>
              </a:rPr>
              <a:t>aquest usuari s'utilitzarà únicament per recollir les dades d'ús dels dispositius Chromebook</a:t>
            </a:r>
            <a:r>
              <a:rPr lang="ca" sz="1100">
                <a:solidFill>
                  <a:schemeClr val="dk1"/>
                </a:solidFill>
                <a:highlight>
                  <a:srgbClr val="FFFFFF"/>
                </a:highlight>
              </a:rPr>
              <a:t>. El tractament de les dades recollides el faran sempre empreses autoritzades pel Departament d'Educació, en l'àmbit de les bases de dades d'alumnat i professorat registrades davant l'Autoritat Catalana de Protecció de Dades, i la custòdia de les credencials d'accés es farà d'acord amb els procediments de seguretat establerts per als proveïdors de serveis TIC a la Generalitat de Catalunya.</a:t>
            </a:r>
            <a:endParaRPr sz="1100">
              <a:solidFill>
                <a:schemeClr val="dk1"/>
              </a:solidFill>
              <a:highlight>
                <a:srgbClr val="FFFFFF"/>
              </a:highlight>
            </a:endParaRPr>
          </a:p>
          <a:p>
            <a:pPr indent="0" lvl="0" marL="0" rtl="0" algn="l">
              <a:lnSpc>
                <a:spcPct val="115000"/>
              </a:lnSpc>
              <a:spcBef>
                <a:spcPts val="0"/>
              </a:spcBef>
              <a:spcAft>
                <a:spcPts val="0"/>
              </a:spcAft>
              <a:buSzPts val="1100"/>
              <a:buNone/>
            </a:pPr>
            <a:r>
              <a:rPr lang="ca" sz="1200">
                <a:solidFill>
                  <a:srgbClr val="222222"/>
                </a:solidFill>
                <a:highlight>
                  <a:srgbClr val="FFFFFF"/>
                </a:highlight>
                <a:latin typeface="Times New Roman"/>
                <a:ea typeface="Times New Roman"/>
                <a:cs typeface="Times New Roman"/>
                <a:sym typeface="Times New Roman"/>
              </a:rPr>
              <a:t> </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ca" sz="1100">
                <a:solidFill>
                  <a:schemeClr val="dk1"/>
                </a:solidFill>
                <a:highlight>
                  <a:srgbClr val="FFFFFF"/>
                </a:highlight>
              </a:rPr>
              <a:t>Us preguem doncs que mantingueu actiu aquest usuari a la consola </a:t>
            </a:r>
            <a:r>
              <a:rPr i="1" lang="ca" sz="1100">
                <a:solidFill>
                  <a:schemeClr val="dk1"/>
                </a:solidFill>
                <a:highlight>
                  <a:srgbClr val="FFFFFF"/>
                </a:highlight>
              </a:rPr>
              <a:t>Workspace per a Educació</a:t>
            </a:r>
            <a:r>
              <a:rPr lang="ca" sz="1100">
                <a:solidFill>
                  <a:schemeClr val="dk1"/>
                </a:solidFill>
                <a:highlight>
                  <a:srgbClr val="FFFFFF"/>
                </a:highlight>
              </a:rPr>
              <a:t> del centre, amb la configuració inicialment assignada per l'oficina tècnica.</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ca" sz="1100">
                <a:solidFill>
                  <a:srgbClr val="222222"/>
                </a:solidFill>
                <a:highlight>
                  <a:srgbClr val="FFFFFF"/>
                </a:highlight>
              </a:rPr>
              <a:t>Sobre el reinici dels equips, us comentem com està el tema:</a:t>
            </a:r>
            <a:endParaRPr sz="1100">
              <a:solidFill>
                <a:srgbClr val="222222"/>
              </a:solidFill>
              <a:highlight>
                <a:srgbClr val="FFFFFF"/>
              </a:highlight>
            </a:endParaRPr>
          </a:p>
          <a:p>
            <a:pPr indent="0" lvl="0" marL="0" rtl="0" algn="l">
              <a:lnSpc>
                <a:spcPct val="115000"/>
              </a:lnSpc>
              <a:spcBef>
                <a:spcPts val="1000"/>
              </a:spcBef>
              <a:spcAft>
                <a:spcPts val="0"/>
              </a:spcAft>
              <a:buClr>
                <a:schemeClr val="dk1"/>
              </a:buClr>
              <a:buSzPts val="1100"/>
              <a:buFont typeface="Arial"/>
              <a:buNone/>
            </a:pPr>
            <a:r>
              <a:rPr b="1" lang="ca" sz="1100">
                <a:solidFill>
                  <a:srgbClr val="222222"/>
                </a:solidFill>
                <a:highlight>
                  <a:srgbClr val="FFFFFF"/>
                </a:highlight>
              </a:rPr>
              <a:t>PART 1: Neteja</a:t>
            </a:r>
            <a:endParaRPr b="1" sz="1100">
              <a:solidFill>
                <a:srgbClr val="222222"/>
              </a:solidFill>
              <a:highlight>
                <a:srgbClr val="FFFFFF"/>
              </a:highlight>
            </a:endParaRPr>
          </a:p>
          <a:p>
            <a:pPr indent="-298450" lvl="0" marL="698500" rtl="0" algn="l">
              <a:lnSpc>
                <a:spcPct val="115000"/>
              </a:lnSpc>
              <a:spcBef>
                <a:spcPts val="1000"/>
              </a:spcBef>
              <a:spcAft>
                <a:spcPts val="0"/>
              </a:spcAft>
              <a:buClr>
                <a:srgbClr val="222222"/>
              </a:buClr>
              <a:buSzPts val="1100"/>
              <a:buChar char="●"/>
            </a:pPr>
            <a:r>
              <a:rPr lang="ca" sz="1100">
                <a:solidFill>
                  <a:srgbClr val="222222"/>
                </a:solidFill>
                <a:highlight>
                  <a:srgbClr val="FFFFFF"/>
                </a:highlight>
              </a:rPr>
              <a:t>Segurament es podran netejar els equips remotament </a:t>
            </a:r>
            <a:r>
              <a:rPr b="1" lang="ca" sz="1100">
                <a:solidFill>
                  <a:srgbClr val="222222"/>
                </a:solidFill>
                <a:highlight>
                  <a:srgbClr val="FFFFFF"/>
                </a:highlight>
              </a:rPr>
              <a:t>fent servir Intune</a:t>
            </a:r>
            <a:r>
              <a:rPr lang="ca" sz="1100">
                <a:solidFill>
                  <a:srgbClr val="222222"/>
                </a:solidFill>
                <a:highlight>
                  <a:srgbClr val="FFFFFF"/>
                </a:highlight>
              </a:rPr>
              <a:t> amb una de les dues opcions “Reset” disponibles. Cada coordinador, de manera autònoma, podrà triar un equip a netejar o pujar un full de càlcul amb tota la llista d’equips a netejar. Una vegada marcat els equips, el mateix equip farà una neteja en les properes hores.</a:t>
            </a:r>
            <a:br>
              <a:rPr lang="ca" sz="1100">
                <a:solidFill>
                  <a:srgbClr val="222222"/>
                </a:solidFill>
                <a:highlight>
                  <a:srgbClr val="FFFFFF"/>
                </a:highlight>
              </a:rPr>
            </a:br>
            <a:r>
              <a:rPr b="1" lang="ca" sz="1100">
                <a:solidFill>
                  <a:srgbClr val="222222"/>
                </a:solidFill>
                <a:highlight>
                  <a:srgbClr val="FFFFFF"/>
                </a:highlight>
              </a:rPr>
              <a:t>Problemes:</a:t>
            </a:r>
            <a:endParaRPr b="1" sz="1100">
              <a:solidFill>
                <a:srgbClr val="222222"/>
              </a:solidFill>
              <a:highlight>
                <a:srgbClr val="FFFFFF"/>
              </a:highlight>
            </a:endParaRPr>
          </a:p>
          <a:p>
            <a:pPr indent="-298450" lvl="1" marL="1397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No és sincron, de manera que des de que s’envia l’ordre fins que ho fa passa una finestra de temps indeterminada (però no molt gran: uns pocs minuts o un parell d’hores).</a:t>
            </a:r>
            <a:endParaRPr sz="1100">
              <a:solidFill>
                <a:srgbClr val="222222"/>
              </a:solidFill>
              <a:highlight>
                <a:srgbClr val="FFFFFF"/>
              </a:highlight>
            </a:endParaRPr>
          </a:p>
          <a:p>
            <a:pPr indent="-298450" lvl="1" marL="1397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Queden alguns problemes secundàris a resoldre, com la possibilitat de crear usuaris locals administradors o bloqueig del procés de neteja (que obliga a fer un reinici extra).</a:t>
            </a:r>
            <a:endParaRPr sz="1100">
              <a:solidFill>
                <a:srgbClr val="222222"/>
              </a:solidFill>
              <a:highlight>
                <a:srgbClr val="FFFFFF"/>
              </a:highlight>
            </a:endParaRPr>
          </a:p>
          <a:p>
            <a:pPr indent="-298450" lvl="1" marL="1397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Al fer la neteja, es perd la configuració WiFi.</a:t>
            </a:r>
            <a:endParaRPr sz="1100">
              <a:solidFill>
                <a:srgbClr val="222222"/>
              </a:solidFill>
              <a:highlight>
                <a:srgbClr val="FFFFFF"/>
              </a:highlight>
            </a:endParaRPr>
          </a:p>
          <a:p>
            <a:pPr indent="-298450" lvl="2" marL="2095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En el cas dels centres ARUBA (amb GENCAT_ENS_EDU_PORTAL) NO hi ha problema perquè el nou alumne introduirà les seves credencials.</a:t>
            </a:r>
            <a:endParaRPr sz="1100">
              <a:solidFill>
                <a:srgbClr val="222222"/>
              </a:solidFill>
              <a:highlight>
                <a:srgbClr val="FFFFFF"/>
              </a:highlight>
            </a:endParaRPr>
          </a:p>
          <a:p>
            <a:pPr indent="-298450" lvl="2" marL="2095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En el cas dels centres CISCO (només amb GENCAT_ENS_EDU):</a:t>
            </a:r>
            <a:endParaRPr sz="1100">
              <a:solidFill>
                <a:srgbClr val="222222"/>
              </a:solidFill>
              <a:highlight>
                <a:srgbClr val="FFFFFF"/>
              </a:highlight>
            </a:endParaRPr>
          </a:p>
          <a:p>
            <a:pPr indent="-298450" lvl="3" marL="2794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Cal introduir les credencials de tots els equips o compartir la clau Wifi a tot els alumnes</a:t>
            </a:r>
            <a:endParaRPr sz="1100">
              <a:solidFill>
                <a:srgbClr val="222222"/>
              </a:solidFill>
              <a:highlight>
                <a:srgbClr val="FFFFFF"/>
              </a:highlight>
            </a:endParaRPr>
          </a:p>
          <a:p>
            <a:pPr indent="-298450" lvl="3" marL="2794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Si no es vol compartir la clau Wifi, caldria enviar tècnics al centre</a:t>
            </a:r>
            <a:endParaRPr sz="1100">
              <a:solidFill>
                <a:srgbClr val="222222"/>
              </a:solidFill>
              <a:highlight>
                <a:srgbClr val="FFFFFF"/>
              </a:highlight>
            </a:endParaRPr>
          </a:p>
          <a:p>
            <a:pPr indent="-298450" lvl="3" marL="27940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S’està buscant una solució (anomenada ClearPass) per adaptar els CISCO i que puguin tenir també GENCAT_ENS_EDU_PORTAL, el que solucionaria el problema.</a:t>
            </a:r>
            <a:endParaRPr sz="1100">
              <a:solidFill>
                <a:srgbClr val="222222"/>
              </a:solidFill>
              <a:highlight>
                <a:srgbClr val="FFFFFF"/>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Si la solució Intune/Reset no funciona, s’està treballant en un script de Neteja que es distribuirà de manera centralitzada prèvia petició via </a:t>
            </a:r>
            <a:r>
              <a:rPr b="1" lang="ca" sz="1100">
                <a:solidFill>
                  <a:srgbClr val="006699"/>
                </a:solidFill>
                <a:highlight>
                  <a:srgbClr val="FFFFFF"/>
                </a:highlight>
                <a:uFill>
                  <a:noFill/>
                </a:uFill>
                <a:hlinkClick r:id="rId2">
                  <a:extLst>
                    <a:ext uri="{A12FA001-AC4F-418D-AE19-62706E023703}">
                      <ahyp:hlinkClr val="tx"/>
                    </a:ext>
                  </a:extLst>
                </a:hlinkClick>
              </a:rPr>
              <a:t>Remedy</a:t>
            </a:r>
            <a:r>
              <a:rPr lang="ca" sz="1100">
                <a:solidFill>
                  <a:srgbClr val="222222"/>
                </a:solidFill>
                <a:highlight>
                  <a:srgbClr val="FFFFFF"/>
                </a:highlight>
              </a:rPr>
              <a:t> per part del centre (només caldrà la llista de números de sèrie a netejar).</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ca" sz="1100">
                <a:solidFill>
                  <a:srgbClr val="222222"/>
                </a:solidFill>
                <a:highlight>
                  <a:srgbClr val="FFFFFF"/>
                </a:highlight>
              </a:rPr>
              <a:t>PART 2: Enrolat del nou alumne</a:t>
            </a:r>
            <a:endParaRPr b="1" sz="1100">
              <a:solidFill>
                <a:srgbClr val="222222"/>
              </a:solidFill>
              <a:highlight>
                <a:srgbClr val="FFFFFF"/>
              </a:highlight>
            </a:endParaRPr>
          </a:p>
          <a:p>
            <a:pPr indent="0" lvl="0" marL="0" rtl="0" algn="l">
              <a:lnSpc>
                <a:spcPct val="115000"/>
              </a:lnSpc>
              <a:spcBef>
                <a:spcPts val="1000"/>
              </a:spcBef>
              <a:spcAft>
                <a:spcPts val="0"/>
              </a:spcAft>
              <a:buClr>
                <a:schemeClr val="dk1"/>
              </a:buClr>
              <a:buSzPts val="1100"/>
              <a:buFont typeface="Arial"/>
              <a:buNone/>
            </a:pPr>
            <a:r>
              <a:rPr lang="ca" sz="1100">
                <a:solidFill>
                  <a:srgbClr val="222222"/>
                </a:solidFill>
                <a:highlight>
                  <a:srgbClr val="FFFFFF"/>
                </a:highlight>
              </a:rPr>
              <a:t>L’enrolat consisteix en que el nou alumne es converteixi en usuari principal (primary user a Intune) i això li permet afegir aplicacions via Company Portal i altres permisos que un usuari normal no té.</a:t>
            </a:r>
            <a:endParaRPr sz="1100">
              <a:solidFill>
                <a:srgbClr val="222222"/>
              </a:solidFill>
              <a:highlight>
                <a:srgbClr val="FFFFFF"/>
              </a:highlight>
            </a:endParaRPr>
          </a:p>
          <a:p>
            <a:pPr indent="0" lvl="0" marL="0" rtl="0" algn="l">
              <a:lnSpc>
                <a:spcPct val="115000"/>
              </a:lnSpc>
              <a:spcBef>
                <a:spcPts val="1000"/>
              </a:spcBef>
              <a:spcAft>
                <a:spcPts val="0"/>
              </a:spcAft>
              <a:buClr>
                <a:schemeClr val="dk1"/>
              </a:buClr>
              <a:buSzPts val="1100"/>
              <a:buFont typeface="Arial"/>
              <a:buNone/>
            </a:pPr>
            <a:r>
              <a:rPr lang="ca" sz="1100">
                <a:solidFill>
                  <a:srgbClr val="222222"/>
                </a:solidFill>
                <a:highlight>
                  <a:srgbClr val="FFFFFF"/>
                </a:highlight>
              </a:rPr>
              <a:t>Necessitem, per tant, que l’alumne antic deixi de ser usuari principal i que el nou passi a ser usuari principal.</a:t>
            </a:r>
            <a:endParaRPr sz="1100">
              <a:solidFill>
                <a:srgbClr val="222222"/>
              </a:solidFill>
              <a:highlight>
                <a:srgbClr val="FFFFFF"/>
              </a:highlight>
            </a:endParaRPr>
          </a:p>
          <a:p>
            <a:pPr indent="-298450" lvl="0" marL="698500" rtl="0" algn="l">
              <a:lnSpc>
                <a:spcPct val="115000"/>
              </a:lnSpc>
              <a:spcBef>
                <a:spcPts val="1000"/>
              </a:spcBef>
              <a:spcAft>
                <a:spcPts val="0"/>
              </a:spcAft>
              <a:buClr>
                <a:srgbClr val="222222"/>
              </a:buClr>
              <a:buSzPts val="1100"/>
              <a:buChar char="●"/>
            </a:pPr>
            <a:r>
              <a:rPr lang="ca" sz="1100">
                <a:solidFill>
                  <a:srgbClr val="222222"/>
                </a:solidFill>
                <a:highlight>
                  <a:srgbClr val="FFFFFF"/>
                </a:highlight>
              </a:rPr>
              <a:t>Això ara ja es pot fer via INDIC, assignant el nou/nous alumnes (es pot fer massivament, via full de càlcul). Però segueix essent bastant feina (cal quadrar SACE i identificador d’alumnes).</a:t>
            </a:r>
            <a:endParaRPr sz="1100">
              <a:solidFill>
                <a:srgbClr val="222222"/>
              </a:solidFill>
              <a:highlight>
                <a:srgbClr val="FFFFFF"/>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Estem pressionant al proveïdor perquè automatitzi el procés. Que esborri els primary user antics i quan un nou alumne faci login, que automàticament es converteixi en primary user. I que després, es propagui aquesta informació a INDIC i es faci l’assignació automàtica. Intervenció del coordinador/a mínima, pràcticament 0.</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ca" sz="1100">
                <a:solidFill>
                  <a:srgbClr val="222222"/>
                </a:solidFill>
                <a:highlight>
                  <a:srgbClr val="FFFFFF"/>
                </a:highlight>
              </a:rPr>
              <a:t>En qualsevol cas, ja veieu que estem millor que el curs passat i que, </a:t>
            </a:r>
            <a:r>
              <a:rPr b="1" lang="ca" sz="1100">
                <a:solidFill>
                  <a:srgbClr val="222222"/>
                </a:solidFill>
                <a:highlight>
                  <a:srgbClr val="FFFFFF"/>
                </a:highlight>
              </a:rPr>
              <a:t>si tot va bé</a:t>
            </a:r>
            <a:r>
              <a:rPr lang="ca" sz="1100">
                <a:solidFill>
                  <a:srgbClr val="222222"/>
                </a:solidFill>
                <a:highlight>
                  <a:srgbClr val="FFFFFF"/>
                </a:highlight>
              </a:rPr>
              <a:t>, el procés de neteja/enrolment serà bastant ràpid. Hi haurà una mica de feina d’endollar els equips, etc però res més. I aquesta feina caldria distribuir-la entre comissió digital i/o tutors. Si tot va bé, com a Coordinador/a, no caldrà validar-se en els equips, no caldrà introduir les credencials Wifi i no caldrà fer assignacions a INDIC.</a:t>
            </a:r>
            <a:endParaRPr sz="1100">
              <a:solidFill>
                <a:srgbClr val="222222"/>
              </a:solidFill>
              <a:highlight>
                <a:srgbClr val="FFFFFF"/>
              </a:highlight>
            </a:endParaRPr>
          </a:p>
          <a:p>
            <a:pPr indent="0" lvl="0" marL="0" rtl="0" algn="l">
              <a:lnSpc>
                <a:spcPct val="100000"/>
              </a:lnSpc>
              <a:spcBef>
                <a:spcPts val="100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ca" sz="1000"/>
              <a:t>Regularització : atenent matrícula viva que a INDIC no es pot fer ara. Batxillerat, rebran correu de com es farà. INDIC al dia per demanar matrícula viva. rebràn correu sobre que s’obre la matrícula viva</a:t>
            </a:r>
            <a:endParaRPr sz="1000"/>
          </a:p>
          <a:p>
            <a:pPr indent="0" lvl="0" marL="0" rtl="0" algn="l">
              <a:lnSpc>
                <a:spcPct val="100000"/>
              </a:lnSpc>
              <a:spcBef>
                <a:spcPts val="0"/>
              </a:spcBef>
              <a:spcAft>
                <a:spcPts val="0"/>
              </a:spcAft>
              <a:buSzPts val="1400"/>
              <a:buNone/>
            </a:pPr>
            <a:r>
              <a:rPr lang="ca" sz="1000"/>
              <a:t>Manual INDIC :</a:t>
            </a:r>
            <a:r>
              <a:rPr lang="ca" sz="1000" u="sng">
                <a:solidFill>
                  <a:schemeClr val="hlink"/>
                </a:solidFill>
                <a:hlinkClick r:id="rId3"/>
              </a:rPr>
              <a:t>https://docs.google.com/document/d/1nk9gL6yr61svkk4PlOeAva5wot04xnttD9nB0U1spiY/edit#heading=h.us1qkk2ot8xo</a:t>
            </a:r>
            <a:endParaRPr b="0" sz="100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0ea714a2b_0_43: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g110ea714a2b_0_43: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400"/>
              <a:buNone/>
            </a:pPr>
            <a:r>
              <a:t/>
            </a:r>
            <a:endParaRPr b="0" sz="100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0ea714a2b_0_22: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g110ea714a2b_0_22: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15000"/>
              </a:lnSpc>
              <a:spcBef>
                <a:spcPts val="1200"/>
              </a:spcBef>
              <a:spcAft>
                <a:spcPts val="0"/>
              </a:spcAft>
              <a:buSzPts val="1400"/>
              <a:buNone/>
            </a:pPr>
            <a:r>
              <a:rPr lang="ca" sz="1400">
                <a:solidFill>
                  <a:srgbClr val="222222"/>
                </a:solidFill>
                <a:highlight>
                  <a:schemeClr val="lt1"/>
                </a:highlight>
                <a:latin typeface="Lato"/>
                <a:ea typeface="Lato"/>
                <a:cs typeface="Lato"/>
                <a:sym typeface="Lato"/>
              </a:rPr>
              <a:t>Per detectar inconsistències en l’inventari INDIC, creuarà dades  amb azure i intune</a:t>
            </a:r>
            <a:endParaRPr sz="1400">
              <a:solidFill>
                <a:srgbClr val="222222"/>
              </a:solidFill>
              <a:highlight>
                <a:schemeClr val="lt1"/>
              </a:highlight>
              <a:latin typeface="Lato"/>
              <a:ea typeface="Lato"/>
              <a:cs typeface="Lato"/>
              <a:sym typeface="Lato"/>
            </a:endParaRPr>
          </a:p>
          <a:p>
            <a:pPr indent="0" lvl="0" marL="0" rtl="0" algn="l">
              <a:lnSpc>
                <a:spcPct val="100000"/>
              </a:lnSpc>
              <a:spcBef>
                <a:spcPts val="1200"/>
              </a:spcBef>
              <a:spcAft>
                <a:spcPts val="0"/>
              </a:spcAft>
              <a:buClr>
                <a:schemeClr val="dk1"/>
              </a:buClr>
              <a:buSzPts val="1400"/>
              <a:buFont typeface="Arial"/>
              <a:buNone/>
            </a:pPr>
            <a:r>
              <a:rPr lang="ca" sz="1000" u="sng">
                <a:solidFill>
                  <a:schemeClr val="accent5"/>
                </a:solidFill>
                <a:hlinkClick r:id="rId2">
                  <a:extLst>
                    <a:ext uri="{A12FA001-AC4F-418D-AE19-62706E023703}">
                      <ahyp:hlinkClr val="tx"/>
                    </a:ext>
                  </a:extLst>
                </a:hlinkClick>
              </a:rPr>
              <a:t>https://projectes.xtec.cat/coordinaciodigital/formacio/itinerari-basic/</a:t>
            </a:r>
            <a:endParaRPr sz="1400">
              <a:solidFill>
                <a:srgbClr val="222222"/>
              </a:solidFill>
              <a:highlight>
                <a:schemeClr val="lt1"/>
              </a:highlight>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0ea714a2b_0_33: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g110ea714a2b_0_33: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Els espais en blanc volen dir que encara no s’han assolit els indicadors (Participació al Nus) o que encara no s’han omplert (en el cas de la sessió 3 és normal perquè el formulari encara està obert).</a:t>
            </a:r>
            <a:endParaRPr sz="1100">
              <a:solidFill>
                <a:srgbClr val="222222"/>
              </a:solidFill>
              <a:highlight>
                <a:srgbClr val="FFFFFF"/>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rgbClr val="FFFFFF"/>
                </a:highlight>
              </a:rPr>
              <a:t>La informació s’actualitzarà cada divendres. A mesura que s’apropi la data de certificació, faren actualitzacions més freqüents.</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ca" sz="1100">
                <a:solidFill>
                  <a:srgbClr val="222222"/>
                </a:solidFill>
                <a:highlight>
                  <a:srgbClr val="FFFFFF"/>
                </a:highlight>
              </a:rPr>
              <a:t>Respecte a la certificació:</a:t>
            </a:r>
            <a:endParaRPr sz="1100">
              <a:solidFill>
                <a:srgbClr val="222222"/>
              </a:solidFill>
              <a:highlight>
                <a:srgbClr val="FFFFFF"/>
              </a:highlight>
            </a:endParaRPr>
          </a:p>
          <a:p>
            <a:pPr indent="-298450" lvl="0" marL="698500" rtl="0" algn="l">
              <a:lnSpc>
                <a:spcPct val="115000"/>
              </a:lnSpc>
              <a:spcBef>
                <a:spcPts val="1000"/>
              </a:spcBef>
              <a:spcAft>
                <a:spcPts val="0"/>
              </a:spcAft>
              <a:buClr>
                <a:srgbClr val="222222"/>
              </a:buClr>
              <a:buSzPts val="1100"/>
              <a:buChar char="●"/>
            </a:pPr>
            <a:r>
              <a:rPr lang="ca" sz="1100">
                <a:solidFill>
                  <a:srgbClr val="222222"/>
                </a:solidFill>
                <a:highlight>
                  <a:srgbClr val="FFFFFF"/>
                </a:highlight>
              </a:rPr>
              <a:t>La participació al Nus es comptarà fins al 30 de juny aproximadament. Ja tenim més de 650 participants que compleixen els indicadors de participació, però encara hi ha molts que no. Recordeu-los quins són els indicadors i animeu-los a fer servir el Nus.</a:t>
            </a:r>
            <a:endParaRPr sz="1100">
              <a:solidFill>
                <a:srgbClr val="222222"/>
              </a:solidFill>
              <a:highlight>
                <a:srgbClr val="FFFFFF"/>
              </a:highlight>
            </a:endParaRPr>
          </a:p>
          <a:p>
            <a:pPr indent="0" lvl="0" marL="0" rtl="0" algn="l">
              <a:lnSpc>
                <a:spcPct val="115000"/>
              </a:lnSpc>
              <a:spcBef>
                <a:spcPts val="0"/>
              </a:spcBef>
              <a:spcAft>
                <a:spcPts val="0"/>
              </a:spcAft>
              <a:buNone/>
            </a:pPr>
            <a:r>
              <a:rPr lang="ca" sz="1100">
                <a:solidFill>
                  <a:srgbClr val="222222"/>
                </a:solidFill>
                <a:highlight>
                  <a:schemeClr val="lt1"/>
                </a:highlight>
              </a:rPr>
              <a:t> Requeriments: Assistència als seminaris web (justificat amb els formularis en línia d’assistència).</a:t>
            </a:r>
            <a:endParaRPr sz="1100">
              <a:solidFill>
                <a:srgbClr val="222222"/>
              </a:solidFill>
              <a:highlight>
                <a:schemeClr val="lt1"/>
              </a:highlight>
            </a:endParaRPr>
          </a:p>
          <a:p>
            <a:pPr indent="-298450" lvl="0" marL="596900" rtl="0" algn="l">
              <a:lnSpc>
                <a:spcPct val="115000"/>
              </a:lnSpc>
              <a:spcBef>
                <a:spcPts val="1000"/>
              </a:spcBef>
              <a:spcAft>
                <a:spcPts val="0"/>
              </a:spcAft>
              <a:buClr>
                <a:srgbClr val="222222"/>
              </a:buClr>
              <a:buSzPts val="1100"/>
              <a:buAutoNum type="arabicPeriod"/>
            </a:pPr>
            <a:r>
              <a:rPr lang="ca" sz="1100">
                <a:solidFill>
                  <a:srgbClr val="222222"/>
                </a:solidFill>
                <a:highlight>
                  <a:schemeClr val="lt1"/>
                </a:highlight>
              </a:rPr>
              <a:t>Assistència al 80% de les sessions territorials.</a:t>
            </a:r>
            <a:endParaRPr sz="1100">
              <a:solidFill>
                <a:srgbClr val="222222"/>
              </a:solidFill>
              <a:highlight>
                <a:schemeClr val="lt1"/>
              </a:highlight>
            </a:endParaRPr>
          </a:p>
          <a:p>
            <a:pPr indent="-298450" lvl="0" marL="596900" rtl="0" algn="l">
              <a:lnSpc>
                <a:spcPct val="115000"/>
              </a:lnSpc>
              <a:spcBef>
                <a:spcPts val="0"/>
              </a:spcBef>
              <a:spcAft>
                <a:spcPts val="0"/>
              </a:spcAft>
              <a:buClr>
                <a:srgbClr val="222222"/>
              </a:buClr>
              <a:buSzPts val="1100"/>
              <a:buAutoNum type="arabicPeriod"/>
            </a:pPr>
            <a:r>
              <a:rPr lang="ca" sz="1100">
                <a:solidFill>
                  <a:srgbClr val="222222"/>
                </a:solidFill>
                <a:highlight>
                  <a:schemeClr val="lt1"/>
                </a:highlight>
              </a:rPr>
              <a:t>Participació al Nus.</a:t>
            </a:r>
            <a:endParaRPr sz="1100">
              <a:solidFill>
                <a:srgbClr val="222222"/>
              </a:solidFill>
              <a:highlight>
                <a:schemeClr val="lt1"/>
              </a:highlight>
            </a:endParaRPr>
          </a:p>
          <a:p>
            <a:pPr indent="0" lvl="0" marL="0" rtl="0" algn="l">
              <a:lnSpc>
                <a:spcPct val="115000"/>
              </a:lnSpc>
              <a:spcBef>
                <a:spcPts val="1000"/>
              </a:spcBef>
              <a:spcAft>
                <a:spcPts val="0"/>
              </a:spcAft>
              <a:buNone/>
            </a:pPr>
            <a:r>
              <a:rPr lang="ca" sz="1100">
                <a:solidFill>
                  <a:srgbClr val="222222"/>
                </a:solidFill>
                <a:highlight>
                  <a:schemeClr val="lt1"/>
                </a:highlight>
              </a:rPr>
              <a:t>Quedava pendent com valorar la participació al Nus. La plataforma Discourse (en la que es basa Nus), permet extreure molta informació sobre la quantitat i qualitat de les aportacions. L’algoritme està fet i és força precís… però, després de tenir-ho fet… li hem donat una volta i no ho veiem clar…</a:t>
            </a:r>
            <a:endParaRPr sz="1100">
              <a:solidFill>
                <a:srgbClr val="222222"/>
              </a:solidFill>
              <a:highlight>
                <a:schemeClr val="lt1"/>
              </a:highlight>
            </a:endParaRPr>
          </a:p>
          <a:p>
            <a:pPr indent="-298450" lvl="0" marL="698500" rtl="0" algn="l">
              <a:lnSpc>
                <a:spcPct val="115000"/>
              </a:lnSpc>
              <a:spcBef>
                <a:spcPts val="1000"/>
              </a:spcBef>
              <a:spcAft>
                <a:spcPts val="0"/>
              </a:spcAft>
              <a:buClr>
                <a:srgbClr val="222222"/>
              </a:buClr>
              <a:buSzPts val="1100"/>
              <a:buChar char="●"/>
            </a:pPr>
            <a:r>
              <a:rPr lang="ca" sz="1100">
                <a:solidFill>
                  <a:srgbClr val="222222"/>
                </a:solidFill>
                <a:highlight>
                  <a:schemeClr val="lt1"/>
                </a:highlight>
              </a:rPr>
              <a:t>Visitar el Nus 15 dies (amb la intenció de crear l’hàbit)</a:t>
            </a:r>
            <a:endParaRPr sz="1100">
              <a:solidFill>
                <a:srgbClr val="222222"/>
              </a:solidFill>
              <a:highlight>
                <a:schemeClr val="lt1"/>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chemeClr val="lt1"/>
                </a:highlight>
              </a:rPr>
              <a:t>Llegir 60 temes</a:t>
            </a:r>
            <a:endParaRPr sz="1100">
              <a:solidFill>
                <a:srgbClr val="222222"/>
              </a:solidFill>
              <a:highlight>
                <a:schemeClr val="lt1"/>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highlight>
                  <a:schemeClr val="lt1"/>
                </a:highlight>
              </a:rPr>
              <a:t>Llegir 200 respostes</a:t>
            </a:r>
            <a:endParaRPr sz="1100">
              <a:solidFill>
                <a:srgbClr val="222222"/>
              </a:solidFill>
              <a:highlight>
                <a:schemeClr val="lt1"/>
              </a:highlight>
            </a:endParaRPr>
          </a:p>
          <a:p>
            <a:pPr indent="0" lvl="0" marL="0" rtl="0" algn="l">
              <a:lnSpc>
                <a:spcPct val="115000"/>
              </a:lnSpc>
              <a:spcBef>
                <a:spcPts val="0"/>
              </a:spcBef>
              <a:spcAft>
                <a:spcPts val="0"/>
              </a:spcAft>
              <a:buNone/>
            </a:pPr>
            <a:r>
              <a:rPr lang="ca" sz="1100">
                <a:solidFill>
                  <a:srgbClr val="222222"/>
                </a:solidFill>
                <a:highlight>
                  <a:schemeClr val="lt1"/>
                </a:highlight>
              </a:rPr>
              <a:t>Pot semblar molt però, </a:t>
            </a:r>
            <a:r>
              <a:rPr b="1" lang="ca" sz="1100">
                <a:solidFill>
                  <a:srgbClr val="222222"/>
                </a:solidFill>
                <a:highlight>
                  <a:schemeClr val="lt1"/>
                </a:highlight>
              </a:rPr>
              <a:t>dona temps de sobra</a:t>
            </a:r>
            <a:r>
              <a:rPr lang="ca" sz="1100">
                <a:solidFill>
                  <a:srgbClr val="222222"/>
                </a:solidFill>
                <a:highlight>
                  <a:schemeClr val="lt1"/>
                </a:highlight>
              </a:rPr>
              <a:t> de complir aquests indicadors amb les 6 hores de “feina” (les altres 14 són associades als seminaris web + territorials).</a:t>
            </a:r>
            <a:endParaRPr sz="1100">
              <a:solidFill>
                <a:srgbClr val="222222"/>
              </a:solidFill>
              <a:highlight>
                <a:schemeClr val="lt1"/>
              </a:highlight>
            </a:endParaRPr>
          </a:p>
          <a:p>
            <a:pPr indent="0" lvl="0" marL="0" rtl="0" algn="l">
              <a:lnSpc>
                <a:spcPct val="115000"/>
              </a:lnSpc>
              <a:spcBef>
                <a:spcPts val="1000"/>
              </a:spcBef>
              <a:spcAft>
                <a:spcPts val="0"/>
              </a:spcAft>
              <a:buNone/>
            </a:pPr>
            <a:r>
              <a:rPr lang="ca" sz="1100">
                <a:solidFill>
                  <a:srgbClr val="222222"/>
                </a:solidFill>
                <a:highlight>
                  <a:schemeClr val="lt1"/>
                </a:highlight>
              </a:rPr>
              <a:t>Com pot saber un participant si ja ha complert el requeriment?</a:t>
            </a:r>
            <a:endParaRPr sz="1100">
              <a:solidFill>
                <a:srgbClr val="222222"/>
              </a:solidFill>
              <a:highlight>
                <a:schemeClr val="lt1"/>
              </a:highlight>
            </a:endParaRPr>
          </a:p>
          <a:p>
            <a:pPr indent="0" lvl="0" marL="0" rtl="0" algn="l">
              <a:lnSpc>
                <a:spcPct val="115000"/>
              </a:lnSpc>
              <a:spcBef>
                <a:spcPts val="1000"/>
              </a:spcBef>
              <a:spcAft>
                <a:spcPts val="0"/>
              </a:spcAft>
              <a:buNone/>
            </a:pPr>
            <a:r>
              <a:rPr lang="ca" sz="1100">
                <a:solidFill>
                  <a:srgbClr val="222222"/>
                </a:solidFill>
                <a:highlight>
                  <a:schemeClr val="lt1"/>
                </a:highlight>
              </a:rPr>
              <a:t>Visitant aquesta pàgina: </a:t>
            </a:r>
            <a:r>
              <a:rPr b="1" lang="ca" sz="1100">
                <a:solidFill>
                  <a:srgbClr val="006699"/>
                </a:solidFill>
                <a:highlight>
                  <a:schemeClr val="lt1"/>
                </a:highlight>
                <a:uFill>
                  <a:noFill/>
                </a:uFill>
                <a:hlinkClick r:id="rId2">
                  <a:extLst>
                    <a:ext uri="{A12FA001-AC4F-418D-AE19-62706E023703}">
                      <ahyp:hlinkClr val="tx"/>
                    </a:ext>
                  </a:extLst>
                </a:hlinkClick>
              </a:rPr>
              <a:t>Participació subxarxa de la Coordinació digital</a:t>
            </a:r>
            <a:endParaRPr b="1" sz="1100">
              <a:solidFill>
                <a:srgbClr val="006699"/>
              </a:solidFill>
              <a:highlight>
                <a:schemeClr val="lt1"/>
              </a:highlight>
            </a:endParaRPr>
          </a:p>
          <a:p>
            <a:pPr indent="-298450" lvl="0" marL="698500" rtl="0" algn="l">
              <a:lnSpc>
                <a:spcPct val="115000"/>
              </a:lnSpc>
              <a:spcBef>
                <a:spcPts val="0"/>
              </a:spcBef>
              <a:spcAft>
                <a:spcPts val="0"/>
              </a:spcAft>
              <a:buClr>
                <a:srgbClr val="222222"/>
              </a:buClr>
              <a:buSzPts val="1100"/>
              <a:buChar char="●"/>
            </a:pPr>
            <a:r>
              <a:t/>
            </a:r>
            <a:endParaRPr sz="1100">
              <a:solidFill>
                <a:srgbClr val="222222"/>
              </a:solidFill>
              <a:highlight>
                <a:srgbClr val="FFFFFF"/>
              </a:highlight>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 sz="1000" u="sng">
                <a:solidFill>
                  <a:schemeClr val="hlink"/>
                </a:solidFill>
                <a:hlinkClick r:id="rId3"/>
              </a:rPr>
              <a:t>https://projectes.xtec.cat/coordinaciodigital/formacio/itinerari-basic/</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2babbd119_0_0:notes"/>
          <p:cNvSpPr/>
          <p:nvPr>
            <p:ph idx="2" type="sldImg"/>
          </p:nvPr>
        </p:nvSpPr>
        <p:spPr>
          <a:xfrm>
            <a:off x="381240" y="685800"/>
            <a:ext cx="60954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112babbd119_0_0: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ca" sz="1000" u="sng">
                <a:solidFill>
                  <a:schemeClr val="hlink"/>
                </a:solidFill>
                <a:hlinkClick r:id="rId2"/>
              </a:rPr>
              <a:t>Https://ja.cat/fic_edc</a:t>
            </a:r>
            <a:endParaRPr sz="1000"/>
          </a:p>
          <a:p>
            <a:pPr indent="0" lvl="0" marL="0" rtl="0" algn="l">
              <a:lnSpc>
                <a:spcPct val="100000"/>
              </a:lnSpc>
              <a:spcBef>
                <a:spcPts val="0"/>
              </a:spcBef>
              <a:spcAft>
                <a:spcPts val="0"/>
              </a:spcAft>
              <a:buSzPts val="1400"/>
              <a:buNone/>
            </a:pPr>
            <a:r>
              <a:t/>
            </a:r>
            <a:endParaRPr sz="1000"/>
          </a:p>
          <a:p>
            <a:pPr indent="0" lvl="0" marL="0" rtl="0" algn="l">
              <a:lnSpc>
                <a:spcPct val="115000"/>
              </a:lnSpc>
              <a:spcBef>
                <a:spcPts val="0"/>
              </a:spcBef>
              <a:spcAft>
                <a:spcPts val="0"/>
              </a:spcAft>
              <a:buClr>
                <a:schemeClr val="dk1"/>
              </a:buClr>
              <a:buSzPts val="1100"/>
              <a:buFont typeface="Arial"/>
              <a:buNone/>
            </a:pPr>
            <a:r>
              <a:t/>
            </a:r>
            <a:endParaRPr sz="1700">
              <a:solidFill>
                <a:srgbClr val="222222"/>
              </a:solidFill>
            </a:endParaRPr>
          </a:p>
          <a:p>
            <a:pPr indent="0" lvl="0" marL="0" rtl="0" algn="l">
              <a:lnSpc>
                <a:spcPct val="100000"/>
              </a:lnSpc>
              <a:spcBef>
                <a:spcPts val="1000"/>
              </a:spcBef>
              <a:spcAft>
                <a:spcPts val="0"/>
              </a:spcAft>
              <a:buSzPts val="1400"/>
              <a:buNone/>
            </a:pPr>
            <a:r>
              <a:t/>
            </a:r>
            <a:endParaRPr sz="1000"/>
          </a:p>
          <a:p>
            <a:pPr indent="0" lvl="0" marL="0" rtl="0" algn="l">
              <a:lnSpc>
                <a:spcPct val="115000"/>
              </a:lnSpc>
              <a:spcBef>
                <a:spcPts val="0"/>
              </a:spcBef>
              <a:spcAft>
                <a:spcPts val="0"/>
              </a:spcAft>
              <a:buSzPts val="1100"/>
              <a:buNone/>
            </a:pPr>
            <a:r>
              <a:rPr lang="ca" sz="1700">
                <a:solidFill>
                  <a:srgbClr val="222222"/>
                </a:solidFill>
              </a:rPr>
              <a:t>Cal deixar clar que no se sap encara quina serà la marca o marques que es distribuiran.</a:t>
            </a:r>
            <a:endParaRPr sz="1700">
              <a:solidFill>
                <a:srgbClr val="222222"/>
              </a:solidFill>
            </a:endParaRPr>
          </a:p>
          <a:p>
            <a:pPr indent="0" lvl="0" marL="0" rtl="0" algn="l">
              <a:lnSpc>
                <a:spcPct val="115000"/>
              </a:lnSpc>
              <a:spcBef>
                <a:spcPts val="1200"/>
              </a:spcBef>
              <a:spcAft>
                <a:spcPts val="0"/>
              </a:spcAft>
              <a:buSzPts val="1100"/>
              <a:buNone/>
            </a:pPr>
            <a:r>
              <a:rPr b="1" lang="ca" sz="1100">
                <a:solidFill>
                  <a:srgbClr val="222222"/>
                </a:solidFill>
              </a:rPr>
              <a:t>Sobre el desplegament dels panells</a:t>
            </a:r>
            <a:endParaRPr b="1" sz="1100">
              <a:solidFill>
                <a:srgbClr val="222222"/>
              </a:solidFill>
            </a:endParaRPr>
          </a:p>
          <a:p>
            <a:pPr indent="0" lvl="0" marL="0" rtl="0" algn="l">
              <a:lnSpc>
                <a:spcPct val="115000"/>
              </a:lnSpc>
              <a:spcBef>
                <a:spcPts val="200"/>
              </a:spcBef>
              <a:spcAft>
                <a:spcPts val="0"/>
              </a:spcAft>
              <a:buSzPts val="1100"/>
              <a:buNone/>
            </a:pPr>
            <a:r>
              <a:rPr lang="ca" sz="1100">
                <a:solidFill>
                  <a:srgbClr val="222222"/>
                </a:solidFill>
              </a:rPr>
              <a:t>Algunes preguntes que us poden fer:</a:t>
            </a:r>
            <a:endParaRPr sz="1100">
              <a:solidFill>
                <a:srgbClr val="222222"/>
              </a:solidFill>
            </a:endParaRPr>
          </a:p>
          <a:p>
            <a:pPr indent="-298450" lvl="0" marL="698500" rtl="0" algn="l">
              <a:lnSpc>
                <a:spcPct val="115000"/>
              </a:lnSpc>
              <a:spcBef>
                <a:spcPts val="1000"/>
              </a:spcBef>
              <a:spcAft>
                <a:spcPts val="0"/>
              </a:spcAft>
              <a:buClr>
                <a:srgbClr val="222222"/>
              </a:buClr>
              <a:buSzPts val="1100"/>
              <a:buChar char="●"/>
            </a:pPr>
            <a:r>
              <a:rPr lang="ca" sz="1100">
                <a:solidFill>
                  <a:srgbClr val="222222"/>
                </a:solidFill>
              </a:rPr>
              <a:t>Quina dotació per centre hi ha prevista?</a:t>
            </a:r>
            <a:br>
              <a:rPr lang="ca" sz="1100">
                <a:solidFill>
                  <a:srgbClr val="222222"/>
                </a:solidFill>
              </a:rPr>
            </a:br>
            <a:r>
              <a:rPr lang="ca" sz="1100">
                <a:solidFill>
                  <a:srgbClr val="222222"/>
                </a:solidFill>
                <a:highlight>
                  <a:srgbClr val="F8F8F8"/>
                </a:highlight>
              </a:rPr>
              <a:t>Excepte Adults, un panell per cada aula:</a:t>
            </a:r>
            <a:br>
              <a:rPr lang="ca" sz="1100">
                <a:solidFill>
                  <a:srgbClr val="222222"/>
                </a:solidFill>
                <a:highlight>
                  <a:srgbClr val="F8F8F8"/>
                </a:highlight>
              </a:rPr>
            </a:br>
            <a:endParaRPr sz="1100">
              <a:solidFill>
                <a:srgbClr val="222222"/>
              </a:solidFill>
              <a:highlight>
                <a:srgbClr val="F8F8F8"/>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rPr>
              <a:t>I si no necessitem tants panells? Podrem demanar només el nombre de panells que necessitem?</a:t>
            </a:r>
            <a:br>
              <a:rPr lang="ca" sz="1100">
                <a:solidFill>
                  <a:srgbClr val="222222"/>
                </a:solidFill>
              </a:rPr>
            </a:br>
            <a:r>
              <a:rPr b="1" lang="ca" sz="1100">
                <a:solidFill>
                  <a:srgbClr val="222222"/>
                </a:solidFill>
                <a:highlight>
                  <a:srgbClr val="F8F8F8"/>
                </a:highlight>
              </a:rPr>
              <a:t>Sí</a:t>
            </a:r>
            <a:r>
              <a:rPr lang="ca" sz="1100">
                <a:solidFill>
                  <a:srgbClr val="222222"/>
                </a:solidFill>
                <a:highlight>
                  <a:srgbClr val="F8F8F8"/>
                </a:highlight>
              </a:rPr>
              <a:t>, es farà una consulta prèvia als centres que podran renunciar al nombre de panells que considerin.</a:t>
            </a:r>
            <a:endParaRPr sz="1100">
              <a:solidFill>
                <a:srgbClr val="222222"/>
              </a:solidFill>
              <a:highlight>
                <a:srgbClr val="F8F8F8"/>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rPr>
              <a:t>Es podran demanar a canvi un altre tipus d’equipament?</a:t>
            </a:r>
            <a:br>
              <a:rPr lang="ca" sz="1100">
                <a:solidFill>
                  <a:srgbClr val="222222"/>
                </a:solidFill>
              </a:rPr>
            </a:br>
            <a:r>
              <a:rPr b="1" lang="ca" sz="1100">
                <a:solidFill>
                  <a:srgbClr val="222222"/>
                </a:solidFill>
                <a:highlight>
                  <a:srgbClr val="F8F8F8"/>
                </a:highlight>
              </a:rPr>
              <a:t>No.</a:t>
            </a:r>
            <a:r>
              <a:rPr lang="ca" sz="1100">
                <a:solidFill>
                  <a:srgbClr val="222222"/>
                </a:solidFill>
                <a:highlight>
                  <a:srgbClr val="F8F8F8"/>
                </a:highlight>
              </a:rPr>
              <a:t> És una partida de fons MRR específica per renovació/implantació de panells interactius.</a:t>
            </a:r>
            <a:endParaRPr sz="1100">
              <a:solidFill>
                <a:srgbClr val="222222"/>
              </a:solidFill>
              <a:highlight>
                <a:srgbClr val="F8F8F8"/>
              </a:highlight>
            </a:endParaRPr>
          </a:p>
          <a:p>
            <a:pPr indent="-298450" lvl="0" marL="698500" rtl="0" algn="l">
              <a:lnSpc>
                <a:spcPct val="115000"/>
              </a:lnSpc>
              <a:spcBef>
                <a:spcPts val="0"/>
              </a:spcBef>
              <a:spcAft>
                <a:spcPts val="0"/>
              </a:spcAft>
              <a:buClr>
                <a:srgbClr val="222222"/>
              </a:buClr>
              <a:buSzPts val="1100"/>
              <a:buChar char="●"/>
            </a:pPr>
            <a:r>
              <a:rPr lang="ca" sz="1100">
                <a:solidFill>
                  <a:srgbClr val="222222"/>
                </a:solidFill>
              </a:rPr>
              <a:t>Es poden instal·lar en altres aules que no siguin les aules de grup-classe, per exemple en una aula polivalent, taller, laboratori…?</a:t>
            </a:r>
            <a:br>
              <a:rPr lang="ca" sz="1100">
                <a:solidFill>
                  <a:srgbClr val="222222"/>
                </a:solidFill>
              </a:rPr>
            </a:br>
            <a:r>
              <a:rPr b="1" lang="ca" sz="1100">
                <a:solidFill>
                  <a:srgbClr val="222222"/>
                </a:solidFill>
                <a:highlight>
                  <a:srgbClr val="F8F8F8"/>
                </a:highlight>
              </a:rPr>
              <a:t>Sí</a:t>
            </a:r>
            <a:r>
              <a:rPr lang="ca" sz="1100">
                <a:solidFill>
                  <a:srgbClr val="222222"/>
                </a:solidFill>
                <a:highlight>
                  <a:srgbClr val="F8F8F8"/>
                </a:highlight>
              </a:rPr>
              <a:t>.</a:t>
            </a:r>
            <a:endParaRPr sz="1100">
              <a:solidFill>
                <a:srgbClr val="222222"/>
              </a:solidFill>
              <a:highlight>
                <a:srgbClr val="F8F8F8"/>
              </a:highlight>
            </a:endParaRPr>
          </a:p>
          <a:p>
            <a:pPr indent="0" lvl="0" marL="0" rtl="0" algn="l">
              <a:lnSpc>
                <a:spcPct val="115000"/>
              </a:lnSpc>
              <a:spcBef>
                <a:spcPts val="0"/>
              </a:spcBef>
              <a:spcAft>
                <a:spcPts val="0"/>
              </a:spcAft>
              <a:buSzPts val="1100"/>
              <a:buNone/>
            </a:pPr>
            <a:r>
              <a:rPr lang="ca" sz="1700">
                <a:solidFill>
                  <a:srgbClr val="222222"/>
                </a:solidFill>
              </a:rPr>
              <a:t>EINES:</a:t>
            </a:r>
            <a:endParaRPr sz="1700">
              <a:solidFill>
                <a:srgbClr val="222222"/>
              </a:solidFill>
            </a:endParaRPr>
          </a:p>
          <a:p>
            <a:pPr indent="0" lvl="0" marL="0" rtl="0" algn="l">
              <a:lnSpc>
                <a:spcPct val="115000"/>
              </a:lnSpc>
              <a:spcBef>
                <a:spcPts val="1000"/>
              </a:spcBef>
              <a:spcAft>
                <a:spcPts val="0"/>
              </a:spcAft>
              <a:buSzPts val="1100"/>
              <a:buNone/>
            </a:pPr>
            <a:r>
              <a:rPr lang="ca" sz="1100">
                <a:solidFill>
                  <a:srgbClr val="222222"/>
                </a:solidFill>
              </a:rPr>
              <a:t>En aquest hi ha exemples didàctics senzills:</a:t>
            </a:r>
            <a:endParaRPr sz="1100">
              <a:solidFill>
                <a:srgbClr val="222222"/>
              </a:solidFill>
            </a:endParaRPr>
          </a:p>
          <a:p>
            <a:pPr indent="0" lvl="0" marL="0" rtl="0" algn="l">
              <a:lnSpc>
                <a:spcPct val="115000"/>
              </a:lnSpc>
              <a:spcBef>
                <a:spcPts val="1000"/>
              </a:spcBef>
              <a:spcAft>
                <a:spcPts val="0"/>
              </a:spcAft>
              <a:buSzPts val="1100"/>
              <a:buNone/>
            </a:pPr>
            <a:r>
              <a:rPr lang="ca" sz="1100" u="sng">
                <a:solidFill>
                  <a:srgbClr val="1155CC"/>
                </a:solidFill>
                <a:hlinkClick r:id="rId3">
                  <a:extLst>
                    <a:ext uri="{A12FA001-AC4F-418D-AE19-62706E023703}">
                      <ahyp:hlinkClr val="tx"/>
                    </a:ext>
                  </a:extLst>
                </a:hlinkClick>
              </a:rPr>
              <a:t>https://www.youtube.com/embed/2nB0w05Dflo?feature=oembed&amp;wmode=opaque&amp;list=PLbhVGsFX6U71T1xH_kyoUcT6C2fLl8j42</a:t>
            </a:r>
            <a:endParaRPr sz="1100" u="sng">
              <a:solidFill>
                <a:srgbClr val="1155CC"/>
              </a:solidFill>
            </a:endParaRPr>
          </a:p>
          <a:p>
            <a:pPr indent="-298450" lvl="0" marL="698500" rtl="0" algn="l">
              <a:lnSpc>
                <a:spcPct val="115000"/>
              </a:lnSpc>
              <a:spcBef>
                <a:spcPts val="1000"/>
              </a:spcBef>
              <a:spcAft>
                <a:spcPts val="0"/>
              </a:spcAft>
              <a:buClr>
                <a:srgbClr val="222222"/>
              </a:buClr>
              <a:buSzPts val="1100"/>
              <a:buChar char="●"/>
            </a:pPr>
            <a:r>
              <a:rPr b="1" lang="ca" sz="1100">
                <a:solidFill>
                  <a:srgbClr val="006699"/>
                </a:solidFill>
                <a:uFill>
                  <a:noFill/>
                </a:uFill>
                <a:hlinkClick r:id="rId4">
                  <a:extLst>
                    <a:ext uri="{A12FA001-AC4F-418D-AE19-62706E023703}">
                      <ahyp:hlinkClr val="tx"/>
                    </a:ext>
                  </a:extLst>
                </a:hlinkClick>
              </a:rPr>
              <a:t>Miro</a:t>
            </a:r>
            <a:r>
              <a:rPr lang="ca" sz="1100">
                <a:solidFill>
                  <a:srgbClr val="222222"/>
                </a:solidFill>
              </a:rPr>
              <a:t>: pissarra online amb funcionalitats avançades</a:t>
            </a:r>
            <a:endParaRPr sz="1100">
              <a:solidFill>
                <a:srgbClr val="222222"/>
              </a:solidFill>
            </a:endParaRPr>
          </a:p>
          <a:p>
            <a:pPr indent="0" lvl="0" marL="0" rtl="0" algn="l">
              <a:lnSpc>
                <a:spcPct val="115000"/>
              </a:lnSpc>
              <a:spcBef>
                <a:spcPts val="0"/>
              </a:spcBef>
              <a:spcAft>
                <a:spcPts val="1000"/>
              </a:spcAft>
              <a:buClr>
                <a:schemeClr val="dk1"/>
              </a:buClr>
              <a:buSzPts val="1100"/>
              <a:buFont typeface="Arial"/>
              <a:buNone/>
            </a:pPr>
            <a:r>
              <a:rPr b="1" lang="ca" sz="1100">
                <a:solidFill>
                  <a:srgbClr val="006699"/>
                </a:solidFill>
                <a:uFill>
                  <a:noFill/>
                </a:uFill>
                <a:hlinkClick r:id="rId5">
                  <a:extLst>
                    <a:ext uri="{A12FA001-AC4F-418D-AE19-62706E023703}">
                      <ahyp:hlinkClr val="tx"/>
                    </a:ext>
                  </a:extLst>
                </a:hlinkClick>
              </a:rPr>
              <a:t>https://www.youtube.com/embed/ChlXv0l8i-A</a:t>
            </a:r>
            <a:endParaRPr sz="1700">
              <a:solidFill>
                <a:srgbClr val="22222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 name="Shape 13"/>
        <p:cNvGrpSpPr/>
        <p:nvPr/>
      </p:nvGrpSpPr>
      <p:grpSpPr>
        <a:xfrm>
          <a:off x="0" y="0"/>
          <a:ext cx="0" cy="0"/>
          <a:chOff x="0" y="0"/>
          <a:chExt cx="0" cy="0"/>
        </a:xfrm>
      </p:grpSpPr>
      <p:sp>
        <p:nvSpPr>
          <p:cNvPr id="14" name="Google Shape;14;p21"/>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3" name="Shape 43"/>
        <p:cNvGrpSpPr/>
        <p:nvPr/>
      </p:nvGrpSpPr>
      <p:grpSpPr>
        <a:xfrm>
          <a:off x="0" y="0"/>
          <a:ext cx="0" cy="0"/>
          <a:chOff x="0" y="0"/>
          <a:chExt cx="0" cy="0"/>
        </a:xfrm>
      </p:grpSpPr>
      <p:sp>
        <p:nvSpPr>
          <p:cNvPr id="44" name="Google Shape;44;p30"/>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30"/>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 name="Shape 47"/>
        <p:cNvGrpSpPr/>
        <p:nvPr/>
      </p:nvGrpSpPr>
      <p:grpSpPr>
        <a:xfrm>
          <a:off x="0" y="0"/>
          <a:ext cx="0" cy="0"/>
          <a:chOff x="0" y="0"/>
          <a:chExt cx="0" cy="0"/>
        </a:xfrm>
      </p:grpSpPr>
      <p:sp>
        <p:nvSpPr>
          <p:cNvPr id="48" name="Google Shape;48;p31"/>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3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31"/>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31"/>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3" name="Shape 53"/>
        <p:cNvGrpSpPr/>
        <p:nvPr/>
      </p:nvGrpSpPr>
      <p:grpSpPr>
        <a:xfrm>
          <a:off x="0" y="0"/>
          <a:ext cx="0" cy="0"/>
          <a:chOff x="0" y="0"/>
          <a:chExt cx="0" cy="0"/>
        </a:xfrm>
      </p:grpSpPr>
      <p:sp>
        <p:nvSpPr>
          <p:cNvPr id="54" name="Google Shape;54;p32"/>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32"/>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32"/>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32"/>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32"/>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32"/>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 name="Shape 20"/>
        <p:cNvGrpSpPr/>
        <p:nvPr/>
      </p:nvGrpSpPr>
      <p:grpSpPr>
        <a:xfrm>
          <a:off x="0" y="0"/>
          <a:ext cx="0" cy="0"/>
          <a:chOff x="0" y="0"/>
          <a:chExt cx="0" cy="0"/>
        </a:xfrm>
      </p:grpSpPr>
      <p:sp>
        <p:nvSpPr>
          <p:cNvPr id="21" name="Google Shape;21;p24"/>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24"/>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25"/>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 name="Shape 26"/>
        <p:cNvGrpSpPr/>
        <p:nvPr/>
      </p:nvGrpSpPr>
      <p:grpSpPr>
        <a:xfrm>
          <a:off x="0" y="0"/>
          <a:ext cx="0" cy="0"/>
          <a:chOff x="0" y="0"/>
          <a:chExt cx="0" cy="0"/>
        </a:xfrm>
      </p:grpSpPr>
      <p:sp>
        <p:nvSpPr>
          <p:cNvPr id="27" name="Google Shape;27;p26"/>
          <p:cNvSpPr txBox="1"/>
          <p:nvPr>
            <p:ph idx="1" type="subTitle"/>
          </p:nvPr>
        </p:nvSpPr>
        <p:spPr>
          <a:xfrm>
            <a:off x="311760" y="744480"/>
            <a:ext cx="8520120" cy="951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27"/>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27"/>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2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2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28"/>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8" name="Shape 38"/>
        <p:cNvGrpSpPr/>
        <p:nvPr/>
      </p:nvGrpSpPr>
      <p:grpSpPr>
        <a:xfrm>
          <a:off x="0" y="0"/>
          <a:ext cx="0" cy="0"/>
          <a:chOff x="0" y="0"/>
          <a:chExt cx="0" cy="0"/>
        </a:xfrm>
      </p:grpSpPr>
      <p:sp>
        <p:nvSpPr>
          <p:cNvPr id="39" name="Google Shape;39;p29"/>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2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29"/>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311760" y="744480"/>
            <a:ext cx="8520120" cy="205236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solidFill>
                <a:srgbClr val="000000"/>
              </a:solidFill>
              <a:latin typeface="Times New Roman"/>
              <a:ea typeface="Times New Roman"/>
              <a:cs typeface="Times New Roman"/>
              <a:sym typeface="Times New Roman"/>
            </a:endParaRPr>
          </a:p>
        </p:txBody>
      </p:sp>
      <p:sp>
        <p:nvSpPr>
          <p:cNvPr id="12" name="Google Shape;12;p20"/>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19.jpg"/><Relationship Id="rId5" Type="http://schemas.openxmlformats.org/officeDocument/2006/relationships/image" Target="../media/image4.jpg"/><Relationship Id="rId6" Type="http://schemas.openxmlformats.org/officeDocument/2006/relationships/image" Target="../media/image11.jpg"/><Relationship Id="rId7" Type="http://schemas.openxmlformats.org/officeDocument/2006/relationships/image" Target="../media/image10.jp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45.gif"/><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2.jpg"/><Relationship Id="rId9" Type="http://schemas.openxmlformats.org/officeDocument/2006/relationships/hyperlink" Target="https://odissea.xtec.cat/course/view.php?id=98501" TargetMode="External"/><Relationship Id="rId5" Type="http://schemas.openxmlformats.org/officeDocument/2006/relationships/image" Target="../media/image21.jpg"/><Relationship Id="rId6" Type="http://schemas.openxmlformats.org/officeDocument/2006/relationships/image" Target="../media/image23.jpg"/><Relationship Id="rId7" Type="http://schemas.openxmlformats.org/officeDocument/2006/relationships/image" Target="../media/image38.png"/><Relationship Id="rId8" Type="http://schemas.openxmlformats.org/officeDocument/2006/relationships/image" Target="../media/image48.png"/></Relationships>
</file>

<file path=ppt/slides/_rels/slide12.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2.png"/><Relationship Id="rId13" Type="http://schemas.openxmlformats.org/officeDocument/2006/relationships/image" Target="../media/image25.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2.jpg"/><Relationship Id="rId9" Type="http://schemas.openxmlformats.org/officeDocument/2006/relationships/hyperlink" Target="https://edumet.cat/areatac/presentacions/index_json.php?ID=1EUCLKXuyD8R7z84wndwTp-bWq1wTNV75ZyyKQH-R_pc&amp;config=Config_3" TargetMode="External"/><Relationship Id="rId5" Type="http://schemas.openxmlformats.org/officeDocument/2006/relationships/image" Target="../media/image21.jpg"/><Relationship Id="rId6" Type="http://schemas.openxmlformats.org/officeDocument/2006/relationships/image" Target="../media/image23.jpg"/><Relationship Id="rId7" Type="http://schemas.openxmlformats.org/officeDocument/2006/relationships/image" Target="../media/image27.png"/><Relationship Id="rId8" Type="http://schemas.openxmlformats.org/officeDocument/2006/relationships/hyperlink" Target="https://edumet.cat/areatac/presentacions/index_json.php?ID=1EUCLKXuyD8R7z84wndwTp-bWq1wTNV75ZyyKQH-R_pc&amp;config=Config_3"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39.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54.jp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47.png"/><Relationship Id="rId9" Type="http://schemas.openxmlformats.org/officeDocument/2006/relationships/image" Target="../media/image50.png"/><Relationship Id="rId5" Type="http://schemas.openxmlformats.org/officeDocument/2006/relationships/image" Target="../media/image24.png"/><Relationship Id="rId6" Type="http://schemas.openxmlformats.org/officeDocument/2006/relationships/image" Target="../media/image22.jpg"/><Relationship Id="rId7" Type="http://schemas.openxmlformats.org/officeDocument/2006/relationships/image" Target="../media/image21.jpg"/><Relationship Id="rId8" Type="http://schemas.openxmlformats.org/officeDocument/2006/relationships/image" Target="../media/image23.jpg"/></Relationships>
</file>

<file path=ppt/slides/_rels/slide15.xml.rels><?xml version="1.0" encoding="UTF-8" standalone="yes"?><Relationships xmlns="http://schemas.openxmlformats.org/package/2006/relationships"><Relationship Id="rId10" Type="http://schemas.openxmlformats.org/officeDocument/2006/relationships/image" Target="../media/image52.jp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image" Target="../media/image24.png"/><Relationship Id="rId9" Type="http://schemas.openxmlformats.org/officeDocument/2006/relationships/image" Target="../media/image25.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53.gif"/></Relationships>
</file>

<file path=ppt/slides/_rels/slide2.xml.rels><?xml version="1.0" encoding="UTF-8" standalone="yes"?><Relationships xmlns="http://schemas.openxmlformats.org/package/2006/relationships"><Relationship Id="rId11" Type="http://schemas.openxmlformats.org/officeDocument/2006/relationships/hyperlink" Target="https://projectes.xtec.cat/xtcd/coordinacio-digital-de-centre/sessions-2021-22/sessio-2/" TargetMode="External"/><Relationship Id="rId10" Type="http://schemas.openxmlformats.org/officeDocument/2006/relationships/hyperlink" Target="https://projectes.xtec.cat/xtcd/coordinacio-digital-de-centre/sessions-2021-22/sessio-1/" TargetMode="External"/><Relationship Id="rId13" Type="http://schemas.openxmlformats.org/officeDocument/2006/relationships/image" Target="../media/image3.png"/><Relationship Id="rId12" Type="http://schemas.openxmlformats.org/officeDocument/2006/relationships/hyperlink" Target="https://projectes.xtec.cat/xtcd/coordinacio-digital-de-centre/sessions-2021-22/sessio-3/"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image" Target="../media/image9.jpg"/><Relationship Id="rId1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4.jp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24.png"/><Relationship Id="rId13" Type="http://schemas.openxmlformats.org/officeDocument/2006/relationships/image" Target="../media/image23.jp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hyperlink" Target="https://nam10.safelinks.protection.outlook.com/?url=https%3A%2F%2Fprometheanworld.zoom.us%2Fj%2F97304496587%3Ffrom%3Daddon&amp;data=05%7C01%7CCarlos.Casado%40prometheanworld.com%7C6fa7fc7895b84d167f6808da38bdf782%7Cf0fdb705d2984cbf944bc4cea3d440ff%7C0%7C0%7C637884685807044492%7CUnknown%7CTWFpbGZsb3d8eyJWIjoiMC4wLjAwMDAiLCJQIjoiV2luMzIiLCJBTiI6Ik1haWwiLCJXVCI6Mn0%3D%7C3000%7C%7C%7C&amp;sdata=0VghGgBXYYI%2FPX0PnHlUK0sKctiT5w4GFAaXw9KM6Ks%3D&amp;reserved=0" TargetMode="External"/><Relationship Id="rId9" Type="http://schemas.openxmlformats.org/officeDocument/2006/relationships/hyperlink" Target="https://youtu.be/8ZnFmwkI6GY" TargetMode="External"/><Relationship Id="rId14" Type="http://schemas.openxmlformats.org/officeDocument/2006/relationships/image" Target="../media/image25.png"/><Relationship Id="rId5" Type="http://schemas.openxmlformats.org/officeDocument/2006/relationships/hyperlink" Target="https://nam10.safelinks.protection.outlook.com/?url=https%3A%2F%2Fprometheanworld.zoom.us%2Fj%2F93109608809%3Ffrom%3Daddon&amp;data=05%7C01%7CCarlos.Casado%40prometheanworld.com%7C6fa7fc7895b84d167f6808da38bdf782%7Cf0fdb705d2984cbf944bc4cea3d440ff%7C0%7C0%7C637884685807200716%7CUnknown%7CTWFpbGZsb3d8eyJWIjoiMC4wLjAwMDAiLCJQIjoiV2luMzIiLCJBTiI6Ik1haWwiLCJXVCI6Mn0%3D%7C3000%7C%7C%7C&amp;sdata=V16G2VJfK8WdZxcEGG2HZpz0SpiNP%2B2fqzhD4JplOZ8%3D&amp;reserved=0" TargetMode="External"/><Relationship Id="rId6" Type="http://schemas.openxmlformats.org/officeDocument/2006/relationships/hyperlink" Target="https://prometheanworld.zoom.us/j/94113868316?from=addon" TargetMode="External"/><Relationship Id="rId7" Type="http://schemas.openxmlformats.org/officeDocument/2006/relationships/hyperlink" Target="https://youtu.be/IaU92CKCdNg" TargetMode="External"/><Relationship Id="rId8" Type="http://schemas.openxmlformats.org/officeDocument/2006/relationships/hyperlink" Target="https://youtu.be/zUdyU7Kb5FY"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ja.cat/sub-cdc-participacio-nus" TargetMode="External"/><Relationship Id="rId10" Type="http://schemas.openxmlformats.org/officeDocument/2006/relationships/hyperlink" Target="https://docs.google.com/presentation/d/e/2PACX-1vSXWUi2MAKGoc15fH5OnlRXADUmJu5ep5pU3p3jOOTvBVjo_4_FWjE07CqMypQqbEmnPTNrVrheqHCQ/pub?start=false&amp;loop=false&amp;delayms=3000" TargetMode="External"/><Relationship Id="rId13" Type="http://schemas.openxmlformats.org/officeDocument/2006/relationships/hyperlink" Target="https://projectes.xtec.cat/coordinaciodigital/la-coordinacio-digital/calculadora-de-temps/" TargetMode="External"/><Relationship Id="rId12" Type="http://schemas.openxmlformats.org/officeDocument/2006/relationships/hyperlink" Target="https://educacio.gencat.cat/web/.content/home/departament/publicacions/colleccions/pla-educacio-digital/orientacions-coordinacio-digital-centre/orientacions-coordinacio-digital-centre.pdf"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6.jpg"/><Relationship Id="rId15" Type="http://schemas.openxmlformats.org/officeDocument/2006/relationships/hyperlink" Target="https://ja.cat/cdc-sessio3-formulari" TargetMode="External"/><Relationship Id="rId14" Type="http://schemas.openxmlformats.org/officeDocument/2006/relationships/hyperlink" Target="https://ja.cat/sub-cdc-participacio-nus" TargetMode="External"/><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hyperlink" Target="http://www.youtube.com/watch?v=UJo5ybKJAH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hyperlink" Target="https://pautic.gencat.cat/" TargetMode="External"/><Relationship Id="rId5" Type="http://schemas.openxmlformats.org/officeDocument/2006/relationships/image" Target="../media/image24.png"/><Relationship Id="rId6" Type="http://schemas.openxmlformats.org/officeDocument/2006/relationships/image" Target="../media/image22.jpg"/><Relationship Id="rId7" Type="http://schemas.openxmlformats.org/officeDocument/2006/relationships/image" Target="../media/image21.jpg"/><Relationship Id="rId8" Type="http://schemas.openxmlformats.org/officeDocument/2006/relationships/image" Target="../media/image23.jpg"/></Relationships>
</file>

<file path=ppt/slides/_rels/slide6.xml.rels><?xml version="1.0" encoding="UTF-8" standalone="yes"?><Relationships xmlns="http://schemas.openxmlformats.org/package/2006/relationships"><Relationship Id="rId11" Type="http://schemas.openxmlformats.org/officeDocument/2006/relationships/hyperlink" Target="https://drive.google.com/file/d/1x5W6YUVAHaYpSaX8zwTteYFWC2rrOCDN/view" TargetMode="External"/><Relationship Id="rId10" Type="http://schemas.openxmlformats.org/officeDocument/2006/relationships/hyperlink" Target="https://drive.google.com/file/d/1MpX_F0OTOA3JUEqoAiE0ZvELgVdKJ0ii/view" TargetMode="External"/><Relationship Id="rId12" Type="http://schemas.openxmlformats.org/officeDocument/2006/relationships/image" Target="../media/image29.gif"/><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drive.google.com/file/d/1MpX_F0OTOA3JUEqoAiE0ZvELgVdKJ0ii/view" TargetMode="External"/><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hyperlink" Target="https://agora.xtec.cat/esc-pericot/documents-de-cent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0.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4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p:nvPr/>
        </p:nvSpPr>
        <p:spPr>
          <a:xfrm>
            <a:off x="0" y="0"/>
            <a:ext cx="9143640" cy="6930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12440" y="1149480"/>
            <a:ext cx="3859200" cy="173628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ca" sz="3400" u="none" cap="none" strike="noStrike">
                <a:solidFill>
                  <a:srgbClr val="FF5858"/>
                </a:solidFill>
                <a:latin typeface="Arial"/>
                <a:ea typeface="Arial"/>
                <a:cs typeface="Arial"/>
                <a:sym typeface="Arial"/>
              </a:rPr>
              <a:t>ST </a:t>
            </a:r>
            <a:r>
              <a:rPr b="1" lang="ca" sz="3400">
                <a:solidFill>
                  <a:srgbClr val="FF5858"/>
                </a:solidFill>
              </a:rPr>
              <a:t>3</a:t>
            </a:r>
            <a:r>
              <a:rPr b="1" i="0" lang="ca" sz="3400" u="none" cap="none" strike="noStrike">
                <a:solidFill>
                  <a:srgbClr val="FF5858"/>
                </a:solidFill>
                <a:latin typeface="Arial"/>
                <a:ea typeface="Arial"/>
                <a:cs typeface="Arial"/>
                <a:sym typeface="Arial"/>
              </a:rPr>
              <a:t> #subxarxa coordinació digital</a:t>
            </a:r>
            <a:endParaRPr b="0" i="0" sz="3400" u="none" cap="none" strike="noStrike">
              <a:solidFill>
                <a:srgbClr val="000000"/>
              </a:solidFill>
              <a:latin typeface="Arial"/>
              <a:ea typeface="Arial"/>
              <a:cs typeface="Arial"/>
              <a:sym typeface="Arial"/>
            </a:endParaRPr>
          </a:p>
        </p:txBody>
      </p:sp>
      <p:pic>
        <p:nvPicPr>
          <p:cNvPr id="67" name="Google Shape;67;p1"/>
          <p:cNvPicPr preferRelativeResize="0"/>
          <p:nvPr/>
        </p:nvPicPr>
        <p:blipFill rotWithShape="1">
          <a:blip r:embed="rId3">
            <a:alphaModFix/>
          </a:blip>
          <a:srcRect b="0" l="0" r="0" t="0"/>
          <a:stretch/>
        </p:blipFill>
        <p:spPr>
          <a:xfrm>
            <a:off x="8198280" y="0"/>
            <a:ext cx="736560" cy="693000"/>
          </a:xfrm>
          <a:prstGeom prst="rect">
            <a:avLst/>
          </a:prstGeom>
          <a:noFill/>
          <a:ln>
            <a:noFill/>
          </a:ln>
        </p:spPr>
      </p:pic>
      <p:sp>
        <p:nvSpPr>
          <p:cNvPr id="68" name="Google Shape;68;p1"/>
          <p:cNvSpPr/>
          <p:nvPr/>
        </p:nvSpPr>
        <p:spPr>
          <a:xfrm>
            <a:off x="566640" y="2953440"/>
            <a:ext cx="3149640" cy="47268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ca" sz="1900">
                <a:solidFill>
                  <a:srgbClr val="666666"/>
                </a:solidFill>
              </a:rPr>
              <a:t>23</a:t>
            </a:r>
            <a:r>
              <a:rPr b="1" i="0" lang="ca" sz="1900" u="none" cap="none" strike="noStrike">
                <a:solidFill>
                  <a:srgbClr val="666666"/>
                </a:solidFill>
                <a:latin typeface="Arial"/>
                <a:ea typeface="Arial"/>
                <a:cs typeface="Arial"/>
                <a:sym typeface="Arial"/>
              </a:rPr>
              <a:t> de </a:t>
            </a:r>
            <a:r>
              <a:rPr b="1" lang="ca" sz="1900">
                <a:solidFill>
                  <a:srgbClr val="666666"/>
                </a:solidFill>
              </a:rPr>
              <a:t>maig</a:t>
            </a:r>
            <a:r>
              <a:rPr b="1" i="0" lang="ca" sz="1900" u="none" cap="none" strike="noStrike">
                <a:solidFill>
                  <a:srgbClr val="666666"/>
                </a:solidFill>
                <a:latin typeface="Arial"/>
                <a:ea typeface="Arial"/>
                <a:cs typeface="Arial"/>
                <a:sym typeface="Arial"/>
              </a:rPr>
              <a:t> de 2022</a:t>
            </a:r>
            <a:endParaRPr b="0" i="0" sz="1900" u="none" cap="none" strike="noStrike">
              <a:solidFill>
                <a:srgbClr val="000000"/>
              </a:solidFill>
              <a:latin typeface="Arial"/>
              <a:ea typeface="Arial"/>
              <a:cs typeface="Arial"/>
              <a:sym typeface="Arial"/>
            </a:endParaRPr>
          </a:p>
        </p:txBody>
      </p:sp>
      <p:grpSp>
        <p:nvGrpSpPr>
          <p:cNvPr id="69" name="Google Shape;69;p1"/>
          <p:cNvGrpSpPr/>
          <p:nvPr/>
        </p:nvGrpSpPr>
        <p:grpSpPr>
          <a:xfrm>
            <a:off x="618480" y="4450680"/>
            <a:ext cx="8199720" cy="555480"/>
            <a:chOff x="618480" y="4450680"/>
            <a:chExt cx="8199720" cy="555480"/>
          </a:xfrm>
        </p:grpSpPr>
        <p:pic>
          <p:nvPicPr>
            <p:cNvPr id="70" name="Google Shape;70;p1"/>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71" name="Google Shape;71;p1"/>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72" name="Google Shape;72;p1"/>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73" name="Google Shape;73;p1"/>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74" name="Google Shape;74;p1"/>
          <p:cNvPicPr preferRelativeResize="0"/>
          <p:nvPr/>
        </p:nvPicPr>
        <p:blipFill rotWithShape="1">
          <a:blip r:embed="rId8">
            <a:alphaModFix/>
          </a:blip>
          <a:srcRect b="0" l="0" r="0" t="0"/>
          <a:stretch/>
        </p:blipFill>
        <p:spPr>
          <a:xfrm>
            <a:off x="6866637" y="68762"/>
            <a:ext cx="1331638" cy="555475"/>
          </a:xfrm>
          <a:prstGeom prst="rect">
            <a:avLst/>
          </a:prstGeom>
          <a:noFill/>
          <a:ln>
            <a:noFill/>
          </a:ln>
        </p:spPr>
      </p:pic>
      <p:pic>
        <p:nvPicPr>
          <p:cNvPr id="75" name="Google Shape;75;p1"/>
          <p:cNvPicPr preferRelativeResize="0"/>
          <p:nvPr/>
        </p:nvPicPr>
        <p:blipFill>
          <a:blip r:embed="rId9">
            <a:alphaModFix/>
          </a:blip>
          <a:stretch>
            <a:fillRect/>
          </a:stretch>
        </p:blipFill>
        <p:spPr>
          <a:xfrm>
            <a:off x="4699478" y="1274675"/>
            <a:ext cx="3820000" cy="2831425"/>
          </a:xfrm>
          <a:prstGeom prst="rect">
            <a:avLst/>
          </a:prstGeom>
          <a:noFill/>
          <a:ln>
            <a:noFill/>
          </a:ln>
        </p:spPr>
      </p:pic>
      <p:pic>
        <p:nvPicPr>
          <p:cNvPr id="76" name="Google Shape;76;p1"/>
          <p:cNvPicPr preferRelativeResize="0"/>
          <p:nvPr/>
        </p:nvPicPr>
        <p:blipFill>
          <a:blip r:embed="rId10">
            <a:alphaModFix/>
          </a:blip>
          <a:stretch>
            <a:fillRect/>
          </a:stretch>
        </p:blipFill>
        <p:spPr>
          <a:xfrm>
            <a:off x="3345125" y="1756800"/>
            <a:ext cx="1080500" cy="1630075"/>
          </a:xfrm>
          <a:prstGeom prst="rect">
            <a:avLst/>
          </a:prstGeom>
          <a:noFill/>
          <a:ln>
            <a:noFill/>
          </a:ln>
        </p:spPr>
      </p:pic>
      <p:pic>
        <p:nvPicPr>
          <p:cNvPr id="77" name="Google Shape;77;p1"/>
          <p:cNvPicPr preferRelativeResize="0"/>
          <p:nvPr/>
        </p:nvPicPr>
        <p:blipFill>
          <a:blip r:embed="rId11">
            <a:alphaModFix/>
          </a:blip>
          <a:stretch>
            <a:fillRect/>
          </a:stretch>
        </p:blipFill>
        <p:spPr>
          <a:xfrm>
            <a:off x="1" y="724750"/>
            <a:ext cx="798190" cy="120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0de39b00e1_0_184"/>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g10de39b00e1_0_184"/>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220" name="Google Shape;220;g10de39b00e1_0_184"/>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221" name="Google Shape;221;g10de39b00e1_0_184"/>
          <p:cNvSpPr/>
          <p:nvPr/>
        </p:nvSpPr>
        <p:spPr>
          <a:xfrm>
            <a:off x="411125" y="636850"/>
            <a:ext cx="41847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10de39b00e1_0_184"/>
          <p:cNvSpPr/>
          <p:nvPr/>
        </p:nvSpPr>
        <p:spPr>
          <a:xfrm>
            <a:off x="411127" y="575950"/>
            <a:ext cx="38802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ca" sz="1100" u="none" cap="none" strike="noStrike">
                <a:solidFill>
                  <a:srgbClr val="DD3333"/>
                </a:solidFill>
                <a:latin typeface="Arial"/>
                <a:ea typeface="Arial"/>
                <a:cs typeface="Arial"/>
                <a:sym typeface="Arial"/>
              </a:rPr>
              <a:t>.. I  ? </a:t>
            </a:r>
            <a:r>
              <a:rPr b="1" lang="ca" sz="1100">
                <a:solidFill>
                  <a:srgbClr val="DD3333"/>
                </a:solidFill>
              </a:rPr>
              <a:t>Com s’assignaran als centres els mentors per assolir les fites que tenim per al juliol 2023?</a:t>
            </a:r>
            <a:endParaRPr b="0" i="0" sz="1600" u="none" cap="none" strike="noStrike">
              <a:solidFill>
                <a:srgbClr val="000000"/>
              </a:solidFill>
              <a:latin typeface="Arial"/>
              <a:ea typeface="Arial"/>
              <a:cs typeface="Arial"/>
              <a:sym typeface="Arial"/>
            </a:endParaRPr>
          </a:p>
        </p:txBody>
      </p:sp>
      <p:grpSp>
        <p:nvGrpSpPr>
          <p:cNvPr id="223" name="Google Shape;223;g10de39b00e1_0_184"/>
          <p:cNvGrpSpPr/>
          <p:nvPr/>
        </p:nvGrpSpPr>
        <p:grpSpPr>
          <a:xfrm>
            <a:off x="132455" y="4464105"/>
            <a:ext cx="8199720" cy="555480"/>
            <a:chOff x="618480" y="4450680"/>
            <a:chExt cx="8199720" cy="555480"/>
          </a:xfrm>
        </p:grpSpPr>
        <p:pic>
          <p:nvPicPr>
            <p:cNvPr id="224" name="Google Shape;224;g10de39b00e1_0_184"/>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225" name="Google Shape;225;g10de39b00e1_0_184"/>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226" name="Google Shape;226;g10de39b00e1_0_184"/>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227" name="Google Shape;227;g10de39b00e1_0_184"/>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228" name="Google Shape;228;g10de39b00e1_0_184"/>
          <p:cNvPicPr preferRelativeResize="0"/>
          <p:nvPr/>
        </p:nvPicPr>
        <p:blipFill rotWithShape="1">
          <a:blip r:embed="rId8">
            <a:alphaModFix/>
          </a:blip>
          <a:srcRect b="0" l="0" r="0" t="0"/>
          <a:stretch/>
        </p:blipFill>
        <p:spPr>
          <a:xfrm>
            <a:off x="7212222" y="0"/>
            <a:ext cx="1142653" cy="476650"/>
          </a:xfrm>
          <a:prstGeom prst="rect">
            <a:avLst/>
          </a:prstGeom>
          <a:noFill/>
          <a:ln>
            <a:noFill/>
          </a:ln>
        </p:spPr>
      </p:pic>
      <p:sp>
        <p:nvSpPr>
          <p:cNvPr id="229" name="Google Shape;229;g10de39b00e1_0_184"/>
          <p:cNvSpPr txBox="1"/>
          <p:nvPr/>
        </p:nvSpPr>
        <p:spPr>
          <a:xfrm>
            <a:off x="2279425" y="1113625"/>
            <a:ext cx="6198600" cy="2118000"/>
          </a:xfrm>
          <a:prstGeom prst="rect">
            <a:avLst/>
          </a:prstGeom>
          <a:noFill/>
          <a:ln>
            <a:noFill/>
          </a:ln>
        </p:spPr>
        <p:txBody>
          <a:bodyPr anchorCtr="0" anchor="t" bIns="91425" lIns="91425" spcFirstLastPara="1" rIns="91425" wrap="square" tIns="91425">
            <a:spAutoFit/>
          </a:bodyPr>
          <a:lstStyle/>
          <a:p>
            <a:pPr indent="0" lvl="0" marL="0" rtl="0" algn="just">
              <a:lnSpc>
                <a:spcPct val="138000"/>
              </a:lnSpc>
              <a:spcBef>
                <a:spcPts val="0"/>
              </a:spcBef>
              <a:spcAft>
                <a:spcPts val="0"/>
              </a:spcAft>
              <a:buNone/>
            </a:pPr>
            <a:r>
              <a:rPr lang="ca" sz="1100">
                <a:solidFill>
                  <a:schemeClr val="dk1"/>
                </a:solidFill>
                <a:highlight>
                  <a:srgbClr val="FFFFFF"/>
                </a:highlight>
              </a:rPr>
              <a:t>Els coordinadors de mentors territorials i els coordinadors de mentors de l'àrea de cultura digital, juntament amb els mentors i amb el vistiplau del coordinador de serveis educatius, faran una </a:t>
            </a:r>
            <a:r>
              <a:rPr b="1" lang="ca" sz="1100">
                <a:solidFill>
                  <a:schemeClr val="dk1"/>
                </a:solidFill>
                <a:highlight>
                  <a:srgbClr val="FFFFFF"/>
                </a:highlight>
              </a:rPr>
              <a:t>proposta inicial</a:t>
            </a:r>
            <a:r>
              <a:rPr lang="ca" sz="1100">
                <a:solidFill>
                  <a:schemeClr val="dk1"/>
                </a:solidFill>
                <a:highlight>
                  <a:srgbClr val="FFFFFF"/>
                </a:highlight>
              </a:rPr>
              <a:t> de distribució de centres. En aquesta proposta es tindran en compte diversos criteris, com ara la incorporació de la concertada, les necessitats de tots els CRPs, el nombre de FICs, el nivell de desenvolupament de l’EDC, els grups de la subxarxa d’EDC, etc.</a:t>
            </a:r>
            <a:endParaRPr sz="1100">
              <a:solidFill>
                <a:schemeClr val="dk1"/>
              </a:solidFill>
              <a:highlight>
                <a:srgbClr val="FFFFFF"/>
              </a:highlight>
            </a:endParaRPr>
          </a:p>
          <a:p>
            <a:pPr indent="0" lvl="0" marL="0" rtl="0" algn="just">
              <a:lnSpc>
                <a:spcPct val="138000"/>
              </a:lnSpc>
              <a:spcBef>
                <a:spcPts val="1000"/>
              </a:spcBef>
              <a:spcAft>
                <a:spcPts val="1000"/>
              </a:spcAft>
              <a:buNone/>
            </a:pPr>
            <a:r>
              <a:rPr lang="ca" sz="1100">
                <a:solidFill>
                  <a:schemeClr val="dk1"/>
                </a:solidFill>
                <a:highlight>
                  <a:srgbClr val="FFFFFF"/>
                </a:highlight>
              </a:rPr>
              <a:t>A partir d'aquesta proposta ja treballada, el coordinador territorial de mentors es trobarà per separat amb cada un dels CRPs i els mentors adscrits als CRP per presentar la proposta i consensuar-la, fent les modificacions que acordem. </a:t>
            </a:r>
            <a:endParaRPr sz="1100">
              <a:solidFill>
                <a:schemeClr val="dk1"/>
              </a:solidFill>
              <a:highlight>
                <a:srgbClr val="FFFFFF"/>
              </a:highlight>
            </a:endParaRPr>
          </a:p>
        </p:txBody>
      </p:sp>
      <p:pic>
        <p:nvPicPr>
          <p:cNvPr id="230" name="Google Shape;230;g10de39b00e1_0_184"/>
          <p:cNvPicPr preferRelativeResize="0"/>
          <p:nvPr/>
        </p:nvPicPr>
        <p:blipFill>
          <a:blip r:embed="rId9">
            <a:alphaModFix/>
          </a:blip>
          <a:stretch>
            <a:fillRect/>
          </a:stretch>
        </p:blipFill>
        <p:spPr>
          <a:xfrm>
            <a:off x="411125" y="1201425"/>
            <a:ext cx="1868300" cy="257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d1d99e51b4_0_42"/>
          <p:cNvSpPr/>
          <p:nvPr/>
        </p:nvSpPr>
        <p:spPr>
          <a:xfrm>
            <a:off x="472150" y="554813"/>
            <a:ext cx="4264200" cy="4302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gd1d99e51b4_0_42"/>
          <p:cNvGrpSpPr/>
          <p:nvPr/>
        </p:nvGrpSpPr>
        <p:grpSpPr>
          <a:xfrm>
            <a:off x="472143" y="4570505"/>
            <a:ext cx="8199720" cy="555480"/>
            <a:chOff x="618480" y="4450680"/>
            <a:chExt cx="8199720" cy="555480"/>
          </a:xfrm>
        </p:grpSpPr>
        <p:pic>
          <p:nvPicPr>
            <p:cNvPr id="238" name="Google Shape;238;gd1d99e51b4_0_42"/>
            <p:cNvPicPr preferRelativeResize="0"/>
            <p:nvPr/>
          </p:nvPicPr>
          <p:blipFill rotWithShape="1">
            <a:blip r:embed="rId3">
              <a:alphaModFix/>
            </a:blip>
            <a:srcRect b="0" l="0" r="0" t="0"/>
            <a:stretch/>
          </p:blipFill>
          <p:spPr>
            <a:xfrm>
              <a:off x="6621840" y="4450680"/>
              <a:ext cx="2196360" cy="555480"/>
            </a:xfrm>
            <a:prstGeom prst="rect">
              <a:avLst/>
            </a:prstGeom>
            <a:noFill/>
            <a:ln>
              <a:noFill/>
            </a:ln>
          </p:spPr>
        </p:pic>
        <p:pic>
          <p:nvPicPr>
            <p:cNvPr id="239" name="Google Shape;239;gd1d99e51b4_0_42"/>
            <p:cNvPicPr preferRelativeResize="0"/>
            <p:nvPr/>
          </p:nvPicPr>
          <p:blipFill rotWithShape="1">
            <a:blip r:embed="rId4">
              <a:alphaModFix/>
            </a:blip>
            <a:srcRect b="0" l="0" r="0" t="0"/>
            <a:stretch/>
          </p:blipFill>
          <p:spPr>
            <a:xfrm>
              <a:off x="2511000" y="4528440"/>
              <a:ext cx="2143440" cy="399960"/>
            </a:xfrm>
            <a:prstGeom prst="rect">
              <a:avLst/>
            </a:prstGeom>
            <a:noFill/>
            <a:ln>
              <a:noFill/>
            </a:ln>
          </p:spPr>
        </p:pic>
        <p:pic>
          <p:nvPicPr>
            <p:cNvPr id="240" name="Google Shape;240;gd1d99e51b4_0_42"/>
            <p:cNvPicPr preferRelativeResize="0"/>
            <p:nvPr/>
          </p:nvPicPr>
          <p:blipFill rotWithShape="1">
            <a:blip r:embed="rId5">
              <a:alphaModFix/>
            </a:blip>
            <a:srcRect b="0" l="0" r="0" t="0"/>
            <a:stretch/>
          </p:blipFill>
          <p:spPr>
            <a:xfrm>
              <a:off x="4903200" y="4528440"/>
              <a:ext cx="1290600" cy="399960"/>
            </a:xfrm>
            <a:prstGeom prst="rect">
              <a:avLst/>
            </a:prstGeom>
            <a:noFill/>
            <a:ln>
              <a:noFill/>
            </a:ln>
          </p:spPr>
        </p:pic>
        <p:pic>
          <p:nvPicPr>
            <p:cNvPr id="241" name="Google Shape;241;gd1d99e51b4_0_42"/>
            <p:cNvPicPr preferRelativeResize="0"/>
            <p:nvPr/>
          </p:nvPicPr>
          <p:blipFill rotWithShape="1">
            <a:blip r:embed="rId6">
              <a:alphaModFix/>
            </a:blip>
            <a:srcRect b="0" l="0" r="0" t="0"/>
            <a:stretch/>
          </p:blipFill>
          <p:spPr>
            <a:xfrm>
              <a:off x="618480" y="4528440"/>
              <a:ext cx="1644120" cy="399960"/>
            </a:xfrm>
            <a:prstGeom prst="rect">
              <a:avLst/>
            </a:prstGeom>
            <a:noFill/>
            <a:ln>
              <a:noFill/>
            </a:ln>
          </p:spPr>
        </p:pic>
      </p:grpSp>
      <p:pic>
        <p:nvPicPr>
          <p:cNvPr id="242" name="Google Shape;242;gd1d99e51b4_0_42"/>
          <p:cNvPicPr preferRelativeResize="0"/>
          <p:nvPr/>
        </p:nvPicPr>
        <p:blipFill>
          <a:blip r:embed="rId7">
            <a:alphaModFix/>
          </a:blip>
          <a:stretch>
            <a:fillRect/>
          </a:stretch>
        </p:blipFill>
        <p:spPr>
          <a:xfrm>
            <a:off x="1062675" y="1063125"/>
            <a:ext cx="6591300" cy="3267075"/>
          </a:xfrm>
          <a:prstGeom prst="rect">
            <a:avLst/>
          </a:prstGeom>
          <a:noFill/>
          <a:ln>
            <a:noFill/>
          </a:ln>
        </p:spPr>
      </p:pic>
      <p:sp>
        <p:nvSpPr>
          <p:cNvPr id="243" name="Google Shape;243;gd1d99e51b4_0_42"/>
          <p:cNvSpPr txBox="1"/>
          <p:nvPr/>
        </p:nvSpPr>
        <p:spPr>
          <a:xfrm>
            <a:off x="643875" y="469575"/>
            <a:ext cx="360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a:solidFill>
                  <a:srgbClr val="E06666"/>
                </a:solidFill>
              </a:rPr>
              <a:t>SUBXARXA COMPETÈNCIA DIGITAL DOCENT</a:t>
            </a:r>
            <a:endParaRPr b="1">
              <a:solidFill>
                <a:srgbClr val="E06666"/>
              </a:solidFill>
            </a:endParaRPr>
          </a:p>
        </p:txBody>
      </p:sp>
      <p:pic>
        <p:nvPicPr>
          <p:cNvPr id="244" name="Google Shape;244;gd1d99e51b4_0_42"/>
          <p:cNvPicPr preferRelativeResize="0"/>
          <p:nvPr/>
        </p:nvPicPr>
        <p:blipFill>
          <a:blip r:embed="rId8">
            <a:alphaModFix/>
          </a:blip>
          <a:stretch>
            <a:fillRect/>
          </a:stretch>
        </p:blipFill>
        <p:spPr>
          <a:xfrm>
            <a:off x="7415525" y="409675"/>
            <a:ext cx="1728174" cy="1161050"/>
          </a:xfrm>
          <a:prstGeom prst="rect">
            <a:avLst/>
          </a:prstGeom>
          <a:noFill/>
          <a:ln>
            <a:noFill/>
          </a:ln>
        </p:spPr>
      </p:pic>
      <p:sp>
        <p:nvSpPr>
          <p:cNvPr id="245" name="Google Shape;245;gd1d99e51b4_0_42"/>
          <p:cNvSpPr txBox="1"/>
          <p:nvPr/>
        </p:nvSpPr>
        <p:spPr>
          <a:xfrm>
            <a:off x="7297100" y="2057400"/>
            <a:ext cx="1687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sz="1100" u="sng">
                <a:solidFill>
                  <a:schemeClr val="hlink"/>
                </a:solidFill>
                <a:hlinkClick r:id="rId9"/>
              </a:rPr>
              <a:t>CURS A ODISSEA</a:t>
            </a:r>
            <a:endParaRPr b="1" sz="1100"/>
          </a:p>
        </p:txBody>
      </p:sp>
      <p:sp>
        <p:nvSpPr>
          <p:cNvPr id="246" name="Google Shape;246;gd1d99e51b4_0_42"/>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gd1d99e51b4_0_42"/>
          <p:cNvPicPr preferRelativeResize="0"/>
          <p:nvPr/>
        </p:nvPicPr>
        <p:blipFill rotWithShape="1">
          <a:blip r:embed="rId10">
            <a:alphaModFix/>
          </a:blip>
          <a:srcRect b="0" l="0" r="0" t="0"/>
          <a:stretch/>
        </p:blipFill>
        <p:spPr>
          <a:xfrm>
            <a:off x="8499240" y="0"/>
            <a:ext cx="435600" cy="409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2d8292d9d8_0_0"/>
          <p:cNvSpPr/>
          <p:nvPr/>
        </p:nvSpPr>
        <p:spPr>
          <a:xfrm>
            <a:off x="472150" y="554813"/>
            <a:ext cx="4264200" cy="4302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4" name="Google Shape;254;g12d8292d9d8_0_0"/>
          <p:cNvGrpSpPr/>
          <p:nvPr/>
        </p:nvGrpSpPr>
        <p:grpSpPr>
          <a:xfrm>
            <a:off x="472143" y="4570505"/>
            <a:ext cx="8199720" cy="555480"/>
            <a:chOff x="618480" y="4450680"/>
            <a:chExt cx="8199720" cy="555480"/>
          </a:xfrm>
        </p:grpSpPr>
        <p:pic>
          <p:nvPicPr>
            <p:cNvPr id="255" name="Google Shape;255;g12d8292d9d8_0_0"/>
            <p:cNvPicPr preferRelativeResize="0"/>
            <p:nvPr/>
          </p:nvPicPr>
          <p:blipFill rotWithShape="1">
            <a:blip r:embed="rId3">
              <a:alphaModFix/>
            </a:blip>
            <a:srcRect b="0" l="0" r="0" t="0"/>
            <a:stretch/>
          </p:blipFill>
          <p:spPr>
            <a:xfrm>
              <a:off x="6621840" y="4450680"/>
              <a:ext cx="2196360" cy="555480"/>
            </a:xfrm>
            <a:prstGeom prst="rect">
              <a:avLst/>
            </a:prstGeom>
            <a:noFill/>
            <a:ln>
              <a:noFill/>
            </a:ln>
          </p:spPr>
        </p:pic>
        <p:pic>
          <p:nvPicPr>
            <p:cNvPr id="256" name="Google Shape;256;g12d8292d9d8_0_0"/>
            <p:cNvPicPr preferRelativeResize="0"/>
            <p:nvPr/>
          </p:nvPicPr>
          <p:blipFill rotWithShape="1">
            <a:blip r:embed="rId4">
              <a:alphaModFix/>
            </a:blip>
            <a:srcRect b="0" l="0" r="0" t="0"/>
            <a:stretch/>
          </p:blipFill>
          <p:spPr>
            <a:xfrm>
              <a:off x="2511000" y="4528440"/>
              <a:ext cx="2143440" cy="399960"/>
            </a:xfrm>
            <a:prstGeom prst="rect">
              <a:avLst/>
            </a:prstGeom>
            <a:noFill/>
            <a:ln>
              <a:noFill/>
            </a:ln>
          </p:spPr>
        </p:pic>
        <p:pic>
          <p:nvPicPr>
            <p:cNvPr id="257" name="Google Shape;257;g12d8292d9d8_0_0"/>
            <p:cNvPicPr preferRelativeResize="0"/>
            <p:nvPr/>
          </p:nvPicPr>
          <p:blipFill rotWithShape="1">
            <a:blip r:embed="rId5">
              <a:alphaModFix/>
            </a:blip>
            <a:srcRect b="0" l="0" r="0" t="0"/>
            <a:stretch/>
          </p:blipFill>
          <p:spPr>
            <a:xfrm>
              <a:off x="4903200" y="4528440"/>
              <a:ext cx="1290600" cy="399960"/>
            </a:xfrm>
            <a:prstGeom prst="rect">
              <a:avLst/>
            </a:prstGeom>
            <a:noFill/>
            <a:ln>
              <a:noFill/>
            </a:ln>
          </p:spPr>
        </p:pic>
        <p:pic>
          <p:nvPicPr>
            <p:cNvPr id="258" name="Google Shape;258;g12d8292d9d8_0_0"/>
            <p:cNvPicPr preferRelativeResize="0"/>
            <p:nvPr/>
          </p:nvPicPr>
          <p:blipFill rotWithShape="1">
            <a:blip r:embed="rId6">
              <a:alphaModFix/>
            </a:blip>
            <a:srcRect b="0" l="0" r="0" t="0"/>
            <a:stretch/>
          </p:blipFill>
          <p:spPr>
            <a:xfrm>
              <a:off x="618480" y="4528440"/>
              <a:ext cx="1644120" cy="399960"/>
            </a:xfrm>
            <a:prstGeom prst="rect">
              <a:avLst/>
            </a:prstGeom>
            <a:noFill/>
            <a:ln>
              <a:noFill/>
            </a:ln>
          </p:spPr>
        </p:pic>
      </p:grpSp>
      <p:sp>
        <p:nvSpPr>
          <p:cNvPr id="259" name="Google Shape;259;g12d8292d9d8_0_0"/>
          <p:cNvSpPr txBox="1"/>
          <p:nvPr/>
        </p:nvSpPr>
        <p:spPr>
          <a:xfrm>
            <a:off x="643875" y="469575"/>
            <a:ext cx="360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a:solidFill>
                  <a:srgbClr val="E06666"/>
                </a:solidFill>
              </a:rPr>
              <a:t>SUBXARXA COMPETÈNCIA DIGITAL DOCENT</a:t>
            </a:r>
            <a:endParaRPr b="1">
              <a:solidFill>
                <a:srgbClr val="E06666"/>
              </a:solidFill>
            </a:endParaRPr>
          </a:p>
        </p:txBody>
      </p:sp>
      <p:sp>
        <p:nvSpPr>
          <p:cNvPr id="260" name="Google Shape;260;g12d8292d9d8_0_0"/>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g12d8292d9d8_0_0"/>
          <p:cNvPicPr preferRelativeResize="0"/>
          <p:nvPr/>
        </p:nvPicPr>
        <p:blipFill rotWithShape="1">
          <a:blip r:embed="rId7">
            <a:alphaModFix/>
          </a:blip>
          <a:srcRect b="0" l="0" r="0" t="0"/>
          <a:stretch/>
        </p:blipFill>
        <p:spPr>
          <a:xfrm>
            <a:off x="8499240" y="0"/>
            <a:ext cx="435600" cy="409680"/>
          </a:xfrm>
          <a:prstGeom prst="rect">
            <a:avLst/>
          </a:prstGeom>
          <a:noFill/>
          <a:ln>
            <a:noFill/>
          </a:ln>
        </p:spPr>
      </p:pic>
      <p:sp>
        <p:nvSpPr>
          <p:cNvPr id="262" name="Google Shape;262;g12d8292d9d8_0_0"/>
          <p:cNvSpPr txBox="1"/>
          <p:nvPr/>
        </p:nvSpPr>
        <p:spPr>
          <a:xfrm>
            <a:off x="600025" y="1109525"/>
            <a:ext cx="265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u="sng">
                <a:solidFill>
                  <a:schemeClr val="hlink"/>
                </a:solidFill>
                <a:hlinkClick r:id="rId8"/>
              </a:rPr>
              <a:t>Marc de referència de la CDD</a:t>
            </a:r>
            <a:endParaRPr/>
          </a:p>
        </p:txBody>
      </p:sp>
      <p:pic>
        <p:nvPicPr>
          <p:cNvPr id="263" name="Google Shape;263;g12d8292d9d8_0_0">
            <a:hlinkClick r:id="rId9"/>
          </p:cNvPr>
          <p:cNvPicPr preferRelativeResize="0"/>
          <p:nvPr/>
        </p:nvPicPr>
        <p:blipFill>
          <a:blip r:embed="rId10">
            <a:alphaModFix/>
          </a:blip>
          <a:stretch>
            <a:fillRect/>
          </a:stretch>
        </p:blipFill>
        <p:spPr>
          <a:xfrm>
            <a:off x="370500" y="1626422"/>
            <a:ext cx="3793701" cy="1794351"/>
          </a:xfrm>
          <a:prstGeom prst="rect">
            <a:avLst/>
          </a:prstGeom>
          <a:noFill/>
          <a:ln>
            <a:noFill/>
          </a:ln>
        </p:spPr>
      </p:pic>
      <p:pic>
        <p:nvPicPr>
          <p:cNvPr id="264" name="Google Shape;264;g12d8292d9d8_0_0"/>
          <p:cNvPicPr preferRelativeResize="0"/>
          <p:nvPr/>
        </p:nvPicPr>
        <p:blipFill>
          <a:blip r:embed="rId11">
            <a:alphaModFix/>
          </a:blip>
          <a:stretch>
            <a:fillRect/>
          </a:stretch>
        </p:blipFill>
        <p:spPr>
          <a:xfrm>
            <a:off x="5138725" y="1509721"/>
            <a:ext cx="2878303" cy="476700"/>
          </a:xfrm>
          <a:prstGeom prst="rect">
            <a:avLst/>
          </a:prstGeom>
          <a:noFill/>
          <a:ln>
            <a:noFill/>
          </a:ln>
        </p:spPr>
      </p:pic>
      <p:pic>
        <p:nvPicPr>
          <p:cNvPr id="265" name="Google Shape;265;g12d8292d9d8_0_0"/>
          <p:cNvPicPr preferRelativeResize="0"/>
          <p:nvPr/>
        </p:nvPicPr>
        <p:blipFill>
          <a:blip r:embed="rId12">
            <a:alphaModFix/>
          </a:blip>
          <a:stretch>
            <a:fillRect/>
          </a:stretch>
        </p:blipFill>
        <p:spPr>
          <a:xfrm>
            <a:off x="5458451" y="2198734"/>
            <a:ext cx="2238850" cy="2159458"/>
          </a:xfrm>
          <a:prstGeom prst="rect">
            <a:avLst/>
          </a:prstGeom>
          <a:noFill/>
          <a:ln>
            <a:noFill/>
          </a:ln>
        </p:spPr>
      </p:pic>
      <p:pic>
        <p:nvPicPr>
          <p:cNvPr id="266" name="Google Shape;266;g12d8292d9d8_0_0"/>
          <p:cNvPicPr preferRelativeResize="0"/>
          <p:nvPr/>
        </p:nvPicPr>
        <p:blipFill rotWithShape="1">
          <a:blip r:embed="rId13">
            <a:alphaModFix/>
          </a:blip>
          <a:srcRect b="0" l="0" r="0" t="0"/>
          <a:stretch/>
        </p:blipFill>
        <p:spPr>
          <a:xfrm>
            <a:off x="7212222" y="0"/>
            <a:ext cx="1142653" cy="476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150280b501_0_6"/>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g1150280b501_0_6"/>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273" name="Google Shape;273;g1150280b501_0_6"/>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274" name="Google Shape;274;g1150280b501_0_6"/>
          <p:cNvSpPr/>
          <p:nvPr/>
        </p:nvSpPr>
        <p:spPr>
          <a:xfrm>
            <a:off x="411124" y="636845"/>
            <a:ext cx="2893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1150280b501_0_6"/>
          <p:cNvSpPr txBox="1"/>
          <p:nvPr/>
        </p:nvSpPr>
        <p:spPr>
          <a:xfrm>
            <a:off x="411125" y="636850"/>
            <a:ext cx="274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ca">
                <a:solidFill>
                  <a:srgbClr val="EA9999"/>
                </a:solidFill>
              </a:rPr>
              <a:t>ELS NOSTRES RECURSOS…</a:t>
            </a:r>
            <a:endParaRPr b="1" i="0" sz="1400" u="none" cap="none" strike="noStrike">
              <a:solidFill>
                <a:srgbClr val="EA9999"/>
              </a:solidFill>
              <a:latin typeface="Arial"/>
              <a:ea typeface="Arial"/>
              <a:cs typeface="Arial"/>
              <a:sym typeface="Arial"/>
            </a:endParaRPr>
          </a:p>
        </p:txBody>
      </p:sp>
      <p:grpSp>
        <p:nvGrpSpPr>
          <p:cNvPr id="276" name="Google Shape;276;g1150280b501_0_6"/>
          <p:cNvGrpSpPr/>
          <p:nvPr/>
        </p:nvGrpSpPr>
        <p:grpSpPr>
          <a:xfrm>
            <a:off x="132455" y="4464105"/>
            <a:ext cx="8199720" cy="555480"/>
            <a:chOff x="618480" y="4450680"/>
            <a:chExt cx="8199720" cy="555480"/>
          </a:xfrm>
        </p:grpSpPr>
        <p:pic>
          <p:nvPicPr>
            <p:cNvPr id="277" name="Google Shape;277;g1150280b501_0_6"/>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278" name="Google Shape;278;g1150280b501_0_6"/>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279" name="Google Shape;279;g1150280b501_0_6"/>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280" name="Google Shape;280;g1150280b501_0_6"/>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281" name="Google Shape;281;g1150280b501_0_6"/>
          <p:cNvPicPr preferRelativeResize="0"/>
          <p:nvPr/>
        </p:nvPicPr>
        <p:blipFill>
          <a:blip r:embed="rId8">
            <a:alphaModFix/>
          </a:blip>
          <a:stretch>
            <a:fillRect/>
          </a:stretch>
        </p:blipFill>
        <p:spPr>
          <a:xfrm>
            <a:off x="907275" y="1159150"/>
            <a:ext cx="7844077" cy="3108829"/>
          </a:xfrm>
          <a:prstGeom prst="rect">
            <a:avLst/>
          </a:prstGeom>
          <a:noFill/>
          <a:ln>
            <a:noFill/>
          </a:ln>
        </p:spPr>
      </p:pic>
      <p:pic>
        <p:nvPicPr>
          <p:cNvPr id="282" name="Google Shape;282;g1150280b501_0_6"/>
          <p:cNvPicPr preferRelativeResize="0"/>
          <p:nvPr/>
        </p:nvPicPr>
        <p:blipFill>
          <a:blip r:embed="rId9">
            <a:alphaModFix/>
          </a:blip>
          <a:stretch>
            <a:fillRect/>
          </a:stretch>
        </p:blipFill>
        <p:spPr>
          <a:xfrm>
            <a:off x="4649450" y="499987"/>
            <a:ext cx="635875" cy="635875"/>
          </a:xfrm>
          <a:prstGeom prst="rect">
            <a:avLst/>
          </a:prstGeom>
          <a:noFill/>
          <a:ln>
            <a:noFill/>
          </a:ln>
        </p:spPr>
      </p:pic>
      <p:pic>
        <p:nvPicPr>
          <p:cNvPr id="283" name="Google Shape;283;g1150280b501_0_6"/>
          <p:cNvPicPr preferRelativeResize="0"/>
          <p:nvPr/>
        </p:nvPicPr>
        <p:blipFill>
          <a:blip r:embed="rId10">
            <a:alphaModFix/>
          </a:blip>
          <a:stretch>
            <a:fillRect/>
          </a:stretch>
        </p:blipFill>
        <p:spPr>
          <a:xfrm>
            <a:off x="5375098" y="499985"/>
            <a:ext cx="555475" cy="555475"/>
          </a:xfrm>
          <a:prstGeom prst="rect">
            <a:avLst/>
          </a:prstGeom>
          <a:noFill/>
          <a:ln>
            <a:noFill/>
          </a:ln>
        </p:spPr>
      </p:pic>
      <p:pic>
        <p:nvPicPr>
          <p:cNvPr id="284" name="Google Shape;284;g1150280b501_0_6"/>
          <p:cNvPicPr preferRelativeResize="0"/>
          <p:nvPr/>
        </p:nvPicPr>
        <p:blipFill rotWithShape="1">
          <a:blip r:embed="rId11">
            <a:alphaModFix/>
          </a:blip>
          <a:srcRect b="0" l="0" r="0" t="0"/>
          <a:stretch/>
        </p:blipFill>
        <p:spPr>
          <a:xfrm>
            <a:off x="7212222" y="0"/>
            <a:ext cx="1142653" cy="476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0de39b00e1_0_0"/>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pic>
        <p:nvPicPr>
          <p:cNvPr id="290" name="Google Shape;290;g10de39b00e1_0_0"/>
          <p:cNvPicPr preferRelativeResize="0"/>
          <p:nvPr/>
        </p:nvPicPr>
        <p:blipFill rotWithShape="1">
          <a:blip r:embed="rId3">
            <a:alphaModFix/>
          </a:blip>
          <a:srcRect b="0" l="0" r="0" t="0"/>
          <a:stretch/>
        </p:blipFill>
        <p:spPr>
          <a:xfrm>
            <a:off x="7316475" y="3182525"/>
            <a:ext cx="1618800" cy="1428201"/>
          </a:xfrm>
          <a:prstGeom prst="rect">
            <a:avLst/>
          </a:prstGeom>
          <a:noFill/>
          <a:ln>
            <a:noFill/>
          </a:ln>
        </p:spPr>
      </p:pic>
      <p:sp>
        <p:nvSpPr>
          <p:cNvPr id="291" name="Google Shape;291;g10de39b00e1_0_0"/>
          <p:cNvSpPr/>
          <p:nvPr/>
        </p:nvSpPr>
        <p:spPr>
          <a:xfrm>
            <a:off x="0" y="221814"/>
            <a:ext cx="9144000" cy="6933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g10de39b00e1_0_0"/>
          <p:cNvPicPr preferRelativeResize="0"/>
          <p:nvPr/>
        </p:nvPicPr>
        <p:blipFill rotWithShape="1">
          <a:blip r:embed="rId4">
            <a:alphaModFix/>
          </a:blip>
          <a:srcRect b="0" l="0" r="0" t="0"/>
          <a:stretch/>
        </p:blipFill>
        <p:spPr>
          <a:xfrm>
            <a:off x="8588050" y="363475"/>
            <a:ext cx="435900" cy="410000"/>
          </a:xfrm>
          <a:prstGeom prst="rect">
            <a:avLst/>
          </a:prstGeom>
          <a:noFill/>
          <a:ln>
            <a:noFill/>
          </a:ln>
        </p:spPr>
      </p:pic>
      <p:sp>
        <p:nvSpPr>
          <p:cNvPr id="293" name="Google Shape;293;g10de39b00e1_0_0"/>
          <p:cNvSpPr txBox="1"/>
          <p:nvPr/>
        </p:nvSpPr>
        <p:spPr>
          <a:xfrm>
            <a:off x="6031388" y="390746"/>
            <a:ext cx="274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Xarxa territorial de Cultura digital</a:t>
            </a:r>
            <a:endParaRPr b="1" i="0" sz="1200" u="none" cap="none" strike="noStrike">
              <a:solidFill>
                <a:srgbClr val="FFFFFF"/>
              </a:solidFill>
              <a:latin typeface="Arial"/>
              <a:ea typeface="Arial"/>
              <a:cs typeface="Arial"/>
              <a:sym typeface="Arial"/>
            </a:endParaRPr>
          </a:p>
        </p:txBody>
      </p:sp>
      <p:sp>
        <p:nvSpPr>
          <p:cNvPr id="294" name="Google Shape;294;g10de39b00e1_0_0"/>
          <p:cNvSpPr txBox="1"/>
          <p:nvPr/>
        </p:nvSpPr>
        <p:spPr>
          <a:xfrm>
            <a:off x="167075" y="311928"/>
            <a:ext cx="5189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ca" sz="2000" u="none" cap="none" strike="noStrike">
                <a:solidFill>
                  <a:srgbClr val="FFFFFF"/>
                </a:solidFill>
                <a:latin typeface="Arial"/>
                <a:ea typeface="Arial"/>
                <a:cs typeface="Arial"/>
                <a:sym typeface="Arial"/>
              </a:rPr>
              <a:t>Sobre </a:t>
            </a:r>
            <a:r>
              <a:rPr b="1" lang="ca" sz="2000">
                <a:solidFill>
                  <a:srgbClr val="FFFFFF"/>
                </a:solidFill>
              </a:rPr>
              <a:t>el futur de les subxarxes…</a:t>
            </a:r>
            <a:endParaRPr b="1" i="0" sz="2000" u="none" cap="none" strike="noStrike">
              <a:solidFill>
                <a:srgbClr val="FFFFFF"/>
              </a:solidFill>
              <a:latin typeface="Arial"/>
              <a:ea typeface="Arial"/>
              <a:cs typeface="Arial"/>
              <a:sym typeface="Arial"/>
            </a:endParaRPr>
          </a:p>
        </p:txBody>
      </p:sp>
      <p:grpSp>
        <p:nvGrpSpPr>
          <p:cNvPr id="295" name="Google Shape;295;g10de39b00e1_0_0"/>
          <p:cNvGrpSpPr/>
          <p:nvPr/>
        </p:nvGrpSpPr>
        <p:grpSpPr>
          <a:xfrm>
            <a:off x="167069" y="4562783"/>
            <a:ext cx="8105424" cy="476713"/>
            <a:chOff x="618480" y="4450680"/>
            <a:chExt cx="8199720" cy="555480"/>
          </a:xfrm>
        </p:grpSpPr>
        <p:pic>
          <p:nvPicPr>
            <p:cNvPr id="296" name="Google Shape;296;g10de39b00e1_0_0"/>
            <p:cNvPicPr preferRelativeResize="0"/>
            <p:nvPr/>
          </p:nvPicPr>
          <p:blipFill rotWithShape="1">
            <a:blip r:embed="rId5">
              <a:alphaModFix/>
            </a:blip>
            <a:srcRect b="0" l="0" r="0" t="0"/>
            <a:stretch/>
          </p:blipFill>
          <p:spPr>
            <a:xfrm>
              <a:off x="6621840" y="4450680"/>
              <a:ext cx="2196360" cy="555480"/>
            </a:xfrm>
            <a:prstGeom prst="rect">
              <a:avLst/>
            </a:prstGeom>
            <a:noFill/>
            <a:ln>
              <a:noFill/>
            </a:ln>
          </p:spPr>
        </p:pic>
        <p:pic>
          <p:nvPicPr>
            <p:cNvPr id="297" name="Google Shape;297;g10de39b00e1_0_0"/>
            <p:cNvPicPr preferRelativeResize="0"/>
            <p:nvPr/>
          </p:nvPicPr>
          <p:blipFill rotWithShape="1">
            <a:blip r:embed="rId6">
              <a:alphaModFix/>
            </a:blip>
            <a:srcRect b="0" l="0" r="0" t="0"/>
            <a:stretch/>
          </p:blipFill>
          <p:spPr>
            <a:xfrm>
              <a:off x="2511000" y="4528440"/>
              <a:ext cx="2143440" cy="399960"/>
            </a:xfrm>
            <a:prstGeom prst="rect">
              <a:avLst/>
            </a:prstGeom>
            <a:noFill/>
            <a:ln>
              <a:noFill/>
            </a:ln>
          </p:spPr>
        </p:pic>
        <p:pic>
          <p:nvPicPr>
            <p:cNvPr id="298" name="Google Shape;298;g10de39b00e1_0_0"/>
            <p:cNvPicPr preferRelativeResize="0"/>
            <p:nvPr/>
          </p:nvPicPr>
          <p:blipFill rotWithShape="1">
            <a:blip r:embed="rId7">
              <a:alphaModFix/>
            </a:blip>
            <a:srcRect b="0" l="0" r="0" t="0"/>
            <a:stretch/>
          </p:blipFill>
          <p:spPr>
            <a:xfrm>
              <a:off x="4903200" y="4528440"/>
              <a:ext cx="1290600" cy="399960"/>
            </a:xfrm>
            <a:prstGeom prst="rect">
              <a:avLst/>
            </a:prstGeom>
            <a:noFill/>
            <a:ln>
              <a:noFill/>
            </a:ln>
          </p:spPr>
        </p:pic>
        <p:pic>
          <p:nvPicPr>
            <p:cNvPr id="299" name="Google Shape;299;g10de39b00e1_0_0"/>
            <p:cNvPicPr preferRelativeResize="0"/>
            <p:nvPr/>
          </p:nvPicPr>
          <p:blipFill rotWithShape="1">
            <a:blip r:embed="rId8">
              <a:alphaModFix/>
            </a:blip>
            <a:srcRect b="0" l="0" r="0" t="0"/>
            <a:stretch/>
          </p:blipFill>
          <p:spPr>
            <a:xfrm>
              <a:off x="618480" y="4528440"/>
              <a:ext cx="1644120" cy="399960"/>
            </a:xfrm>
            <a:prstGeom prst="rect">
              <a:avLst/>
            </a:prstGeom>
            <a:noFill/>
            <a:ln>
              <a:noFill/>
            </a:ln>
          </p:spPr>
        </p:pic>
      </p:grpSp>
      <p:pic>
        <p:nvPicPr>
          <p:cNvPr id="300" name="Google Shape;300;g10de39b00e1_0_0"/>
          <p:cNvPicPr preferRelativeResize="0"/>
          <p:nvPr/>
        </p:nvPicPr>
        <p:blipFill rotWithShape="1">
          <a:blip r:embed="rId9">
            <a:alphaModFix/>
          </a:blip>
          <a:srcRect b="0" l="0" r="0" t="0"/>
          <a:stretch/>
        </p:blipFill>
        <p:spPr>
          <a:xfrm>
            <a:off x="7925" y="915125"/>
            <a:ext cx="943375" cy="795800"/>
          </a:xfrm>
          <a:prstGeom prst="rect">
            <a:avLst/>
          </a:prstGeom>
          <a:noFill/>
          <a:ln>
            <a:noFill/>
          </a:ln>
        </p:spPr>
      </p:pic>
      <p:pic>
        <p:nvPicPr>
          <p:cNvPr id="301" name="Google Shape;301;g10de39b00e1_0_0"/>
          <p:cNvPicPr preferRelativeResize="0"/>
          <p:nvPr/>
        </p:nvPicPr>
        <p:blipFill rotWithShape="1">
          <a:blip r:embed="rId9">
            <a:alphaModFix/>
          </a:blip>
          <a:srcRect b="0" l="0" r="0" t="0"/>
          <a:stretch/>
        </p:blipFill>
        <p:spPr>
          <a:xfrm>
            <a:off x="6559850" y="2744275"/>
            <a:ext cx="1704975" cy="1438275"/>
          </a:xfrm>
          <a:prstGeom prst="rect">
            <a:avLst/>
          </a:prstGeom>
          <a:noFill/>
          <a:ln>
            <a:noFill/>
          </a:ln>
        </p:spPr>
      </p:pic>
      <p:pic>
        <p:nvPicPr>
          <p:cNvPr id="302" name="Google Shape;302;g10de39b00e1_0_0"/>
          <p:cNvPicPr preferRelativeResize="0"/>
          <p:nvPr/>
        </p:nvPicPr>
        <p:blipFill>
          <a:blip r:embed="rId10">
            <a:alphaModFix/>
          </a:blip>
          <a:stretch>
            <a:fillRect/>
          </a:stretch>
        </p:blipFill>
        <p:spPr>
          <a:xfrm>
            <a:off x="1103700" y="1067514"/>
            <a:ext cx="4467761" cy="3308525"/>
          </a:xfrm>
          <a:prstGeom prst="rect">
            <a:avLst/>
          </a:prstGeom>
          <a:noFill/>
          <a:ln>
            <a:noFill/>
          </a:ln>
        </p:spPr>
      </p:pic>
      <p:pic>
        <p:nvPicPr>
          <p:cNvPr id="303" name="Google Shape;303;g10de39b00e1_0_0"/>
          <p:cNvPicPr preferRelativeResize="0"/>
          <p:nvPr/>
        </p:nvPicPr>
        <p:blipFill>
          <a:blip r:embed="rId11">
            <a:alphaModFix/>
          </a:blip>
          <a:stretch>
            <a:fillRect/>
          </a:stretch>
        </p:blipFill>
        <p:spPr>
          <a:xfrm>
            <a:off x="1510900" y="1272975"/>
            <a:ext cx="494049" cy="492600"/>
          </a:xfrm>
          <a:prstGeom prst="rect">
            <a:avLst/>
          </a:prstGeom>
          <a:noFill/>
          <a:ln>
            <a:noFill/>
          </a:ln>
        </p:spPr>
      </p:pic>
      <p:pic>
        <p:nvPicPr>
          <p:cNvPr id="304" name="Google Shape;304;g10de39b00e1_0_0"/>
          <p:cNvPicPr preferRelativeResize="0"/>
          <p:nvPr/>
        </p:nvPicPr>
        <p:blipFill rotWithShape="1">
          <a:blip r:embed="rId12">
            <a:alphaModFix/>
          </a:blip>
          <a:srcRect b="0" l="0" r="0" t="0"/>
          <a:stretch/>
        </p:blipFill>
        <p:spPr>
          <a:xfrm>
            <a:off x="4053785" y="1398701"/>
            <a:ext cx="332000" cy="31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10ea714a2b_0_57"/>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0" name="Google Shape;310;g110ea714a2b_0_57"/>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311" name="Google Shape;311;g110ea714a2b_0_57"/>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grpSp>
        <p:nvGrpSpPr>
          <p:cNvPr id="312" name="Google Shape;312;g110ea714a2b_0_57"/>
          <p:cNvGrpSpPr/>
          <p:nvPr/>
        </p:nvGrpSpPr>
        <p:grpSpPr>
          <a:xfrm>
            <a:off x="411130" y="4502755"/>
            <a:ext cx="8199720" cy="555480"/>
            <a:chOff x="618480" y="4450680"/>
            <a:chExt cx="8199720" cy="555480"/>
          </a:xfrm>
        </p:grpSpPr>
        <p:pic>
          <p:nvPicPr>
            <p:cNvPr id="313" name="Google Shape;313;g110ea714a2b_0_57"/>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314" name="Google Shape;314;g110ea714a2b_0_57"/>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315" name="Google Shape;315;g110ea714a2b_0_57"/>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316" name="Google Shape;316;g110ea714a2b_0_57"/>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317" name="Google Shape;317;g110ea714a2b_0_57"/>
          <p:cNvPicPr preferRelativeResize="0"/>
          <p:nvPr/>
        </p:nvPicPr>
        <p:blipFill>
          <a:blip r:embed="rId8">
            <a:alphaModFix/>
          </a:blip>
          <a:stretch>
            <a:fillRect/>
          </a:stretch>
        </p:blipFill>
        <p:spPr>
          <a:xfrm>
            <a:off x="3889650" y="667140"/>
            <a:ext cx="3322567" cy="3683215"/>
          </a:xfrm>
          <a:prstGeom prst="rect">
            <a:avLst/>
          </a:prstGeom>
          <a:noFill/>
          <a:ln>
            <a:noFill/>
          </a:ln>
        </p:spPr>
      </p:pic>
      <p:pic>
        <p:nvPicPr>
          <p:cNvPr id="318" name="Google Shape;318;g110ea714a2b_0_57"/>
          <p:cNvPicPr preferRelativeResize="0"/>
          <p:nvPr/>
        </p:nvPicPr>
        <p:blipFill rotWithShape="1">
          <a:blip r:embed="rId9">
            <a:alphaModFix/>
          </a:blip>
          <a:srcRect b="0" l="0" r="0" t="0"/>
          <a:stretch/>
        </p:blipFill>
        <p:spPr>
          <a:xfrm>
            <a:off x="7212222" y="0"/>
            <a:ext cx="1142653" cy="476650"/>
          </a:xfrm>
          <a:prstGeom prst="rect">
            <a:avLst/>
          </a:prstGeom>
          <a:noFill/>
          <a:ln>
            <a:noFill/>
          </a:ln>
        </p:spPr>
      </p:pic>
      <p:pic>
        <p:nvPicPr>
          <p:cNvPr id="319" name="Google Shape;319;g110ea714a2b_0_57"/>
          <p:cNvPicPr preferRelativeResize="0"/>
          <p:nvPr/>
        </p:nvPicPr>
        <p:blipFill>
          <a:blip r:embed="rId10">
            <a:alphaModFix/>
          </a:blip>
          <a:stretch>
            <a:fillRect/>
          </a:stretch>
        </p:blipFill>
        <p:spPr>
          <a:xfrm>
            <a:off x="1026875" y="667140"/>
            <a:ext cx="2862776" cy="35784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p:nvPr/>
        </p:nvSpPr>
        <p:spPr>
          <a:xfrm>
            <a:off x="15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2"/>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84" name="Google Shape;84;p2"/>
          <p:cNvSpPr/>
          <p:nvPr/>
        </p:nvSpPr>
        <p:spPr>
          <a:xfrm>
            <a:off x="8070" y="149040"/>
            <a:ext cx="4074900" cy="36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85" name="Google Shape;85;p2"/>
          <p:cNvSpPr/>
          <p:nvPr/>
        </p:nvSpPr>
        <p:spPr>
          <a:xfrm>
            <a:off x="5308300" y="2969050"/>
            <a:ext cx="1413600" cy="7476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a" sz="1400" u="none" cap="none" strike="noStrike">
                <a:solidFill>
                  <a:srgbClr val="000000"/>
                </a:solidFill>
                <a:latin typeface="Arial"/>
                <a:ea typeface="Arial"/>
                <a:cs typeface="Arial"/>
                <a:sym typeface="Arial"/>
              </a:rPr>
              <a:t>17:30-1</a:t>
            </a:r>
            <a:r>
              <a:rPr lang="ca"/>
              <a:t>8:30</a:t>
            </a:r>
            <a:r>
              <a:rPr b="0" i="0" lang="ca" sz="1400" u="none" cap="none" strike="noStrike">
                <a:solidFill>
                  <a:srgbClr val="000000"/>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1193325" y="830375"/>
            <a:ext cx="249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ca" sz="1400" u="none" cap="none" strike="noStrike">
                <a:solidFill>
                  <a:srgbClr val="000000"/>
                </a:solidFill>
                <a:latin typeface="Arial"/>
                <a:ea typeface="Arial"/>
                <a:cs typeface="Arial"/>
                <a:sym typeface="Arial"/>
              </a:rPr>
              <a:t>🗓️ CALENDARI SESSIONS</a:t>
            </a:r>
            <a:endParaRPr b="1" i="0" sz="1400" u="none" cap="none" strike="noStrike">
              <a:solidFill>
                <a:srgbClr val="000000"/>
              </a:solidFill>
              <a:latin typeface="Arial"/>
              <a:ea typeface="Arial"/>
              <a:cs typeface="Arial"/>
              <a:sym typeface="Arial"/>
            </a:endParaRPr>
          </a:p>
        </p:txBody>
      </p:sp>
      <p:pic>
        <p:nvPicPr>
          <p:cNvPr id="87" name="Google Shape;87;p2"/>
          <p:cNvPicPr preferRelativeResize="0"/>
          <p:nvPr/>
        </p:nvPicPr>
        <p:blipFill rotWithShape="1">
          <a:blip r:embed="rId4">
            <a:alphaModFix/>
          </a:blip>
          <a:srcRect b="0" l="0" r="0" t="0"/>
          <a:stretch/>
        </p:blipFill>
        <p:spPr>
          <a:xfrm>
            <a:off x="7150901" y="598476"/>
            <a:ext cx="1825848" cy="1369402"/>
          </a:xfrm>
          <a:prstGeom prst="rect">
            <a:avLst/>
          </a:prstGeom>
          <a:noFill/>
          <a:ln>
            <a:noFill/>
          </a:ln>
        </p:spPr>
      </p:pic>
      <p:pic>
        <p:nvPicPr>
          <p:cNvPr id="88" name="Google Shape;88;p2"/>
          <p:cNvPicPr preferRelativeResize="0"/>
          <p:nvPr/>
        </p:nvPicPr>
        <p:blipFill rotWithShape="1">
          <a:blip r:embed="rId5">
            <a:alphaModFix/>
          </a:blip>
          <a:srcRect b="0" l="0" r="0" t="0"/>
          <a:stretch/>
        </p:blipFill>
        <p:spPr>
          <a:xfrm>
            <a:off x="1129350" y="1835163"/>
            <a:ext cx="2995425" cy="2995425"/>
          </a:xfrm>
          <a:prstGeom prst="rect">
            <a:avLst/>
          </a:prstGeom>
          <a:noFill/>
          <a:ln>
            <a:noFill/>
          </a:ln>
        </p:spPr>
      </p:pic>
      <p:sp>
        <p:nvSpPr>
          <p:cNvPr id="89" name="Google Shape;89;p2"/>
          <p:cNvSpPr/>
          <p:nvPr/>
        </p:nvSpPr>
        <p:spPr>
          <a:xfrm>
            <a:off x="4043350" y="2764450"/>
            <a:ext cx="951300" cy="266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4075600" y="3223975"/>
            <a:ext cx="951300" cy="217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4043350" y="3635150"/>
            <a:ext cx="951300" cy="217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txBox="1"/>
          <p:nvPr/>
        </p:nvSpPr>
        <p:spPr>
          <a:xfrm>
            <a:off x="3959850" y="2280838"/>
            <a:ext cx="21927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ca" sz="1400" u="none" cap="none" strike="noStrike">
                <a:solidFill>
                  <a:srgbClr val="FF0000"/>
                </a:solidFill>
                <a:latin typeface="Arial"/>
                <a:ea typeface="Arial"/>
                <a:cs typeface="Arial"/>
                <a:sym typeface="Arial"/>
              </a:rPr>
              <a:t>Sessions Territorials</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ca" sz="1400" u="none" cap="none" strike="noStrike">
                <a:solidFill>
                  <a:srgbClr val="38761D"/>
                </a:solidFill>
                <a:latin typeface="Arial"/>
                <a:ea typeface="Arial"/>
                <a:cs typeface="Arial"/>
                <a:sym typeface="Arial"/>
              </a:rPr>
              <a:t>08.11.2021</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ca" sz="1400" u="none" cap="none" strike="noStrike">
                <a:solidFill>
                  <a:srgbClr val="38761D"/>
                </a:solidFill>
                <a:latin typeface="Arial"/>
                <a:ea typeface="Arial"/>
                <a:cs typeface="Arial"/>
                <a:sym typeface="Arial"/>
              </a:rPr>
              <a:t>14.02.2022</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ca" sz="1400" u="none" cap="none" strike="noStrike">
                <a:solidFill>
                  <a:srgbClr val="38761D"/>
                </a:solidFill>
                <a:latin typeface="Arial"/>
                <a:ea typeface="Arial"/>
                <a:cs typeface="Arial"/>
                <a:sym typeface="Arial"/>
              </a:rPr>
              <a:t>23.05.2022</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ca" sz="1400" u="none" cap="none" strike="noStrike">
                <a:solidFill>
                  <a:srgbClr val="FFFFFF"/>
                </a:solidFill>
                <a:latin typeface="Arial"/>
                <a:ea typeface="Arial"/>
                <a:cs typeface="Arial"/>
                <a:sym typeface="Arial"/>
              </a:rPr>
              <a:t>23.05.2022</a:t>
            </a:r>
            <a:endParaRPr b="1" i="0" sz="1400" u="none" cap="none" strike="noStrike">
              <a:solidFill>
                <a:srgbClr val="FFFFFF"/>
              </a:solidFill>
              <a:latin typeface="Arial"/>
              <a:ea typeface="Arial"/>
              <a:cs typeface="Arial"/>
              <a:sym typeface="Arial"/>
            </a:endParaRPr>
          </a:p>
        </p:txBody>
      </p:sp>
      <p:grpSp>
        <p:nvGrpSpPr>
          <p:cNvPr id="93" name="Google Shape;93;p2"/>
          <p:cNvGrpSpPr/>
          <p:nvPr/>
        </p:nvGrpSpPr>
        <p:grpSpPr>
          <a:xfrm>
            <a:off x="618475" y="4450625"/>
            <a:ext cx="8200249" cy="556000"/>
            <a:chOff x="618475" y="4450625"/>
            <a:chExt cx="8200249" cy="556000"/>
          </a:xfrm>
        </p:grpSpPr>
        <p:pic>
          <p:nvPicPr>
            <p:cNvPr id="94" name="Google Shape;94;p2"/>
            <p:cNvPicPr preferRelativeResize="0"/>
            <p:nvPr/>
          </p:nvPicPr>
          <p:blipFill rotWithShape="1">
            <a:blip r:embed="rId6">
              <a:alphaModFix/>
            </a:blip>
            <a:srcRect b="0" l="0" r="0" t="0"/>
            <a:stretch/>
          </p:blipFill>
          <p:spPr>
            <a:xfrm>
              <a:off x="6621949" y="4450625"/>
              <a:ext cx="2196775" cy="556000"/>
            </a:xfrm>
            <a:prstGeom prst="rect">
              <a:avLst/>
            </a:prstGeom>
            <a:noFill/>
            <a:ln>
              <a:noFill/>
            </a:ln>
          </p:spPr>
        </p:pic>
        <p:pic>
          <p:nvPicPr>
            <p:cNvPr id="95" name="Google Shape;95;p2"/>
            <p:cNvPicPr preferRelativeResize="0"/>
            <p:nvPr/>
          </p:nvPicPr>
          <p:blipFill rotWithShape="1">
            <a:blip r:embed="rId7">
              <a:alphaModFix/>
            </a:blip>
            <a:srcRect b="0" l="0" r="0" t="0"/>
            <a:stretch/>
          </p:blipFill>
          <p:spPr>
            <a:xfrm>
              <a:off x="2511173" y="4528525"/>
              <a:ext cx="2143928" cy="400200"/>
            </a:xfrm>
            <a:prstGeom prst="rect">
              <a:avLst/>
            </a:prstGeom>
            <a:noFill/>
            <a:ln>
              <a:noFill/>
            </a:ln>
          </p:spPr>
        </p:pic>
        <p:pic>
          <p:nvPicPr>
            <p:cNvPr id="96" name="Google Shape;96;p2"/>
            <p:cNvPicPr preferRelativeResize="0"/>
            <p:nvPr/>
          </p:nvPicPr>
          <p:blipFill rotWithShape="1">
            <a:blip r:embed="rId8">
              <a:alphaModFix/>
            </a:blip>
            <a:srcRect b="0" l="0" r="0" t="0"/>
            <a:stretch/>
          </p:blipFill>
          <p:spPr>
            <a:xfrm>
              <a:off x="4903142" y="4528525"/>
              <a:ext cx="1291000" cy="400200"/>
            </a:xfrm>
            <a:prstGeom prst="rect">
              <a:avLst/>
            </a:prstGeom>
            <a:noFill/>
            <a:ln>
              <a:noFill/>
            </a:ln>
          </p:spPr>
        </p:pic>
        <p:pic>
          <p:nvPicPr>
            <p:cNvPr id="97" name="Google Shape;97;p2"/>
            <p:cNvPicPr preferRelativeResize="0"/>
            <p:nvPr/>
          </p:nvPicPr>
          <p:blipFill rotWithShape="1">
            <a:blip r:embed="rId9">
              <a:alphaModFix/>
            </a:blip>
            <a:srcRect b="0" l="0" r="0" t="0"/>
            <a:stretch/>
          </p:blipFill>
          <p:spPr>
            <a:xfrm>
              <a:off x="618475" y="4528525"/>
              <a:ext cx="1644658" cy="400200"/>
            </a:xfrm>
            <a:prstGeom prst="rect">
              <a:avLst/>
            </a:prstGeom>
            <a:noFill/>
            <a:ln>
              <a:noFill/>
            </a:ln>
          </p:spPr>
        </p:pic>
      </p:grpSp>
      <p:sp>
        <p:nvSpPr>
          <p:cNvPr id="98" name="Google Shape;98;p2"/>
          <p:cNvSpPr txBox="1"/>
          <p:nvPr/>
        </p:nvSpPr>
        <p:spPr>
          <a:xfrm>
            <a:off x="4751250" y="7267500"/>
            <a:ext cx="3396900" cy="230478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ca" sz="4500">
                <a:solidFill>
                  <a:srgbClr val="DD3333"/>
                </a:solidFill>
                <a:highlight>
                  <a:srgbClr val="FFFFFF"/>
                </a:highlight>
                <a:latin typeface="Verdana"/>
                <a:ea typeface="Verdana"/>
                <a:cs typeface="Verdana"/>
                <a:sym typeface="Verdana"/>
              </a:rPr>
              <a:t>Sessió 1</a:t>
            </a:r>
            <a:endParaRPr b="1" sz="4500">
              <a:solidFill>
                <a:srgbClr val="DD3333"/>
              </a:solidFill>
              <a:highlight>
                <a:srgbClr val="FFFFFF"/>
              </a:highlight>
              <a:latin typeface="Verdana"/>
              <a:ea typeface="Verdana"/>
              <a:cs typeface="Verdana"/>
              <a:sym typeface="Verdana"/>
            </a:endParaRPr>
          </a:p>
          <a:p>
            <a:pPr indent="0" lvl="0" marL="0" rtl="0" algn="l">
              <a:lnSpc>
                <a:spcPct val="115000"/>
              </a:lnSpc>
              <a:spcBef>
                <a:spcPts val="1500"/>
              </a:spcBef>
              <a:spcAft>
                <a:spcPts val="0"/>
              </a:spcAft>
              <a:buNone/>
            </a:pPr>
            <a:r>
              <a:rPr lang="ca" sz="1350">
                <a:solidFill>
                  <a:srgbClr val="FFFFFF"/>
                </a:solidFill>
                <a:highlight>
                  <a:srgbClr val="FF585D"/>
                </a:highlight>
                <a:latin typeface="Verdana"/>
                <a:ea typeface="Verdana"/>
                <a:cs typeface="Verdana"/>
                <a:sym typeface="Verdana"/>
              </a:rPr>
              <a:t>21 d’octubre de 2021</a:t>
            </a:r>
            <a:r>
              <a:rPr lang="ca" sz="1350">
                <a:solidFill>
                  <a:srgbClr val="3A3A3A"/>
                </a:solidFill>
                <a:highlight>
                  <a:srgbClr val="FFFFFF"/>
                </a:highlight>
                <a:latin typeface="Verdana"/>
                <a:ea typeface="Verdana"/>
                <a:cs typeface="Verdana"/>
                <a:sym typeface="Verdana"/>
              </a:rPr>
              <a:t> </a:t>
            </a:r>
            <a:r>
              <a:rPr lang="ca" sz="1350">
                <a:solidFill>
                  <a:srgbClr val="FFFFFF"/>
                </a:solidFill>
                <a:highlight>
                  <a:srgbClr val="FF585D"/>
                </a:highlight>
                <a:latin typeface="Verdana"/>
                <a:ea typeface="Verdana"/>
                <a:cs typeface="Verdana"/>
                <a:sym typeface="Verdana"/>
              </a:rPr>
              <a:t>18:00</a:t>
            </a:r>
            <a:endParaRPr sz="1350">
              <a:solidFill>
                <a:srgbClr val="FFFFFF"/>
              </a:solidFill>
              <a:highlight>
                <a:srgbClr val="FF585D"/>
              </a:highlight>
              <a:latin typeface="Verdana"/>
              <a:ea typeface="Verdana"/>
              <a:cs typeface="Verdana"/>
              <a:sym typeface="Verdana"/>
            </a:endParaRPr>
          </a:p>
          <a:p>
            <a:pPr indent="-314325" lvl="0" marL="977900" rtl="0" algn="l">
              <a:lnSpc>
                <a:spcPct val="115000"/>
              </a:lnSpc>
              <a:spcBef>
                <a:spcPts val="220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Novetats i preguntes més freqüents – Desplegaments PEDC</a:t>
            </a:r>
            <a:endParaRPr sz="1350">
              <a:solidFill>
                <a:srgbClr val="3A3A3A"/>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Eix EDC. Rol del coordinador/a a la comissió. Rol del Mentor digital.</a:t>
            </a:r>
            <a:endParaRPr sz="1350">
              <a:solidFill>
                <a:srgbClr val="3A3A3A"/>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Sistema de gestió d’incidències intern</a:t>
            </a:r>
            <a:endParaRPr sz="1350">
              <a:solidFill>
                <a:srgbClr val="3A3A3A"/>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Sistema d’inventari digital</a:t>
            </a:r>
            <a:endParaRPr sz="1350">
              <a:solidFill>
                <a:srgbClr val="3A3A3A"/>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Primer diagnosi per a la millora d’interacció amb SAU</a:t>
            </a:r>
            <a:endParaRPr sz="1350">
              <a:solidFill>
                <a:srgbClr val="3A3A3A"/>
              </a:solidFill>
              <a:highlight>
                <a:srgbClr val="FFFFFF"/>
              </a:highlight>
              <a:latin typeface="Verdana"/>
              <a:ea typeface="Verdana"/>
              <a:cs typeface="Verdana"/>
              <a:sym typeface="Verdana"/>
            </a:endParaRPr>
          </a:p>
          <a:p>
            <a:pPr indent="0" lvl="0" marL="381000" marR="381000" rtl="0" algn="l">
              <a:spcBef>
                <a:spcPts val="4000"/>
              </a:spcBef>
              <a:spcAft>
                <a:spcPts val="0"/>
              </a:spcAft>
              <a:buNone/>
            </a:pPr>
            <a:r>
              <a:rPr lang="ca" sz="1350">
                <a:solidFill>
                  <a:schemeClr val="dk1"/>
                </a:solidFill>
                <a:highlight>
                  <a:srgbClr val="FFFFFF"/>
                </a:highlight>
                <a:uFill>
                  <a:noFill/>
                </a:uFill>
                <a:latin typeface="Verdana"/>
                <a:ea typeface="Verdana"/>
                <a:cs typeface="Verdana"/>
                <a:sym typeface="Verdana"/>
                <a:hlinkClick r:id="rId10">
                  <a:extLst>
                    <a:ext uri="{A12FA001-AC4F-418D-AE19-62706E023703}">
                      <ahyp:hlinkClr val="tx"/>
                    </a:ext>
                  </a:extLst>
                </a:hlinkClick>
              </a:rPr>
              <a:t>Més informació</a:t>
            </a:r>
            <a:endParaRPr sz="1350">
              <a:solidFill>
                <a:schemeClr val="dk1"/>
              </a:solidFill>
              <a:highlight>
                <a:srgbClr val="FFFFFF"/>
              </a:highlight>
              <a:latin typeface="Verdana"/>
              <a:ea typeface="Verdana"/>
              <a:cs typeface="Verdana"/>
              <a:sym typeface="Verdana"/>
            </a:endParaRPr>
          </a:p>
          <a:p>
            <a:pPr indent="0" lvl="0" marL="279400" rtl="0" algn="l">
              <a:lnSpc>
                <a:spcPct val="130000"/>
              </a:lnSpc>
              <a:spcBef>
                <a:spcPts val="2200"/>
              </a:spcBef>
              <a:spcAft>
                <a:spcPts val="0"/>
              </a:spcAft>
              <a:buNone/>
            </a:pPr>
            <a:r>
              <a:rPr b="1" lang="ca" sz="4500">
                <a:solidFill>
                  <a:srgbClr val="DD3333"/>
                </a:solidFill>
                <a:highlight>
                  <a:srgbClr val="FFFFFF"/>
                </a:highlight>
                <a:latin typeface="Verdana"/>
                <a:ea typeface="Verdana"/>
                <a:cs typeface="Verdana"/>
                <a:sym typeface="Verdana"/>
              </a:rPr>
              <a:t>Sessió 2</a:t>
            </a:r>
            <a:endParaRPr b="1" sz="4500">
              <a:solidFill>
                <a:srgbClr val="DD3333"/>
              </a:solidFill>
              <a:highlight>
                <a:srgbClr val="FFFFFF"/>
              </a:highlight>
              <a:latin typeface="Verdana"/>
              <a:ea typeface="Verdana"/>
              <a:cs typeface="Verdana"/>
              <a:sym typeface="Verdana"/>
            </a:endParaRPr>
          </a:p>
          <a:p>
            <a:pPr indent="0" lvl="0" marL="279400" rtl="0" algn="l">
              <a:lnSpc>
                <a:spcPct val="115000"/>
              </a:lnSpc>
              <a:spcBef>
                <a:spcPts val="1500"/>
              </a:spcBef>
              <a:spcAft>
                <a:spcPts val="0"/>
              </a:spcAft>
              <a:buNone/>
            </a:pPr>
            <a:r>
              <a:rPr lang="ca" sz="1350">
                <a:solidFill>
                  <a:srgbClr val="FFFFFF"/>
                </a:solidFill>
                <a:highlight>
                  <a:srgbClr val="FF585D"/>
                </a:highlight>
                <a:latin typeface="Verdana"/>
                <a:ea typeface="Verdana"/>
                <a:cs typeface="Verdana"/>
                <a:sym typeface="Verdana"/>
              </a:rPr>
              <a:t>20 de gener de 2022</a:t>
            </a:r>
            <a:r>
              <a:rPr lang="ca" sz="1350">
                <a:solidFill>
                  <a:srgbClr val="3A3A3A"/>
                </a:solidFill>
                <a:highlight>
                  <a:srgbClr val="FFFFFF"/>
                </a:highlight>
                <a:latin typeface="Verdana"/>
                <a:ea typeface="Verdana"/>
                <a:cs typeface="Verdana"/>
                <a:sym typeface="Verdana"/>
              </a:rPr>
              <a:t> </a:t>
            </a:r>
            <a:r>
              <a:rPr lang="ca" sz="1350">
                <a:solidFill>
                  <a:srgbClr val="FFFFFF"/>
                </a:solidFill>
                <a:highlight>
                  <a:srgbClr val="FF585D"/>
                </a:highlight>
                <a:latin typeface="Verdana"/>
                <a:ea typeface="Verdana"/>
                <a:cs typeface="Verdana"/>
                <a:sym typeface="Verdana"/>
              </a:rPr>
              <a:t>18:00</a:t>
            </a:r>
            <a:endParaRPr sz="1350">
              <a:solidFill>
                <a:srgbClr val="FFFFFF"/>
              </a:solidFill>
              <a:highlight>
                <a:srgbClr val="FF585D"/>
              </a:highlight>
              <a:latin typeface="Verdana"/>
              <a:ea typeface="Verdana"/>
              <a:cs typeface="Verdana"/>
              <a:sym typeface="Verdana"/>
            </a:endParaRPr>
          </a:p>
          <a:p>
            <a:pPr indent="-314325" lvl="0" marL="1257300" rtl="0" algn="l">
              <a:lnSpc>
                <a:spcPct val="115000"/>
              </a:lnSpc>
              <a:spcBef>
                <a:spcPts val="220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Novetats en el desplegament d’equips i dispositius del Pla d’educació digital de Catalunya (PEDC)</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Itinerari formatiu bàsic de la coordinació. Vídeos i materials autoformatius sobre diversos temes imprescindibles pels coordinadors i coordinadores novells.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Eix EDC: Els nous mentors i novetats amb la FIC (Formació interna de centre)</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Eix CDD: Personalització dels EVA. Taula Moodle/metodologies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App Eix-Moodle</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Novetat INDIC: informe creuat INDIC/Azure/Intune</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Millora de la gestió d’incidències. Millora de Remedy en procés.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Nus. Fils destacats.</a:t>
            </a:r>
            <a:endParaRPr sz="1350">
              <a:solidFill>
                <a:srgbClr val="3A3A3A"/>
              </a:solidFill>
              <a:highlight>
                <a:srgbClr val="FFFFFF"/>
              </a:highlight>
              <a:latin typeface="Verdana"/>
              <a:ea typeface="Verdana"/>
              <a:cs typeface="Verdana"/>
              <a:sym typeface="Verdana"/>
            </a:endParaRPr>
          </a:p>
          <a:p>
            <a:pPr indent="0" lvl="0" marL="660400" marR="381000" rtl="0" algn="l">
              <a:spcBef>
                <a:spcPts val="4000"/>
              </a:spcBef>
              <a:spcAft>
                <a:spcPts val="0"/>
              </a:spcAft>
              <a:buNone/>
            </a:pPr>
            <a:r>
              <a:rPr lang="ca" sz="1350">
                <a:solidFill>
                  <a:schemeClr val="dk1"/>
                </a:solidFill>
                <a:highlight>
                  <a:srgbClr val="FFFFFF"/>
                </a:highlight>
                <a:uFill>
                  <a:noFill/>
                </a:uFill>
                <a:latin typeface="Verdana"/>
                <a:ea typeface="Verdana"/>
                <a:cs typeface="Verdana"/>
                <a:sym typeface="Verdana"/>
                <a:hlinkClick r:id="rId11">
                  <a:extLst>
                    <a:ext uri="{A12FA001-AC4F-418D-AE19-62706E023703}">
                      <ahyp:hlinkClr val="tx"/>
                    </a:ext>
                  </a:extLst>
                </a:hlinkClick>
              </a:rPr>
              <a:t>Més informació</a:t>
            </a:r>
            <a:endParaRPr sz="1350">
              <a:solidFill>
                <a:schemeClr val="dk1"/>
              </a:solidFill>
              <a:highlight>
                <a:srgbClr val="FFFFFF"/>
              </a:highlight>
              <a:latin typeface="Verdana"/>
              <a:ea typeface="Verdana"/>
              <a:cs typeface="Verdana"/>
              <a:sym typeface="Verdana"/>
            </a:endParaRPr>
          </a:p>
          <a:p>
            <a:pPr indent="0" lvl="0" marL="279400" rtl="0" algn="l">
              <a:lnSpc>
                <a:spcPct val="130000"/>
              </a:lnSpc>
              <a:spcBef>
                <a:spcPts val="2200"/>
              </a:spcBef>
              <a:spcAft>
                <a:spcPts val="0"/>
              </a:spcAft>
              <a:buNone/>
            </a:pPr>
            <a:r>
              <a:rPr b="1" lang="ca" sz="4500">
                <a:solidFill>
                  <a:srgbClr val="DD3333"/>
                </a:solidFill>
                <a:highlight>
                  <a:srgbClr val="FFFFFF"/>
                </a:highlight>
                <a:latin typeface="Verdana"/>
                <a:ea typeface="Verdana"/>
                <a:cs typeface="Verdana"/>
                <a:sym typeface="Verdana"/>
              </a:rPr>
              <a:t>Sessió 3</a:t>
            </a:r>
            <a:endParaRPr b="1" sz="4500">
              <a:solidFill>
                <a:srgbClr val="DD3333"/>
              </a:solidFill>
              <a:highlight>
                <a:srgbClr val="FFFFFF"/>
              </a:highlight>
              <a:latin typeface="Verdana"/>
              <a:ea typeface="Verdana"/>
              <a:cs typeface="Verdana"/>
              <a:sym typeface="Verdana"/>
            </a:endParaRPr>
          </a:p>
          <a:p>
            <a:pPr indent="0" lvl="0" marL="279400" rtl="0" algn="l">
              <a:lnSpc>
                <a:spcPct val="115000"/>
              </a:lnSpc>
              <a:spcBef>
                <a:spcPts val="1500"/>
              </a:spcBef>
              <a:spcAft>
                <a:spcPts val="0"/>
              </a:spcAft>
              <a:buNone/>
            </a:pPr>
            <a:r>
              <a:rPr lang="ca" sz="1350">
                <a:solidFill>
                  <a:srgbClr val="FFFFFF"/>
                </a:solidFill>
                <a:highlight>
                  <a:srgbClr val="FF585D"/>
                </a:highlight>
                <a:latin typeface="Verdana"/>
                <a:ea typeface="Verdana"/>
                <a:cs typeface="Verdana"/>
                <a:sym typeface="Verdana"/>
              </a:rPr>
              <a:t>21 d’abril de 2022</a:t>
            </a:r>
            <a:r>
              <a:rPr lang="ca" sz="1350">
                <a:solidFill>
                  <a:srgbClr val="3A3A3A"/>
                </a:solidFill>
                <a:highlight>
                  <a:srgbClr val="FFFFFF"/>
                </a:highlight>
                <a:latin typeface="Verdana"/>
                <a:ea typeface="Verdana"/>
                <a:cs typeface="Verdana"/>
                <a:sym typeface="Verdana"/>
              </a:rPr>
              <a:t> </a:t>
            </a:r>
            <a:r>
              <a:rPr lang="ca" sz="1350">
                <a:solidFill>
                  <a:srgbClr val="FFFFFF"/>
                </a:solidFill>
                <a:highlight>
                  <a:srgbClr val="FF585D"/>
                </a:highlight>
                <a:latin typeface="Verdana"/>
                <a:ea typeface="Verdana"/>
                <a:cs typeface="Verdana"/>
                <a:sym typeface="Verdana"/>
              </a:rPr>
              <a:t>18:00</a:t>
            </a:r>
            <a:endParaRPr sz="1350">
              <a:solidFill>
                <a:srgbClr val="FFFFFF"/>
              </a:solidFill>
              <a:highlight>
                <a:srgbClr val="FF585D"/>
              </a:highlight>
              <a:latin typeface="Verdana"/>
              <a:ea typeface="Verdana"/>
              <a:cs typeface="Verdana"/>
              <a:sym typeface="Verdana"/>
            </a:endParaRPr>
          </a:p>
          <a:p>
            <a:pPr indent="-314325" lvl="0" marL="1257300" rtl="0" algn="l">
              <a:lnSpc>
                <a:spcPct val="115000"/>
              </a:lnSpc>
              <a:spcBef>
                <a:spcPts val="220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Novetats sobre els desplegaments d’equips del PEDC.</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Informacions sobre infraestructures, equips i serveis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Suport tècnic a la Coordinació digital</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Calculadora d’hores de la coordinació i delegació</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INDIC. Regularització d’equips.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Protocol de reinici de curs (neteja i enrolament d’equips)</a:t>
            </a:r>
            <a:endParaRPr sz="1350">
              <a:solidFill>
                <a:srgbClr val="3A3A3A"/>
              </a:solidFill>
              <a:highlight>
                <a:srgbClr val="FFFFFF"/>
              </a:highlight>
              <a:latin typeface="Verdana"/>
              <a:ea typeface="Verdana"/>
              <a:cs typeface="Verdana"/>
              <a:sym typeface="Verdana"/>
            </a:endParaRPr>
          </a:p>
          <a:p>
            <a:pPr indent="-314325" lvl="0" marL="1257300" rtl="0" algn="l">
              <a:lnSpc>
                <a:spcPct val="115000"/>
              </a:lnSpc>
              <a:spcBef>
                <a:spcPts val="0"/>
              </a:spcBef>
              <a:spcAft>
                <a:spcPts val="0"/>
              </a:spcAft>
              <a:buClr>
                <a:srgbClr val="3A3A3A"/>
              </a:buClr>
              <a:buSzPts val="1350"/>
              <a:buFont typeface="Verdana"/>
              <a:buChar char="●"/>
            </a:pPr>
            <a:r>
              <a:rPr lang="ca" sz="1350">
                <a:solidFill>
                  <a:srgbClr val="3A3A3A"/>
                </a:solidFill>
                <a:highlight>
                  <a:srgbClr val="FFFFFF"/>
                </a:highlight>
                <a:latin typeface="Verdana"/>
                <a:ea typeface="Verdana"/>
                <a:cs typeface="Verdana"/>
                <a:sym typeface="Verdana"/>
              </a:rPr>
              <a:t>Certificació de la subxarxa – Participació en el Nus</a:t>
            </a:r>
            <a:endParaRPr sz="1350">
              <a:solidFill>
                <a:srgbClr val="3A3A3A"/>
              </a:solidFill>
              <a:highlight>
                <a:srgbClr val="FFFFFF"/>
              </a:highlight>
              <a:latin typeface="Verdana"/>
              <a:ea typeface="Verdana"/>
              <a:cs typeface="Verdana"/>
              <a:sym typeface="Verdana"/>
            </a:endParaRPr>
          </a:p>
          <a:p>
            <a:pPr indent="0" lvl="0" marL="660400" marR="381000" rtl="0" algn="l">
              <a:spcBef>
                <a:spcPts val="4000"/>
              </a:spcBef>
              <a:spcAft>
                <a:spcPts val="2200"/>
              </a:spcAft>
              <a:buNone/>
            </a:pPr>
            <a:r>
              <a:rPr lang="ca" sz="1350">
                <a:solidFill>
                  <a:schemeClr val="dk1"/>
                </a:solidFill>
                <a:highlight>
                  <a:srgbClr val="FFFFFF"/>
                </a:highlight>
                <a:uFill>
                  <a:noFill/>
                </a:uFill>
                <a:latin typeface="Verdana"/>
                <a:ea typeface="Verdana"/>
                <a:cs typeface="Verdana"/>
                <a:sym typeface="Verdana"/>
                <a:hlinkClick r:id="rId12">
                  <a:extLst>
                    <a:ext uri="{A12FA001-AC4F-418D-AE19-62706E023703}">
                      <ahyp:hlinkClr val="tx"/>
                    </a:ext>
                  </a:extLst>
                </a:hlinkClick>
              </a:rPr>
              <a:t>Més informació</a:t>
            </a:r>
            <a:endParaRPr sz="1350">
              <a:solidFill>
                <a:schemeClr val="dk1"/>
              </a:solidFill>
              <a:highlight>
                <a:srgbClr val="FFFFFF"/>
              </a:highlight>
              <a:latin typeface="Verdana"/>
              <a:ea typeface="Verdana"/>
              <a:cs typeface="Verdana"/>
              <a:sym typeface="Verdana"/>
            </a:endParaRPr>
          </a:p>
        </p:txBody>
      </p:sp>
      <p:pic>
        <p:nvPicPr>
          <p:cNvPr id="99" name="Google Shape;99;p2"/>
          <p:cNvPicPr preferRelativeResize="0"/>
          <p:nvPr/>
        </p:nvPicPr>
        <p:blipFill>
          <a:blip r:embed="rId13">
            <a:alphaModFix/>
          </a:blip>
          <a:stretch>
            <a:fillRect/>
          </a:stretch>
        </p:blipFill>
        <p:spPr>
          <a:xfrm>
            <a:off x="146600" y="1337700"/>
            <a:ext cx="6575296" cy="747600"/>
          </a:xfrm>
          <a:prstGeom prst="rect">
            <a:avLst/>
          </a:prstGeom>
          <a:noFill/>
          <a:ln>
            <a:noFill/>
          </a:ln>
        </p:spPr>
      </p:pic>
      <p:pic>
        <p:nvPicPr>
          <p:cNvPr id="100" name="Google Shape;100;p2"/>
          <p:cNvPicPr preferRelativeResize="0"/>
          <p:nvPr/>
        </p:nvPicPr>
        <p:blipFill>
          <a:blip r:embed="rId14">
            <a:alphaModFix/>
          </a:blip>
          <a:stretch>
            <a:fillRect/>
          </a:stretch>
        </p:blipFill>
        <p:spPr>
          <a:xfrm>
            <a:off x="226895" y="2280850"/>
            <a:ext cx="1933105" cy="131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0de39b00e1_0_207"/>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g10de39b00e1_0_207"/>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07" name="Google Shape;107;g10de39b00e1_0_207"/>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08" name="Google Shape;108;g10de39b00e1_0_207"/>
          <p:cNvSpPr/>
          <p:nvPr/>
        </p:nvSpPr>
        <p:spPr>
          <a:xfrm>
            <a:off x="411125" y="636850"/>
            <a:ext cx="4930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0de39b00e1_0_207"/>
          <p:cNvSpPr/>
          <p:nvPr/>
        </p:nvSpPr>
        <p:spPr>
          <a:xfrm>
            <a:off x="411125" y="514750"/>
            <a:ext cx="47076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ca" sz="2200">
                <a:solidFill>
                  <a:srgbClr val="E06666"/>
                </a:solidFill>
              </a:rPr>
              <a:t>Formació panells PROMETHEAN</a:t>
            </a:r>
            <a:endParaRPr b="1" i="0" sz="2200" u="none" cap="none" strike="noStrike">
              <a:solidFill>
                <a:srgbClr val="E06666"/>
              </a:solidFill>
            </a:endParaRPr>
          </a:p>
        </p:txBody>
      </p:sp>
      <p:sp>
        <p:nvSpPr>
          <p:cNvPr id="110" name="Google Shape;110;g10de39b00e1_0_207"/>
          <p:cNvSpPr txBox="1"/>
          <p:nvPr/>
        </p:nvSpPr>
        <p:spPr>
          <a:xfrm>
            <a:off x="892600" y="1002550"/>
            <a:ext cx="7925700" cy="34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ca" sz="1550">
                <a:solidFill>
                  <a:srgbClr val="3C4043"/>
                </a:solidFill>
                <a:highlight>
                  <a:srgbClr val="FFFFFF"/>
                </a:highlight>
                <a:latin typeface="Roboto"/>
                <a:ea typeface="Roboto"/>
                <a:cs typeface="Roboto"/>
                <a:sym typeface="Roboto"/>
              </a:rPr>
              <a:t>La planificació dels videotutorials és la següent:</a:t>
            </a:r>
            <a:endParaRPr sz="1550">
              <a:solidFill>
                <a:srgbClr val="3C4043"/>
              </a:solidFill>
              <a:highlight>
                <a:srgbClr val="FFFFFF"/>
              </a:highlight>
              <a:latin typeface="Roboto"/>
              <a:ea typeface="Roboto"/>
              <a:cs typeface="Roboto"/>
              <a:sym typeface="Roboto"/>
            </a:endParaRPr>
          </a:p>
          <a:p>
            <a:pPr indent="-314325" lvl="2" marL="1371600" rtl="0" algn="l">
              <a:lnSpc>
                <a:spcPct val="115000"/>
              </a:lnSpc>
              <a:spcBef>
                <a:spcPts val="1100"/>
              </a:spcBef>
              <a:spcAft>
                <a:spcPts val="0"/>
              </a:spcAft>
              <a:buClr>
                <a:srgbClr val="3C4043"/>
              </a:buClr>
              <a:buSzPts val="1350"/>
              <a:buFont typeface="Roboto"/>
              <a:buChar char="■"/>
            </a:pPr>
            <a:r>
              <a:rPr b="1" lang="ca" sz="1350">
                <a:solidFill>
                  <a:srgbClr val="3C4043"/>
                </a:solidFill>
                <a:highlight>
                  <a:srgbClr val="FFFFFF"/>
                </a:highlight>
                <a:latin typeface="Roboto"/>
                <a:ea typeface="Roboto"/>
                <a:cs typeface="Roboto"/>
                <a:sym typeface="Roboto"/>
              </a:rPr>
              <a:t>Avui dilluns 23 de maig, de 17h a 18h,</a:t>
            </a:r>
            <a:r>
              <a:rPr lang="ca" sz="1350">
                <a:solidFill>
                  <a:srgbClr val="3C4043"/>
                </a:solidFill>
                <a:highlight>
                  <a:srgbClr val="FFFFFF"/>
                </a:highlight>
                <a:latin typeface="Roboto"/>
                <a:ea typeface="Roboto"/>
                <a:cs typeface="Roboto"/>
                <a:sym typeface="Roboto"/>
              </a:rPr>
              <a:t> nivell inicial dels panells Promethean </a:t>
            </a:r>
            <a:r>
              <a:rPr lang="ca" sz="1350" u="sng">
                <a:solidFill>
                  <a:srgbClr val="1A73E8"/>
                </a:solidFill>
                <a:highlight>
                  <a:srgbClr val="FFFFFF"/>
                </a:highlight>
                <a:latin typeface="Roboto"/>
                <a:ea typeface="Roboto"/>
                <a:cs typeface="Roboto"/>
                <a:sym typeface="Roboto"/>
                <a:hlinkClick r:id="rId4">
                  <a:extLst>
                    <a:ext uri="{A12FA001-AC4F-418D-AE19-62706E023703}">
                      <ahyp:hlinkClr val="tx"/>
                    </a:ext>
                  </a:extLst>
                </a:hlinkClick>
              </a:rPr>
              <a:t>https://prometheanworld.zoom.us/j/97304496587?from=addon</a:t>
            </a:r>
            <a:endParaRPr sz="1350" u="sng">
              <a:solidFill>
                <a:srgbClr val="1A73E8"/>
              </a:solidFill>
              <a:highlight>
                <a:srgbClr val="FFFFFF"/>
              </a:highlight>
              <a:latin typeface="Roboto"/>
              <a:ea typeface="Roboto"/>
              <a:cs typeface="Roboto"/>
              <a:sym typeface="Roboto"/>
            </a:endParaRPr>
          </a:p>
          <a:p>
            <a:pPr indent="-314325" lvl="2" marL="1371600" rtl="0" algn="l">
              <a:lnSpc>
                <a:spcPct val="115000"/>
              </a:lnSpc>
              <a:spcBef>
                <a:spcPts val="0"/>
              </a:spcBef>
              <a:spcAft>
                <a:spcPts val="0"/>
              </a:spcAft>
              <a:buClr>
                <a:srgbClr val="3C4043"/>
              </a:buClr>
              <a:buSzPts val="1350"/>
              <a:buFont typeface="Roboto"/>
              <a:buChar char="■"/>
            </a:pPr>
            <a:r>
              <a:rPr lang="ca" sz="1350">
                <a:solidFill>
                  <a:srgbClr val="3C4043"/>
                </a:solidFill>
                <a:highlight>
                  <a:srgbClr val="FFFFFF"/>
                </a:highlight>
                <a:latin typeface="Roboto"/>
                <a:ea typeface="Roboto"/>
                <a:cs typeface="Roboto"/>
                <a:sym typeface="Roboto"/>
              </a:rPr>
              <a:t>dimarts 24 de maig, de 17h a 18h, nivell intermedi dels panells Promethean </a:t>
            </a:r>
            <a:r>
              <a:rPr lang="ca" sz="1350" u="sng">
                <a:solidFill>
                  <a:srgbClr val="1A73E8"/>
                </a:solidFill>
                <a:highlight>
                  <a:srgbClr val="FFFFFF"/>
                </a:highlight>
                <a:latin typeface="Roboto"/>
                <a:ea typeface="Roboto"/>
                <a:cs typeface="Roboto"/>
                <a:sym typeface="Roboto"/>
                <a:hlinkClick r:id="rId5">
                  <a:extLst>
                    <a:ext uri="{A12FA001-AC4F-418D-AE19-62706E023703}">
                      <ahyp:hlinkClr val="tx"/>
                    </a:ext>
                  </a:extLst>
                </a:hlinkClick>
              </a:rPr>
              <a:t>https://prometheanworld.zoom.us/j/93109608809?from=addon</a:t>
            </a:r>
            <a:endParaRPr sz="1350" u="sng">
              <a:solidFill>
                <a:srgbClr val="1A73E8"/>
              </a:solidFill>
              <a:highlight>
                <a:srgbClr val="FFFFFF"/>
              </a:highlight>
              <a:latin typeface="Roboto"/>
              <a:ea typeface="Roboto"/>
              <a:cs typeface="Roboto"/>
              <a:sym typeface="Roboto"/>
            </a:endParaRPr>
          </a:p>
          <a:p>
            <a:pPr indent="-314325" lvl="2" marL="1371600" rtl="0" algn="l">
              <a:lnSpc>
                <a:spcPct val="115000"/>
              </a:lnSpc>
              <a:spcBef>
                <a:spcPts val="0"/>
              </a:spcBef>
              <a:spcAft>
                <a:spcPts val="0"/>
              </a:spcAft>
              <a:buClr>
                <a:srgbClr val="3C4043"/>
              </a:buClr>
              <a:buSzPts val="1350"/>
              <a:buFont typeface="Roboto"/>
              <a:buChar char="■"/>
            </a:pPr>
            <a:r>
              <a:rPr lang="ca" sz="1350">
                <a:solidFill>
                  <a:srgbClr val="3C4043"/>
                </a:solidFill>
                <a:highlight>
                  <a:srgbClr val="FFFFFF"/>
                </a:highlight>
                <a:latin typeface="Roboto"/>
                <a:ea typeface="Roboto"/>
                <a:cs typeface="Roboto"/>
                <a:sym typeface="Roboto"/>
              </a:rPr>
              <a:t>dijous 26 de maig, de 17h a 18h, nivell avançat dels panells Promethean </a:t>
            </a:r>
            <a:r>
              <a:rPr lang="ca" sz="1350" u="sng">
                <a:solidFill>
                  <a:srgbClr val="1A73E8"/>
                </a:solidFill>
                <a:highlight>
                  <a:srgbClr val="FFFFFF"/>
                </a:highlight>
                <a:latin typeface="Roboto"/>
                <a:ea typeface="Roboto"/>
                <a:cs typeface="Roboto"/>
                <a:sym typeface="Roboto"/>
                <a:hlinkClick r:id="rId6">
                  <a:extLst>
                    <a:ext uri="{A12FA001-AC4F-418D-AE19-62706E023703}">
                      <ahyp:hlinkClr val="tx"/>
                    </a:ext>
                  </a:extLst>
                </a:hlinkClick>
              </a:rPr>
              <a:t>https://prometheanworld.zoom.us/j/94113868316?from=addon</a:t>
            </a:r>
            <a:endParaRPr sz="1350" u="sng">
              <a:solidFill>
                <a:srgbClr val="1A73E8"/>
              </a:solidFill>
              <a:highlight>
                <a:srgbClr val="FFFFFF"/>
              </a:highlight>
              <a:latin typeface="Roboto"/>
              <a:ea typeface="Roboto"/>
              <a:cs typeface="Roboto"/>
              <a:sym typeface="Roboto"/>
            </a:endParaRPr>
          </a:p>
          <a:p>
            <a:pPr indent="-314325" lvl="2" marL="1371600" rtl="0" algn="l">
              <a:lnSpc>
                <a:spcPct val="115000"/>
              </a:lnSpc>
              <a:spcBef>
                <a:spcPts val="0"/>
              </a:spcBef>
              <a:spcAft>
                <a:spcPts val="0"/>
              </a:spcAft>
              <a:buClr>
                <a:srgbClr val="3C4043"/>
              </a:buClr>
              <a:buSzPts val="1350"/>
              <a:buFont typeface="Roboto"/>
              <a:buChar char="■"/>
            </a:pPr>
            <a:r>
              <a:rPr lang="ca" sz="1350">
                <a:solidFill>
                  <a:srgbClr val="3C4043"/>
                </a:solidFill>
                <a:highlight>
                  <a:srgbClr val="FFFFFF"/>
                </a:highlight>
                <a:latin typeface="Roboto"/>
                <a:ea typeface="Roboto"/>
                <a:cs typeface="Roboto"/>
                <a:sym typeface="Roboto"/>
              </a:rPr>
              <a:t>dimarts 31 de maig, de 17h a 18h, nivell inicial dels panells Smart </a:t>
            </a:r>
            <a:r>
              <a:rPr lang="ca" sz="1350" u="sng">
                <a:solidFill>
                  <a:srgbClr val="1A73E8"/>
                </a:solidFill>
                <a:highlight>
                  <a:srgbClr val="FFFFFF"/>
                </a:highlight>
                <a:latin typeface="Roboto"/>
                <a:ea typeface="Roboto"/>
                <a:cs typeface="Roboto"/>
                <a:sym typeface="Roboto"/>
                <a:hlinkClick r:id="rId7">
                  <a:extLst>
                    <a:ext uri="{A12FA001-AC4F-418D-AE19-62706E023703}">
                      <ahyp:hlinkClr val="tx"/>
                    </a:ext>
                  </a:extLst>
                </a:hlinkClick>
              </a:rPr>
              <a:t>https://youtu.be/IaU92CKCdNg</a:t>
            </a:r>
            <a:endParaRPr sz="1350" u="sng">
              <a:solidFill>
                <a:srgbClr val="1A73E8"/>
              </a:solidFill>
              <a:highlight>
                <a:srgbClr val="FFFFFF"/>
              </a:highlight>
              <a:latin typeface="Roboto"/>
              <a:ea typeface="Roboto"/>
              <a:cs typeface="Roboto"/>
              <a:sym typeface="Roboto"/>
            </a:endParaRPr>
          </a:p>
          <a:p>
            <a:pPr indent="-314325" lvl="2" marL="1371600" rtl="0" algn="l">
              <a:lnSpc>
                <a:spcPct val="115000"/>
              </a:lnSpc>
              <a:spcBef>
                <a:spcPts val="0"/>
              </a:spcBef>
              <a:spcAft>
                <a:spcPts val="0"/>
              </a:spcAft>
              <a:buClr>
                <a:srgbClr val="3C4043"/>
              </a:buClr>
              <a:buSzPts val="1350"/>
              <a:buFont typeface="Roboto"/>
              <a:buChar char="■"/>
            </a:pPr>
            <a:r>
              <a:rPr lang="ca" sz="1350">
                <a:solidFill>
                  <a:srgbClr val="3C4043"/>
                </a:solidFill>
                <a:highlight>
                  <a:srgbClr val="FFFFFF"/>
                </a:highlight>
                <a:latin typeface="Roboto"/>
                <a:ea typeface="Roboto"/>
                <a:cs typeface="Roboto"/>
                <a:sym typeface="Roboto"/>
              </a:rPr>
              <a:t>dimecres 1 de juny, de 17h a 18h, nivell intermedi dels panells Smart </a:t>
            </a:r>
            <a:r>
              <a:rPr lang="ca" sz="1350" u="sng">
                <a:solidFill>
                  <a:srgbClr val="1A73E8"/>
                </a:solidFill>
                <a:highlight>
                  <a:srgbClr val="FFFFFF"/>
                </a:highlight>
                <a:latin typeface="Roboto"/>
                <a:ea typeface="Roboto"/>
                <a:cs typeface="Roboto"/>
                <a:sym typeface="Roboto"/>
                <a:hlinkClick r:id="rId8">
                  <a:extLst>
                    <a:ext uri="{A12FA001-AC4F-418D-AE19-62706E023703}">
                      <ahyp:hlinkClr val="tx"/>
                    </a:ext>
                  </a:extLst>
                </a:hlinkClick>
              </a:rPr>
              <a:t>https://youtu.be/zUdyU7Kb5FY </a:t>
            </a:r>
            <a:endParaRPr sz="1350" u="sng">
              <a:solidFill>
                <a:srgbClr val="1A73E8"/>
              </a:solidFill>
              <a:highlight>
                <a:srgbClr val="FFFFFF"/>
              </a:highlight>
              <a:latin typeface="Roboto"/>
              <a:ea typeface="Roboto"/>
              <a:cs typeface="Roboto"/>
              <a:sym typeface="Roboto"/>
            </a:endParaRPr>
          </a:p>
          <a:p>
            <a:pPr indent="-314325" lvl="2" marL="1371600" rtl="0" algn="l">
              <a:lnSpc>
                <a:spcPct val="115000"/>
              </a:lnSpc>
              <a:spcBef>
                <a:spcPts val="0"/>
              </a:spcBef>
              <a:spcAft>
                <a:spcPts val="0"/>
              </a:spcAft>
              <a:buClr>
                <a:srgbClr val="3C4043"/>
              </a:buClr>
              <a:buSzPts val="1350"/>
              <a:buFont typeface="Roboto"/>
              <a:buChar char="■"/>
            </a:pPr>
            <a:r>
              <a:rPr lang="ca" sz="1350">
                <a:solidFill>
                  <a:srgbClr val="3C4043"/>
                </a:solidFill>
                <a:highlight>
                  <a:srgbClr val="FFFFFF"/>
                </a:highlight>
                <a:latin typeface="Roboto"/>
                <a:ea typeface="Roboto"/>
                <a:cs typeface="Roboto"/>
                <a:sym typeface="Roboto"/>
              </a:rPr>
              <a:t>dijous 2 de juny, de 17h a 18h, nivell avançat dels panells. </a:t>
            </a:r>
            <a:r>
              <a:rPr lang="ca" sz="1350" u="sng">
                <a:solidFill>
                  <a:srgbClr val="1A73E8"/>
                </a:solidFill>
                <a:highlight>
                  <a:srgbClr val="FFFFFF"/>
                </a:highlight>
                <a:latin typeface="Roboto"/>
                <a:ea typeface="Roboto"/>
                <a:cs typeface="Roboto"/>
                <a:sym typeface="Roboto"/>
                <a:hlinkClick r:id="rId9">
                  <a:extLst>
                    <a:ext uri="{A12FA001-AC4F-418D-AE19-62706E023703}">
                      <ahyp:hlinkClr val="tx"/>
                    </a:ext>
                  </a:extLst>
                </a:hlinkClick>
              </a:rPr>
              <a:t>https://youtu.be/8ZnFmwkI6GY</a:t>
            </a:r>
            <a:endParaRPr sz="1350" u="sng">
              <a:solidFill>
                <a:srgbClr val="1A73E8"/>
              </a:solidFill>
              <a:highlight>
                <a:srgbClr val="FFFFFF"/>
              </a:highlight>
              <a:latin typeface="Roboto"/>
              <a:ea typeface="Roboto"/>
              <a:cs typeface="Roboto"/>
              <a:sym typeface="Roboto"/>
            </a:endParaRPr>
          </a:p>
        </p:txBody>
      </p:sp>
      <p:grpSp>
        <p:nvGrpSpPr>
          <p:cNvPr id="111" name="Google Shape;111;g10de39b00e1_0_207"/>
          <p:cNvGrpSpPr/>
          <p:nvPr/>
        </p:nvGrpSpPr>
        <p:grpSpPr>
          <a:xfrm>
            <a:off x="618480" y="4450680"/>
            <a:ext cx="8199720" cy="555480"/>
            <a:chOff x="618480" y="4450680"/>
            <a:chExt cx="8199720" cy="555480"/>
          </a:xfrm>
        </p:grpSpPr>
        <p:pic>
          <p:nvPicPr>
            <p:cNvPr id="112" name="Google Shape;112;g10de39b00e1_0_207"/>
            <p:cNvPicPr preferRelativeResize="0"/>
            <p:nvPr/>
          </p:nvPicPr>
          <p:blipFill rotWithShape="1">
            <a:blip r:embed="rId10">
              <a:alphaModFix/>
            </a:blip>
            <a:srcRect b="0" l="0" r="0" t="0"/>
            <a:stretch/>
          </p:blipFill>
          <p:spPr>
            <a:xfrm>
              <a:off x="6621840" y="4450680"/>
              <a:ext cx="2196360" cy="555480"/>
            </a:xfrm>
            <a:prstGeom prst="rect">
              <a:avLst/>
            </a:prstGeom>
            <a:noFill/>
            <a:ln>
              <a:noFill/>
            </a:ln>
          </p:spPr>
        </p:pic>
        <p:pic>
          <p:nvPicPr>
            <p:cNvPr id="113" name="Google Shape;113;g10de39b00e1_0_207"/>
            <p:cNvPicPr preferRelativeResize="0"/>
            <p:nvPr/>
          </p:nvPicPr>
          <p:blipFill rotWithShape="1">
            <a:blip r:embed="rId11">
              <a:alphaModFix/>
            </a:blip>
            <a:srcRect b="0" l="0" r="0" t="0"/>
            <a:stretch/>
          </p:blipFill>
          <p:spPr>
            <a:xfrm>
              <a:off x="2511000" y="4528440"/>
              <a:ext cx="2143440" cy="399960"/>
            </a:xfrm>
            <a:prstGeom prst="rect">
              <a:avLst/>
            </a:prstGeom>
            <a:noFill/>
            <a:ln>
              <a:noFill/>
            </a:ln>
          </p:spPr>
        </p:pic>
        <p:pic>
          <p:nvPicPr>
            <p:cNvPr id="114" name="Google Shape;114;g10de39b00e1_0_207"/>
            <p:cNvPicPr preferRelativeResize="0"/>
            <p:nvPr/>
          </p:nvPicPr>
          <p:blipFill rotWithShape="1">
            <a:blip r:embed="rId12">
              <a:alphaModFix/>
            </a:blip>
            <a:srcRect b="0" l="0" r="0" t="0"/>
            <a:stretch/>
          </p:blipFill>
          <p:spPr>
            <a:xfrm>
              <a:off x="4903200" y="4528440"/>
              <a:ext cx="1290600" cy="399960"/>
            </a:xfrm>
            <a:prstGeom prst="rect">
              <a:avLst/>
            </a:prstGeom>
            <a:noFill/>
            <a:ln>
              <a:noFill/>
            </a:ln>
          </p:spPr>
        </p:pic>
        <p:pic>
          <p:nvPicPr>
            <p:cNvPr id="115" name="Google Shape;115;g10de39b00e1_0_207"/>
            <p:cNvPicPr preferRelativeResize="0"/>
            <p:nvPr/>
          </p:nvPicPr>
          <p:blipFill rotWithShape="1">
            <a:blip r:embed="rId13">
              <a:alphaModFix/>
            </a:blip>
            <a:srcRect b="0" l="0" r="0" t="0"/>
            <a:stretch/>
          </p:blipFill>
          <p:spPr>
            <a:xfrm>
              <a:off x="618480" y="4528440"/>
              <a:ext cx="1644120" cy="399960"/>
            </a:xfrm>
            <a:prstGeom prst="rect">
              <a:avLst/>
            </a:prstGeom>
            <a:noFill/>
            <a:ln>
              <a:noFill/>
            </a:ln>
          </p:spPr>
        </p:pic>
      </p:grpSp>
      <p:pic>
        <p:nvPicPr>
          <p:cNvPr id="116" name="Google Shape;116;g10de39b00e1_0_207"/>
          <p:cNvPicPr preferRelativeResize="0"/>
          <p:nvPr/>
        </p:nvPicPr>
        <p:blipFill rotWithShape="1">
          <a:blip r:embed="rId14">
            <a:alphaModFix/>
          </a:blip>
          <a:srcRect b="0" l="0" r="0" t="0"/>
          <a:stretch/>
        </p:blipFill>
        <p:spPr>
          <a:xfrm>
            <a:off x="7212222" y="0"/>
            <a:ext cx="1142653" cy="47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0" y="0"/>
            <a:ext cx="9143640" cy="47664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23" name="Google Shape;123;p5"/>
          <p:cNvSpPr/>
          <p:nvPr/>
        </p:nvSpPr>
        <p:spPr>
          <a:xfrm>
            <a:off x="7920" y="149040"/>
            <a:ext cx="4074840" cy="3657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24" name="Google Shape;124;p5"/>
          <p:cNvSpPr/>
          <p:nvPr/>
        </p:nvSpPr>
        <p:spPr>
          <a:xfrm>
            <a:off x="3974400" y="572400"/>
            <a:ext cx="4917600" cy="421056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200"/>
              <a:buFont typeface="Arial"/>
              <a:buNone/>
            </a:pPr>
            <a:r>
              <a:t/>
            </a:r>
            <a:endParaRPr b="0" i="0" sz="1350" u="none" cap="none" strike="noStrike">
              <a:solidFill>
                <a:srgbClr val="0097A7"/>
              </a:solidFill>
              <a:latin typeface="Arial"/>
              <a:ea typeface="Arial"/>
              <a:cs typeface="Arial"/>
              <a:sym typeface="Arial"/>
            </a:endParaRPr>
          </a:p>
        </p:txBody>
      </p:sp>
      <p:sp>
        <p:nvSpPr>
          <p:cNvPr id="125" name="Google Shape;125;p5"/>
          <p:cNvSpPr/>
          <p:nvPr/>
        </p:nvSpPr>
        <p:spPr>
          <a:xfrm>
            <a:off x="411120" y="636840"/>
            <a:ext cx="3671280" cy="68472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412195" y="636845"/>
            <a:ext cx="2893800" cy="426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ca" sz="1600" u="none" cap="none" strike="noStrike">
                <a:solidFill>
                  <a:srgbClr val="DD3333"/>
                </a:solidFill>
                <a:latin typeface="Arial"/>
                <a:ea typeface="Arial"/>
                <a:cs typeface="Arial"/>
                <a:sym typeface="Arial"/>
              </a:rPr>
              <a:t>WEBINAR- Sessió </a:t>
            </a:r>
            <a:r>
              <a:rPr b="1" lang="ca" sz="1600">
                <a:solidFill>
                  <a:srgbClr val="DD3333"/>
                </a:solidFill>
              </a:rPr>
              <a:t>3</a:t>
            </a:r>
            <a:endParaRPr b="1" sz="1600">
              <a:solidFill>
                <a:srgbClr val="DD3333"/>
              </a:solidFill>
            </a:endParaRPr>
          </a:p>
          <a:p>
            <a:pPr indent="0" lvl="0" marL="0" marR="0" rtl="0" algn="l">
              <a:lnSpc>
                <a:spcPct val="100000"/>
              </a:lnSpc>
              <a:spcBef>
                <a:spcPts val="0"/>
              </a:spcBef>
              <a:spcAft>
                <a:spcPts val="0"/>
              </a:spcAft>
              <a:buClr>
                <a:srgbClr val="000000"/>
              </a:buClr>
              <a:buSzPts val="1600"/>
              <a:buFont typeface="Arial"/>
              <a:buNone/>
            </a:pPr>
            <a:r>
              <a:rPr b="1" lang="ca" sz="1600">
                <a:solidFill>
                  <a:srgbClr val="DD3333"/>
                </a:solidFill>
              </a:rPr>
              <a:t>Recursos:</a:t>
            </a:r>
            <a:endParaRPr b="1" sz="1600">
              <a:solidFill>
                <a:srgbClr val="DD3333"/>
              </a:solidFill>
            </a:endParaRPr>
          </a:p>
        </p:txBody>
      </p:sp>
      <p:grpSp>
        <p:nvGrpSpPr>
          <p:cNvPr id="127" name="Google Shape;127;p5"/>
          <p:cNvGrpSpPr/>
          <p:nvPr/>
        </p:nvGrpSpPr>
        <p:grpSpPr>
          <a:xfrm>
            <a:off x="336530" y="4501730"/>
            <a:ext cx="8199720" cy="555480"/>
            <a:chOff x="618480" y="4450680"/>
            <a:chExt cx="8199720" cy="555480"/>
          </a:xfrm>
        </p:grpSpPr>
        <p:pic>
          <p:nvPicPr>
            <p:cNvPr id="128" name="Google Shape;128;p5"/>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129" name="Google Shape;129;p5"/>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130" name="Google Shape;130;p5"/>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131" name="Google Shape;131;p5"/>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descr="Tercera sessió de la Subxarxa de Coordinació digital de centre &#10; &#10;Enllaç al Xat del NUS: https://comunitat.edigital.cat/c/coordinacio-digital/tercera-sessio-sub-cdc/147 &#10; &#10;Més informació a https://projectes.xtec.cat/xtcd/coordinacio-digital-de-centre/sessions-2021-22/sessio-3/" id="132" name="Google Shape;132;p5" title="SubXCDC sessió 3">
            <a:hlinkClick r:id="rId8"/>
          </p:cNvPr>
          <p:cNvPicPr preferRelativeResize="0"/>
          <p:nvPr/>
        </p:nvPicPr>
        <p:blipFill>
          <a:blip r:embed="rId9">
            <a:alphaModFix/>
          </a:blip>
          <a:stretch>
            <a:fillRect/>
          </a:stretch>
        </p:blipFill>
        <p:spPr>
          <a:xfrm>
            <a:off x="4785250" y="711674"/>
            <a:ext cx="3935550" cy="2951675"/>
          </a:xfrm>
          <a:prstGeom prst="rect">
            <a:avLst/>
          </a:prstGeom>
          <a:noFill/>
          <a:ln>
            <a:noFill/>
          </a:ln>
        </p:spPr>
      </p:pic>
      <p:sp>
        <p:nvSpPr>
          <p:cNvPr id="133" name="Google Shape;133;p5"/>
          <p:cNvSpPr txBox="1"/>
          <p:nvPr/>
        </p:nvSpPr>
        <p:spPr>
          <a:xfrm>
            <a:off x="651250" y="1694775"/>
            <a:ext cx="3767100" cy="2304300"/>
          </a:xfrm>
          <a:prstGeom prst="rect">
            <a:avLst/>
          </a:prstGeom>
          <a:noFill/>
          <a:ln>
            <a:noFill/>
          </a:ln>
        </p:spPr>
        <p:txBody>
          <a:bodyPr anchorCtr="0" anchor="t" bIns="91425" lIns="91425" spcFirstLastPara="1" rIns="91425" wrap="square" tIns="91425">
            <a:spAutoFit/>
          </a:bodyPr>
          <a:lstStyle/>
          <a:p>
            <a:pPr indent="-314325" lvl="0" marL="977900" rtl="0" algn="l">
              <a:lnSpc>
                <a:spcPct val="115000"/>
              </a:lnSpc>
              <a:spcBef>
                <a:spcPts val="0"/>
              </a:spcBef>
              <a:spcAft>
                <a:spcPts val="0"/>
              </a:spcAft>
              <a:buClr>
                <a:srgbClr val="3A3A3A"/>
              </a:buClr>
              <a:buSzPts val="1350"/>
              <a:buFont typeface="Verdana"/>
              <a:buChar char="●"/>
            </a:pPr>
            <a:r>
              <a:rPr lang="ca" sz="1350" u="sng">
                <a:solidFill>
                  <a:srgbClr val="DD3333"/>
                </a:solidFill>
                <a:highlight>
                  <a:srgbClr val="FFFFFF"/>
                </a:highlight>
                <a:latin typeface="Verdana"/>
                <a:ea typeface="Verdana"/>
                <a:cs typeface="Verdana"/>
                <a:sym typeface="Verdana"/>
                <a:hlinkClick r:id="rId10">
                  <a:extLst>
                    <a:ext uri="{A12FA001-AC4F-418D-AE19-62706E023703}">
                      <ahyp:hlinkClr val="tx"/>
                    </a:ext>
                  </a:extLst>
                </a:hlinkClick>
              </a:rPr>
              <a:t>Presentació</a:t>
            </a:r>
            <a:endParaRPr sz="1350" u="sng">
              <a:solidFill>
                <a:srgbClr val="DD3333"/>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u="sng">
                <a:solidFill>
                  <a:srgbClr val="DD3333"/>
                </a:solidFill>
                <a:highlight>
                  <a:srgbClr val="FFFFFF"/>
                </a:highlight>
                <a:latin typeface="Verdana"/>
                <a:ea typeface="Verdana"/>
                <a:cs typeface="Verdana"/>
                <a:sym typeface="Verdana"/>
                <a:hlinkClick r:id="rId11">
                  <a:extLst>
                    <a:ext uri="{A12FA001-AC4F-418D-AE19-62706E023703}">
                      <ahyp:hlinkClr val="tx"/>
                    </a:ext>
                  </a:extLst>
                </a:hlinkClick>
              </a:rPr>
              <a:t>Comprovació de la participació en el Nus</a:t>
            </a:r>
            <a:endParaRPr sz="1350" u="sng">
              <a:solidFill>
                <a:srgbClr val="DD3333"/>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u="sng">
                <a:solidFill>
                  <a:srgbClr val="DD3333"/>
                </a:solidFill>
                <a:highlight>
                  <a:srgbClr val="FFFFFF"/>
                </a:highlight>
                <a:latin typeface="Verdana"/>
                <a:ea typeface="Verdana"/>
                <a:cs typeface="Verdana"/>
                <a:sym typeface="Verdana"/>
                <a:hlinkClick r:id="rId12">
                  <a:extLst>
                    <a:ext uri="{A12FA001-AC4F-418D-AE19-62706E023703}">
                      <ahyp:hlinkClr val="tx"/>
                    </a:ext>
                  </a:extLst>
                </a:hlinkClick>
              </a:rPr>
              <a:t>Document d’orientacions per a la Coordinació digital</a:t>
            </a:r>
            <a:endParaRPr sz="1350" u="sng">
              <a:solidFill>
                <a:srgbClr val="DD3333"/>
              </a:solidFill>
              <a:highlight>
                <a:srgbClr val="FFFFFF"/>
              </a:highlight>
              <a:latin typeface="Verdana"/>
              <a:ea typeface="Verdana"/>
              <a:cs typeface="Verdana"/>
              <a:sym typeface="Verdana"/>
            </a:endParaRPr>
          </a:p>
          <a:p>
            <a:pPr indent="-314325" lvl="0" marL="977900" rtl="0" algn="l">
              <a:lnSpc>
                <a:spcPct val="115000"/>
              </a:lnSpc>
              <a:spcBef>
                <a:spcPts val="0"/>
              </a:spcBef>
              <a:spcAft>
                <a:spcPts val="0"/>
              </a:spcAft>
              <a:buClr>
                <a:srgbClr val="3A3A3A"/>
              </a:buClr>
              <a:buSzPts val="1350"/>
              <a:buFont typeface="Verdana"/>
              <a:buChar char="●"/>
            </a:pPr>
            <a:r>
              <a:rPr lang="ca" sz="1350" u="sng">
                <a:solidFill>
                  <a:srgbClr val="DD3333"/>
                </a:solidFill>
                <a:highlight>
                  <a:srgbClr val="FFFFFF"/>
                </a:highlight>
                <a:latin typeface="Verdana"/>
                <a:ea typeface="Verdana"/>
                <a:cs typeface="Verdana"/>
                <a:sym typeface="Verdana"/>
                <a:hlinkClick r:id="rId13">
                  <a:extLst>
                    <a:ext uri="{A12FA001-AC4F-418D-AE19-62706E023703}">
                      <ahyp:hlinkClr val="tx"/>
                    </a:ext>
                  </a:extLst>
                </a:hlinkClick>
              </a:rPr>
              <a:t>Calculadora d’hores de la Coordinació digital</a:t>
            </a:r>
            <a:endParaRPr sz="1350" u="sng">
              <a:solidFill>
                <a:srgbClr val="DD3333"/>
              </a:solidFill>
              <a:highlight>
                <a:srgbClr val="FFFFFF"/>
              </a:highlight>
              <a:latin typeface="Verdana"/>
              <a:ea typeface="Verdana"/>
              <a:cs typeface="Verdana"/>
              <a:sym typeface="Verdana"/>
            </a:endParaRPr>
          </a:p>
          <a:p>
            <a:pPr indent="-314325" lvl="0" marL="457200" rtl="0" algn="l">
              <a:lnSpc>
                <a:spcPct val="115000"/>
              </a:lnSpc>
              <a:spcBef>
                <a:spcPts val="0"/>
              </a:spcBef>
              <a:spcAft>
                <a:spcPts val="0"/>
              </a:spcAft>
              <a:buClr>
                <a:srgbClr val="DD3333"/>
              </a:buClr>
              <a:buSzPts val="1350"/>
              <a:buFont typeface="Verdana"/>
              <a:buChar char="●"/>
            </a:pPr>
            <a:r>
              <a:rPr lang="ca" sz="1050">
                <a:solidFill>
                  <a:srgbClr val="1A73E8"/>
                </a:solidFill>
                <a:highlight>
                  <a:srgbClr val="FFFFFF"/>
                </a:highlight>
                <a:uFill>
                  <a:noFill/>
                </a:uFill>
                <a:latin typeface="Roboto"/>
                <a:ea typeface="Roboto"/>
                <a:cs typeface="Roboto"/>
                <a:sym typeface="Roboto"/>
                <a:hlinkClick r:id="rId14">
                  <a:extLst>
                    <a:ext uri="{A12FA001-AC4F-418D-AE19-62706E023703}">
                      <ahyp:hlinkClr val="tx"/>
                    </a:ext>
                  </a:extLst>
                </a:hlinkClick>
              </a:rPr>
              <a:t>https://ja.cat/sub-cdc-participacio-nus</a:t>
            </a:r>
            <a:endParaRPr sz="1350" u="sng">
              <a:solidFill>
                <a:srgbClr val="DD3333"/>
              </a:solidFill>
              <a:highlight>
                <a:srgbClr val="FFFFFF"/>
              </a:highlight>
              <a:latin typeface="Verdana"/>
              <a:ea typeface="Verdana"/>
              <a:cs typeface="Verdana"/>
              <a:sym typeface="Verdana"/>
            </a:endParaRPr>
          </a:p>
          <a:p>
            <a:pPr indent="-314325" lvl="0" marL="457200" rtl="0" algn="l">
              <a:lnSpc>
                <a:spcPct val="115000"/>
              </a:lnSpc>
              <a:spcBef>
                <a:spcPts val="0"/>
              </a:spcBef>
              <a:spcAft>
                <a:spcPts val="0"/>
              </a:spcAft>
              <a:buClr>
                <a:srgbClr val="DD3333"/>
              </a:buClr>
              <a:buSzPts val="1350"/>
              <a:buFont typeface="Verdana"/>
              <a:buChar char="●"/>
            </a:pPr>
            <a:r>
              <a:rPr lang="ca" sz="1050">
                <a:solidFill>
                  <a:srgbClr val="1A73E8"/>
                </a:solidFill>
                <a:highlight>
                  <a:srgbClr val="FFFFFF"/>
                </a:highlight>
                <a:uFill>
                  <a:noFill/>
                </a:uFill>
                <a:latin typeface="Roboto"/>
                <a:ea typeface="Roboto"/>
                <a:cs typeface="Roboto"/>
                <a:sym typeface="Roboto"/>
                <a:hlinkClick r:id="rId15">
                  <a:extLst>
                    <a:ext uri="{A12FA001-AC4F-418D-AE19-62706E023703}">
                      <ahyp:hlinkClr val="tx"/>
                    </a:ext>
                  </a:extLst>
                </a:hlinkClick>
              </a:rPr>
              <a:t>https://ja.cat/cdc-sessio3-formulari</a:t>
            </a:r>
            <a:endParaRPr sz="1350" u="sng">
              <a:solidFill>
                <a:srgbClr val="DD3333"/>
              </a:solidFill>
              <a:highlight>
                <a:srgbClr val="FFFFFF"/>
              </a:highlight>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10ea714a2b_0_0"/>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 name="Google Shape;139;g110ea714a2b_0_0"/>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40" name="Google Shape;140;g110ea714a2b_0_0"/>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41" name="Google Shape;141;g110ea714a2b_0_0"/>
          <p:cNvSpPr/>
          <p:nvPr/>
        </p:nvSpPr>
        <p:spPr>
          <a:xfrm>
            <a:off x="483725" y="1124650"/>
            <a:ext cx="8015400" cy="351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1200"/>
              </a:spcBef>
              <a:spcAft>
                <a:spcPts val="0"/>
              </a:spcAft>
              <a:buClr>
                <a:srgbClr val="222222"/>
              </a:buClr>
              <a:buSzPts val="1400"/>
              <a:buFont typeface="Lato"/>
              <a:buAutoNum type="arabicPeriod"/>
            </a:pPr>
            <a:r>
              <a:rPr b="1" i="0" lang="ca" sz="1400" u="none" cap="none" strike="noStrike">
                <a:solidFill>
                  <a:srgbClr val="222222"/>
                </a:solidFill>
                <a:highlight>
                  <a:srgbClr val="FFFFFF"/>
                </a:highlight>
                <a:latin typeface="Lato"/>
                <a:ea typeface="Lato"/>
                <a:cs typeface="Lato"/>
                <a:sym typeface="Lato"/>
              </a:rPr>
              <a:t>Novetats en el desplegament d’equips i dispositius del Pla d’educació digital de Catalunya (PEDC)</a:t>
            </a:r>
            <a:endParaRPr b="0" i="0" sz="1400" u="none" cap="none" strike="noStrike">
              <a:solidFill>
                <a:srgbClr val="222222"/>
              </a:solidFill>
              <a:highlight>
                <a:srgbClr val="FFFFFF"/>
              </a:highlight>
              <a:latin typeface="Lato"/>
              <a:ea typeface="Lato"/>
              <a:cs typeface="Lato"/>
              <a:sym typeface="Lato"/>
            </a:endParaRPr>
          </a:p>
          <a:p>
            <a:pPr indent="-317500" lvl="0" marL="914400" marR="0" rtl="0" algn="l">
              <a:lnSpc>
                <a:spcPct val="115000"/>
              </a:lnSpc>
              <a:spcBef>
                <a:spcPts val="0"/>
              </a:spcBef>
              <a:spcAft>
                <a:spcPts val="0"/>
              </a:spcAft>
              <a:buClr>
                <a:srgbClr val="222222"/>
              </a:buClr>
              <a:buSzPts val="1400"/>
              <a:buFont typeface="Lato"/>
              <a:buChar char="●"/>
            </a:pPr>
            <a:r>
              <a:rPr b="0" i="0" lang="ca" sz="1400" u="none" cap="none" strike="noStrike">
                <a:solidFill>
                  <a:srgbClr val="222222"/>
                </a:solidFill>
                <a:highlight>
                  <a:srgbClr val="FFFFFF"/>
                </a:highlight>
                <a:latin typeface="Lato"/>
                <a:ea typeface="Lato"/>
                <a:cs typeface="Lato"/>
                <a:sym typeface="Lato"/>
              </a:rPr>
              <a:t>Primària. Carros. 1 per aula de 5è i 1 per aula a 6è. Previsió juny-setembre</a:t>
            </a:r>
            <a:endParaRPr b="0" i="0" sz="1400" u="none" cap="none" strike="noStrike">
              <a:solidFill>
                <a:srgbClr val="222222"/>
              </a:solidFill>
              <a:highlight>
                <a:srgbClr val="FFFFFF"/>
              </a:highlight>
              <a:latin typeface="Lato"/>
              <a:ea typeface="Lato"/>
              <a:cs typeface="Lato"/>
              <a:sym typeface="Lato"/>
            </a:endParaRPr>
          </a:p>
          <a:p>
            <a:pPr indent="-317500" lvl="0" marL="914400" marR="0" rtl="0" algn="l">
              <a:lnSpc>
                <a:spcPct val="115000"/>
              </a:lnSpc>
              <a:spcBef>
                <a:spcPts val="0"/>
              </a:spcBef>
              <a:spcAft>
                <a:spcPts val="0"/>
              </a:spcAft>
              <a:buClr>
                <a:srgbClr val="222222"/>
              </a:buClr>
              <a:buSzPts val="1400"/>
              <a:buFont typeface="Lato"/>
              <a:buChar char="●"/>
            </a:pPr>
            <a:r>
              <a:rPr b="0" i="0" lang="ca" sz="1400" u="none" cap="none" strike="noStrike">
                <a:solidFill>
                  <a:srgbClr val="222222"/>
                </a:solidFill>
                <a:highlight>
                  <a:srgbClr val="FFFFFF"/>
                </a:highlight>
                <a:latin typeface="Lato"/>
                <a:ea typeface="Lato"/>
                <a:cs typeface="Lato"/>
                <a:sym typeface="Lato"/>
              </a:rPr>
              <a:t>Regularització:</a:t>
            </a:r>
            <a:endParaRPr b="0" i="0" sz="1400" u="none" cap="none" strike="noStrike">
              <a:solidFill>
                <a:srgbClr val="222222"/>
              </a:solidFill>
              <a:highlight>
                <a:srgbClr val="FFFFFF"/>
              </a:highlight>
              <a:latin typeface="Lato"/>
              <a:ea typeface="Lato"/>
              <a:cs typeface="Lato"/>
              <a:sym typeface="Lato"/>
            </a:endParaRPr>
          </a:p>
          <a:p>
            <a:pPr indent="-317500" lvl="0" marL="1371600" marR="0" rtl="0" algn="l">
              <a:lnSpc>
                <a:spcPct val="115000"/>
              </a:lnSpc>
              <a:spcBef>
                <a:spcPts val="0"/>
              </a:spcBef>
              <a:spcAft>
                <a:spcPts val="0"/>
              </a:spcAft>
              <a:buClr>
                <a:srgbClr val="222222"/>
              </a:buClr>
              <a:buSzPts val="1400"/>
              <a:buFont typeface="Lato"/>
              <a:buChar char="●"/>
            </a:pPr>
            <a:r>
              <a:rPr b="0" i="0" lang="ca" sz="1400" u="none" cap="none" strike="noStrike">
                <a:solidFill>
                  <a:srgbClr val="222222"/>
                </a:solidFill>
                <a:highlight>
                  <a:schemeClr val="lt1"/>
                </a:highlight>
                <a:latin typeface="Lato"/>
                <a:ea typeface="Lato"/>
                <a:cs typeface="Lato"/>
                <a:sym typeface="Lato"/>
              </a:rPr>
              <a:t>previsió febrer 2022 (Windows, Linkat) PRI /SEC</a:t>
            </a:r>
            <a:endParaRPr b="0" i="0" sz="1400" u="none" cap="none" strike="noStrike">
              <a:solidFill>
                <a:srgbClr val="222222"/>
              </a:solidFill>
              <a:highlight>
                <a:schemeClr val="lt1"/>
              </a:highlight>
              <a:latin typeface="Lato"/>
              <a:ea typeface="Lato"/>
              <a:cs typeface="Lato"/>
              <a:sym typeface="Lato"/>
            </a:endParaRPr>
          </a:p>
          <a:p>
            <a:pPr indent="-317500" lvl="0" marL="1371600" marR="0" rtl="0" algn="l">
              <a:lnSpc>
                <a:spcPct val="115000"/>
              </a:lnSpc>
              <a:spcBef>
                <a:spcPts val="0"/>
              </a:spcBef>
              <a:spcAft>
                <a:spcPts val="0"/>
              </a:spcAft>
              <a:buClr>
                <a:srgbClr val="222222"/>
              </a:buClr>
              <a:buSzPts val="1400"/>
              <a:buFont typeface="Lato"/>
              <a:buChar char="●"/>
            </a:pPr>
            <a:r>
              <a:rPr b="0" i="0" lang="ca" sz="1400" u="none" cap="none" strike="noStrike">
                <a:solidFill>
                  <a:srgbClr val="222222"/>
                </a:solidFill>
                <a:highlight>
                  <a:schemeClr val="lt1"/>
                </a:highlight>
                <a:latin typeface="Lato"/>
                <a:ea typeface="Lato"/>
                <a:cs typeface="Lato"/>
                <a:sym typeface="Lato"/>
              </a:rPr>
              <a:t>previsió abril 22 -chromebooks- PRI/SEC/Bat -usua</a:t>
            </a:r>
            <a:r>
              <a:rPr lang="ca">
                <a:solidFill>
                  <a:srgbClr val="222222"/>
                </a:solidFill>
                <a:highlight>
                  <a:schemeClr val="lt1"/>
                </a:highlight>
                <a:latin typeface="Lato"/>
                <a:ea typeface="Lato"/>
                <a:cs typeface="Lato"/>
                <a:sym typeface="Lato"/>
              </a:rPr>
              <a:t>ri nou Google Workspace “departamenteducacio”</a:t>
            </a:r>
            <a:endParaRPr b="0" i="0" sz="1400" u="none" cap="none" strike="noStrike">
              <a:solidFill>
                <a:srgbClr val="222222"/>
              </a:solidFill>
              <a:highlight>
                <a:srgbClr val="FFFFFF"/>
              </a:highlight>
              <a:latin typeface="Lato"/>
              <a:ea typeface="Lato"/>
              <a:cs typeface="Lato"/>
              <a:sym typeface="Lato"/>
            </a:endParaRPr>
          </a:p>
          <a:p>
            <a:pPr indent="0" lvl="0" marL="0" marR="0" rtl="0" algn="l">
              <a:lnSpc>
                <a:spcPct val="115000"/>
              </a:lnSpc>
              <a:spcBef>
                <a:spcPts val="0"/>
              </a:spcBef>
              <a:spcAft>
                <a:spcPts val="0"/>
              </a:spcAft>
              <a:buNone/>
            </a:pPr>
            <a:r>
              <a:rPr lang="ca">
                <a:solidFill>
                  <a:srgbClr val="222222"/>
                </a:solidFill>
                <a:highlight>
                  <a:srgbClr val="FFFFFF"/>
                </a:highlight>
                <a:latin typeface="Lato"/>
                <a:ea typeface="Lato"/>
                <a:cs typeface="Lato"/>
                <a:sym typeface="Lato"/>
              </a:rPr>
              <a:t> </a:t>
            </a:r>
            <a:r>
              <a:rPr b="1" lang="ca">
                <a:solidFill>
                  <a:srgbClr val="222222"/>
                </a:solidFill>
                <a:highlight>
                  <a:srgbClr val="FFFFFF"/>
                </a:highlight>
                <a:latin typeface="Lato"/>
                <a:ea typeface="Lato"/>
                <a:cs typeface="Lato"/>
                <a:sym typeface="Lato"/>
              </a:rPr>
              <a:t>2. Neteja</a:t>
            </a:r>
            <a:r>
              <a:rPr lang="ca">
                <a:solidFill>
                  <a:srgbClr val="222222"/>
                </a:solidFill>
                <a:highlight>
                  <a:srgbClr val="FFFFFF"/>
                </a:highlight>
                <a:latin typeface="Lato"/>
                <a:ea typeface="Lato"/>
                <a:cs typeface="Lato"/>
                <a:sym typeface="Lato"/>
              </a:rPr>
              <a:t>: </a:t>
            </a:r>
            <a:r>
              <a:rPr lang="ca" sz="1100">
                <a:solidFill>
                  <a:srgbClr val="222222"/>
                </a:solidFill>
                <a:highlight>
                  <a:srgbClr val="FFFFFF"/>
                </a:highlight>
              </a:rPr>
              <a:t>Es podran netejar els equips remotament </a:t>
            </a:r>
            <a:r>
              <a:rPr b="1" lang="ca" sz="1100">
                <a:solidFill>
                  <a:srgbClr val="222222"/>
                </a:solidFill>
                <a:highlight>
                  <a:srgbClr val="FFFFFF"/>
                </a:highlight>
              </a:rPr>
              <a:t>fent servir Intune</a:t>
            </a:r>
            <a:r>
              <a:rPr lang="ca" sz="1100">
                <a:solidFill>
                  <a:srgbClr val="222222"/>
                </a:solidFill>
                <a:highlight>
                  <a:srgbClr val="FFFFFF"/>
                </a:highlight>
              </a:rPr>
              <a:t> amb una de les dues opcions “Reset” disponibles. Cada coordinador, de manera autònoma, podrà triar un equip a netejar o pujar un full de càlcul amb tota la llista d’equips a netejar. Una vegada marcat els equips, el mateix equip farà una neteja en les properes hores. Encara hi ha  lagun problema , sinó preparan SCRIPT a sol.licitar a través de </a:t>
            </a:r>
            <a:r>
              <a:rPr lang="ca" sz="1100" u="sng">
                <a:solidFill>
                  <a:schemeClr val="hlink"/>
                </a:solidFill>
                <a:highlight>
                  <a:srgbClr val="FFFFFF"/>
                </a:highlight>
                <a:hlinkClick r:id="rId4"/>
              </a:rPr>
              <a:t>REMEDY.</a:t>
            </a:r>
            <a:endParaRPr sz="1100">
              <a:solidFill>
                <a:srgbClr val="222222"/>
              </a:solidFill>
              <a:highlight>
                <a:srgbClr val="FFFFFF"/>
              </a:highlight>
            </a:endParaRPr>
          </a:p>
          <a:p>
            <a:pPr indent="0" lvl="0" marL="0" marR="0" rtl="0" algn="l">
              <a:lnSpc>
                <a:spcPct val="115000"/>
              </a:lnSpc>
              <a:spcBef>
                <a:spcPts val="0"/>
              </a:spcBef>
              <a:spcAft>
                <a:spcPts val="0"/>
              </a:spcAft>
              <a:buNone/>
            </a:pPr>
            <a:r>
              <a:rPr b="1" lang="ca" sz="1200">
                <a:solidFill>
                  <a:srgbClr val="222222"/>
                </a:solidFill>
                <a:highlight>
                  <a:srgbClr val="FFFFFF"/>
                </a:highlight>
              </a:rPr>
              <a:t>3. Enrolat del nou alumnat </a:t>
            </a:r>
            <a:r>
              <a:rPr lang="ca" sz="1200">
                <a:solidFill>
                  <a:srgbClr val="222222"/>
                </a:solidFill>
                <a:highlight>
                  <a:srgbClr val="FFFFFF"/>
                </a:highlight>
              </a:rPr>
              <a:t>: Estan pressionant al proveïdor perquè automatitzi el procés. Que esborri els primary user antics i quan un nou alumne faci login, que automàticament es converteixi en primary user. I que després, es propagui aquesta informació a INDIC i es faci l’assignació automàtica. Intervenció del coordinador/a mínima, pràcticament 0</a:t>
            </a:r>
            <a:endParaRPr sz="1200">
              <a:solidFill>
                <a:srgbClr val="222222"/>
              </a:solidFill>
              <a:highlight>
                <a:srgbClr val="FFFFFF"/>
              </a:highlight>
            </a:endParaRPr>
          </a:p>
          <a:p>
            <a:pPr indent="0" lvl="0" marL="0" marR="0" rtl="0" algn="l">
              <a:lnSpc>
                <a:spcPct val="115000"/>
              </a:lnSpc>
              <a:spcBef>
                <a:spcPts val="0"/>
              </a:spcBef>
              <a:spcAft>
                <a:spcPts val="0"/>
              </a:spcAft>
              <a:buNone/>
            </a:pPr>
            <a:r>
              <a:t/>
            </a:r>
            <a:endParaRPr sz="1500">
              <a:solidFill>
                <a:srgbClr val="222222"/>
              </a:solidFill>
              <a:highlight>
                <a:srgbClr val="FFFFFF"/>
              </a:highlight>
              <a:latin typeface="Lato"/>
              <a:ea typeface="Lato"/>
              <a:cs typeface="Lato"/>
              <a:sym typeface="Lato"/>
            </a:endParaRPr>
          </a:p>
          <a:p>
            <a:pPr indent="0" lvl="0" marL="457200" marR="0" rtl="0" algn="l">
              <a:lnSpc>
                <a:spcPct val="115000"/>
              </a:lnSpc>
              <a:spcBef>
                <a:spcPts val="0"/>
              </a:spcBef>
              <a:spcAft>
                <a:spcPts val="0"/>
              </a:spcAft>
              <a:buClr>
                <a:srgbClr val="000000"/>
              </a:buClr>
              <a:buSzPts val="1400"/>
              <a:buFont typeface="Arial"/>
              <a:buNone/>
            </a:pPr>
            <a:r>
              <a:rPr b="0" i="0" lang="ca" sz="1400" u="none" cap="none" strike="noStrike">
                <a:solidFill>
                  <a:srgbClr val="222222"/>
                </a:solidFill>
                <a:highlight>
                  <a:schemeClr val="lt1"/>
                </a:highlight>
                <a:latin typeface="Lato"/>
                <a:ea typeface="Lato"/>
                <a:cs typeface="Lato"/>
                <a:sym typeface="Lato"/>
              </a:rPr>
              <a:t>   </a:t>
            </a:r>
            <a:endParaRPr b="0" i="0" sz="1400" u="none" cap="none" strike="noStrike">
              <a:solidFill>
                <a:srgbClr val="222222"/>
              </a:solidFill>
              <a:highlight>
                <a:schemeClr val="lt1"/>
              </a:highlight>
              <a:latin typeface="Lato"/>
              <a:ea typeface="Lato"/>
              <a:cs typeface="Lato"/>
              <a:sym typeface="Lato"/>
            </a:endParaRPr>
          </a:p>
          <a:p>
            <a:pPr indent="0" lvl="0" marL="1828800" marR="0" rtl="0" algn="l">
              <a:lnSpc>
                <a:spcPct val="115000"/>
              </a:lnSpc>
              <a:spcBef>
                <a:spcPts val="1200"/>
              </a:spcBef>
              <a:spcAft>
                <a:spcPts val="0"/>
              </a:spcAft>
              <a:buClr>
                <a:srgbClr val="000000"/>
              </a:buClr>
              <a:buSzPts val="1200"/>
              <a:buFont typeface="Arial"/>
              <a:buNone/>
            </a:pPr>
            <a:r>
              <a:t/>
            </a:r>
            <a:endParaRPr b="0" i="0" sz="1200" u="none" cap="none" strike="noStrike">
              <a:solidFill>
                <a:srgbClr val="222222"/>
              </a:solidFill>
              <a:highlight>
                <a:srgbClr val="FFFFFF"/>
              </a:highlight>
              <a:latin typeface="Lato"/>
              <a:ea typeface="Lato"/>
              <a:cs typeface="Lato"/>
              <a:sym typeface="Lato"/>
            </a:endParaRPr>
          </a:p>
          <a:p>
            <a:pPr indent="0" lvl="0" marL="457200" marR="0" rtl="0" algn="l">
              <a:lnSpc>
                <a:spcPct val="115000"/>
              </a:lnSpc>
              <a:spcBef>
                <a:spcPts val="1200"/>
              </a:spcBef>
              <a:spcAft>
                <a:spcPts val="0"/>
              </a:spcAft>
              <a:buClr>
                <a:srgbClr val="000000"/>
              </a:buClr>
              <a:buSzPts val="1350"/>
              <a:buFont typeface="Arial"/>
              <a:buNone/>
            </a:pPr>
            <a:r>
              <a:t/>
            </a:r>
            <a:endParaRPr b="0" i="0" sz="1350" u="none" cap="none" strike="noStrike">
              <a:solidFill>
                <a:srgbClr val="3A3A3A"/>
              </a:solidFill>
              <a:highlight>
                <a:srgbClr val="FFFFFF"/>
              </a:highlight>
              <a:latin typeface="Verdana"/>
              <a:ea typeface="Verdana"/>
              <a:cs typeface="Verdana"/>
              <a:sym typeface="Verdana"/>
            </a:endParaRPr>
          </a:p>
          <a:p>
            <a:pPr indent="0" lvl="0" marL="0" marR="0" rtl="0" algn="l">
              <a:lnSpc>
                <a:spcPct val="100000"/>
              </a:lnSpc>
              <a:spcBef>
                <a:spcPts val="400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42" name="Google Shape;142;g110ea714a2b_0_0"/>
          <p:cNvSpPr/>
          <p:nvPr/>
        </p:nvSpPr>
        <p:spPr>
          <a:xfrm>
            <a:off x="411124" y="636845"/>
            <a:ext cx="2893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10ea714a2b_0_0"/>
          <p:cNvSpPr/>
          <p:nvPr/>
        </p:nvSpPr>
        <p:spPr>
          <a:xfrm>
            <a:off x="412195" y="636845"/>
            <a:ext cx="28938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ca" sz="1600" u="none" cap="none" strike="noStrike">
                <a:solidFill>
                  <a:srgbClr val="DD3333"/>
                </a:solidFill>
                <a:latin typeface="Arial"/>
                <a:ea typeface="Arial"/>
                <a:cs typeface="Arial"/>
                <a:sym typeface="Arial"/>
              </a:rPr>
              <a:t>WEBINAR- Sessió </a:t>
            </a:r>
            <a:r>
              <a:rPr b="1" lang="ca" sz="1600">
                <a:solidFill>
                  <a:srgbClr val="DD3333"/>
                </a:solidFill>
              </a:rPr>
              <a:t>3</a:t>
            </a:r>
            <a:endParaRPr b="0" i="0" sz="1600" u="none" cap="none" strike="noStrike">
              <a:solidFill>
                <a:srgbClr val="000000"/>
              </a:solidFill>
              <a:latin typeface="Arial"/>
              <a:ea typeface="Arial"/>
              <a:cs typeface="Arial"/>
              <a:sym typeface="Arial"/>
            </a:endParaRPr>
          </a:p>
        </p:txBody>
      </p:sp>
      <p:grpSp>
        <p:nvGrpSpPr>
          <p:cNvPr id="144" name="Google Shape;144;g110ea714a2b_0_0"/>
          <p:cNvGrpSpPr/>
          <p:nvPr/>
        </p:nvGrpSpPr>
        <p:grpSpPr>
          <a:xfrm>
            <a:off x="471993" y="4504405"/>
            <a:ext cx="8199720" cy="555480"/>
            <a:chOff x="618480" y="4450680"/>
            <a:chExt cx="8199720" cy="555480"/>
          </a:xfrm>
        </p:grpSpPr>
        <p:pic>
          <p:nvPicPr>
            <p:cNvPr id="145" name="Google Shape;145;g110ea714a2b_0_0"/>
            <p:cNvPicPr preferRelativeResize="0"/>
            <p:nvPr/>
          </p:nvPicPr>
          <p:blipFill rotWithShape="1">
            <a:blip r:embed="rId5">
              <a:alphaModFix/>
            </a:blip>
            <a:srcRect b="0" l="0" r="0" t="0"/>
            <a:stretch/>
          </p:blipFill>
          <p:spPr>
            <a:xfrm>
              <a:off x="6621840" y="4450680"/>
              <a:ext cx="2196360" cy="555480"/>
            </a:xfrm>
            <a:prstGeom prst="rect">
              <a:avLst/>
            </a:prstGeom>
            <a:noFill/>
            <a:ln>
              <a:noFill/>
            </a:ln>
          </p:spPr>
        </p:pic>
        <p:pic>
          <p:nvPicPr>
            <p:cNvPr id="146" name="Google Shape;146;g110ea714a2b_0_0"/>
            <p:cNvPicPr preferRelativeResize="0"/>
            <p:nvPr/>
          </p:nvPicPr>
          <p:blipFill rotWithShape="1">
            <a:blip r:embed="rId6">
              <a:alphaModFix/>
            </a:blip>
            <a:srcRect b="0" l="0" r="0" t="0"/>
            <a:stretch/>
          </p:blipFill>
          <p:spPr>
            <a:xfrm>
              <a:off x="2511000" y="4528440"/>
              <a:ext cx="2143440" cy="399960"/>
            </a:xfrm>
            <a:prstGeom prst="rect">
              <a:avLst/>
            </a:prstGeom>
            <a:noFill/>
            <a:ln>
              <a:noFill/>
            </a:ln>
          </p:spPr>
        </p:pic>
        <p:pic>
          <p:nvPicPr>
            <p:cNvPr id="147" name="Google Shape;147;g110ea714a2b_0_0"/>
            <p:cNvPicPr preferRelativeResize="0"/>
            <p:nvPr/>
          </p:nvPicPr>
          <p:blipFill rotWithShape="1">
            <a:blip r:embed="rId7">
              <a:alphaModFix/>
            </a:blip>
            <a:srcRect b="0" l="0" r="0" t="0"/>
            <a:stretch/>
          </p:blipFill>
          <p:spPr>
            <a:xfrm>
              <a:off x="4903200" y="4528440"/>
              <a:ext cx="1290600" cy="399960"/>
            </a:xfrm>
            <a:prstGeom prst="rect">
              <a:avLst/>
            </a:prstGeom>
            <a:noFill/>
            <a:ln>
              <a:noFill/>
            </a:ln>
          </p:spPr>
        </p:pic>
        <p:pic>
          <p:nvPicPr>
            <p:cNvPr id="148" name="Google Shape;148;g110ea714a2b_0_0"/>
            <p:cNvPicPr preferRelativeResize="0"/>
            <p:nvPr/>
          </p:nvPicPr>
          <p:blipFill rotWithShape="1">
            <a:blip r:embed="rId8">
              <a:alphaModFix/>
            </a:blip>
            <a:srcRect b="0" l="0" r="0" t="0"/>
            <a:stretch/>
          </p:blipFill>
          <p:spPr>
            <a:xfrm>
              <a:off x="618480" y="4528440"/>
              <a:ext cx="1644120" cy="39996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10ea714a2b_0_43"/>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g110ea714a2b_0_43"/>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55" name="Google Shape;155;g110ea714a2b_0_43"/>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56" name="Google Shape;156;g110ea714a2b_0_43"/>
          <p:cNvSpPr/>
          <p:nvPr/>
        </p:nvSpPr>
        <p:spPr>
          <a:xfrm>
            <a:off x="411124" y="636845"/>
            <a:ext cx="2893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110ea714a2b_0_43"/>
          <p:cNvSpPr/>
          <p:nvPr/>
        </p:nvSpPr>
        <p:spPr>
          <a:xfrm>
            <a:off x="412195" y="636845"/>
            <a:ext cx="28938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ca" sz="1600" u="none" cap="none" strike="noStrike">
                <a:solidFill>
                  <a:srgbClr val="DD3333"/>
                </a:solidFill>
                <a:latin typeface="Arial"/>
                <a:ea typeface="Arial"/>
                <a:cs typeface="Arial"/>
                <a:sym typeface="Arial"/>
              </a:rPr>
              <a:t>WEBINAR- Sessió </a:t>
            </a:r>
            <a:r>
              <a:rPr b="1" lang="ca" sz="1600">
                <a:solidFill>
                  <a:srgbClr val="DD3333"/>
                </a:solidFill>
              </a:rPr>
              <a:t>3</a:t>
            </a:r>
            <a:endParaRPr b="0" i="0" sz="1600" u="none" cap="none" strike="noStrike">
              <a:solidFill>
                <a:srgbClr val="000000"/>
              </a:solidFill>
              <a:latin typeface="Arial"/>
              <a:ea typeface="Arial"/>
              <a:cs typeface="Arial"/>
              <a:sym typeface="Arial"/>
            </a:endParaRPr>
          </a:p>
        </p:txBody>
      </p:sp>
      <p:grpSp>
        <p:nvGrpSpPr>
          <p:cNvPr id="158" name="Google Shape;158;g110ea714a2b_0_43"/>
          <p:cNvGrpSpPr/>
          <p:nvPr/>
        </p:nvGrpSpPr>
        <p:grpSpPr>
          <a:xfrm>
            <a:off x="471993" y="4504405"/>
            <a:ext cx="8199720" cy="555480"/>
            <a:chOff x="618480" y="4450680"/>
            <a:chExt cx="8199720" cy="555480"/>
          </a:xfrm>
        </p:grpSpPr>
        <p:pic>
          <p:nvPicPr>
            <p:cNvPr id="159" name="Google Shape;159;g110ea714a2b_0_43"/>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160" name="Google Shape;160;g110ea714a2b_0_43"/>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161" name="Google Shape;161;g110ea714a2b_0_43"/>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162" name="Google Shape;162;g110ea714a2b_0_43"/>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sp>
        <p:nvSpPr>
          <p:cNvPr id="163" name="Google Shape;163;g110ea714a2b_0_43"/>
          <p:cNvSpPr txBox="1"/>
          <p:nvPr/>
        </p:nvSpPr>
        <p:spPr>
          <a:xfrm>
            <a:off x="599450" y="1354325"/>
            <a:ext cx="5839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a:t>2. Ens pot interessar:</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ca" u="sng">
                <a:solidFill>
                  <a:schemeClr val="hlink"/>
                </a:solidFill>
                <a:hlinkClick r:id="rId8"/>
              </a:rPr>
              <a:t>Models</a:t>
            </a:r>
            <a:r>
              <a:rPr lang="ca"/>
              <a:t> Primària/</a:t>
            </a:r>
            <a:r>
              <a:rPr lang="ca" u="sng">
                <a:solidFill>
                  <a:schemeClr val="hlink"/>
                </a:solidFill>
                <a:hlinkClick r:id="rId9"/>
              </a:rPr>
              <a:t>Secundària</a:t>
            </a:r>
            <a:r>
              <a:rPr lang="ca" u="sng">
                <a:solidFill>
                  <a:schemeClr val="hlink"/>
                </a:solidFill>
                <a:hlinkClick r:id="rId10"/>
              </a:rPr>
              <a:t> </a:t>
            </a:r>
            <a:endParaRPr/>
          </a:p>
          <a:p>
            <a:pPr indent="-317500" lvl="0" marL="457200" rtl="0" algn="l">
              <a:spcBef>
                <a:spcPts val="0"/>
              </a:spcBef>
              <a:spcAft>
                <a:spcPts val="0"/>
              </a:spcAft>
              <a:buSzPts val="1400"/>
              <a:buChar char="●"/>
            </a:pPr>
            <a:r>
              <a:rPr lang="ca" u="sng">
                <a:solidFill>
                  <a:schemeClr val="hlink"/>
                </a:solidFill>
                <a:hlinkClick r:id="rId11"/>
              </a:rPr>
              <a:t>Altres</a:t>
            </a:r>
            <a:r>
              <a:rPr lang="ca"/>
              <a:t> centres.</a:t>
            </a:r>
            <a:endParaRPr/>
          </a:p>
          <a:p>
            <a:pPr indent="0" lvl="0" marL="457200" rtl="0" algn="l">
              <a:spcBef>
                <a:spcPts val="0"/>
              </a:spcBef>
              <a:spcAft>
                <a:spcPts val="0"/>
              </a:spcAft>
              <a:buNone/>
            </a:pPr>
            <a:r>
              <a:t/>
            </a:r>
            <a:endParaRPr/>
          </a:p>
        </p:txBody>
      </p:sp>
      <p:pic>
        <p:nvPicPr>
          <p:cNvPr id="164" name="Google Shape;164;g110ea714a2b_0_43"/>
          <p:cNvPicPr preferRelativeResize="0"/>
          <p:nvPr/>
        </p:nvPicPr>
        <p:blipFill>
          <a:blip r:embed="rId12">
            <a:alphaModFix/>
          </a:blip>
          <a:stretch>
            <a:fillRect/>
          </a:stretch>
        </p:blipFill>
        <p:spPr>
          <a:xfrm>
            <a:off x="5503150" y="823675"/>
            <a:ext cx="2381250" cy="333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10ea714a2b_0_22"/>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110ea714a2b_0_22"/>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71" name="Google Shape;171;g110ea714a2b_0_22"/>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72" name="Google Shape;172;g110ea714a2b_0_22"/>
          <p:cNvSpPr/>
          <p:nvPr/>
        </p:nvSpPr>
        <p:spPr>
          <a:xfrm>
            <a:off x="411124" y="636845"/>
            <a:ext cx="2893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10ea714a2b_0_22"/>
          <p:cNvSpPr/>
          <p:nvPr/>
        </p:nvSpPr>
        <p:spPr>
          <a:xfrm>
            <a:off x="412195" y="636845"/>
            <a:ext cx="28938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ca" sz="1600" u="none" cap="none" strike="noStrike">
                <a:solidFill>
                  <a:srgbClr val="DD3333"/>
                </a:solidFill>
                <a:latin typeface="Arial"/>
                <a:ea typeface="Arial"/>
                <a:cs typeface="Arial"/>
                <a:sym typeface="Arial"/>
              </a:rPr>
              <a:t>WEBINAR- Sessió </a:t>
            </a:r>
            <a:r>
              <a:rPr b="1" lang="ca" sz="1600">
                <a:solidFill>
                  <a:srgbClr val="DD3333"/>
                </a:solidFill>
              </a:rPr>
              <a:t>3</a:t>
            </a:r>
            <a:endParaRPr b="0" i="0" sz="1600" u="none" cap="none" strike="noStrike">
              <a:solidFill>
                <a:srgbClr val="000000"/>
              </a:solidFill>
              <a:latin typeface="Arial"/>
              <a:ea typeface="Arial"/>
              <a:cs typeface="Arial"/>
              <a:sym typeface="Arial"/>
            </a:endParaRPr>
          </a:p>
        </p:txBody>
      </p:sp>
      <p:sp>
        <p:nvSpPr>
          <p:cNvPr id="174" name="Google Shape;174;g110ea714a2b_0_22"/>
          <p:cNvSpPr txBox="1"/>
          <p:nvPr/>
        </p:nvSpPr>
        <p:spPr>
          <a:xfrm>
            <a:off x="2711250" y="1063450"/>
            <a:ext cx="2632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ca">
                <a:solidFill>
                  <a:srgbClr val="EA9999"/>
                </a:solidFill>
              </a:rPr>
              <a:t>REQUISITS</a:t>
            </a:r>
            <a:endParaRPr b="1" i="0" sz="1400" u="none" cap="none" strike="noStrike">
              <a:solidFill>
                <a:srgbClr val="EA9999"/>
              </a:solidFill>
              <a:latin typeface="Arial"/>
              <a:ea typeface="Arial"/>
              <a:cs typeface="Arial"/>
              <a:sym typeface="Arial"/>
            </a:endParaRPr>
          </a:p>
        </p:txBody>
      </p:sp>
      <p:grpSp>
        <p:nvGrpSpPr>
          <p:cNvPr id="175" name="Google Shape;175;g110ea714a2b_0_22"/>
          <p:cNvGrpSpPr/>
          <p:nvPr/>
        </p:nvGrpSpPr>
        <p:grpSpPr>
          <a:xfrm>
            <a:off x="132455" y="4464105"/>
            <a:ext cx="8199720" cy="555480"/>
            <a:chOff x="618480" y="4450680"/>
            <a:chExt cx="8199720" cy="555480"/>
          </a:xfrm>
        </p:grpSpPr>
        <p:pic>
          <p:nvPicPr>
            <p:cNvPr id="176" name="Google Shape;176;g110ea714a2b_0_22"/>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177" name="Google Shape;177;g110ea714a2b_0_22"/>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178" name="Google Shape;178;g110ea714a2b_0_22"/>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179" name="Google Shape;179;g110ea714a2b_0_22"/>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sp>
        <p:nvSpPr>
          <p:cNvPr id="180" name="Google Shape;180;g110ea714a2b_0_22"/>
          <p:cNvSpPr txBox="1"/>
          <p:nvPr/>
        </p:nvSpPr>
        <p:spPr>
          <a:xfrm>
            <a:off x="873275" y="1383925"/>
            <a:ext cx="5639400" cy="3042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Assistència als seminaris webs via formulari </a:t>
            </a:r>
            <a:endParaRPr sz="1800">
              <a:solidFill>
                <a:schemeClr val="dk1"/>
              </a:solidFill>
              <a:latin typeface="Verdana"/>
              <a:ea typeface="Verdana"/>
              <a:cs typeface="Verdana"/>
              <a:sym typeface="Verdana"/>
            </a:endParaRPr>
          </a:p>
          <a:p>
            <a:pPr indent="-342900" lvl="0" marL="4572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Assistència 80% a les sessions territorials</a:t>
            </a:r>
            <a:endParaRPr sz="1800">
              <a:solidFill>
                <a:schemeClr val="dk1"/>
              </a:solidFill>
              <a:latin typeface="Verdana"/>
              <a:ea typeface="Verdana"/>
              <a:cs typeface="Verdana"/>
              <a:sym typeface="Verdana"/>
            </a:endParaRPr>
          </a:p>
          <a:p>
            <a:pPr indent="-342900" lvl="0" marL="4572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Nus:eina de participació </a:t>
            </a:r>
            <a:r>
              <a:rPr lang="ca" sz="1800" u="sng">
                <a:solidFill>
                  <a:srgbClr val="1155CC"/>
                </a:solidFill>
                <a:latin typeface="Verdana"/>
                <a:ea typeface="Verdana"/>
                <a:cs typeface="Verdana"/>
                <a:sym typeface="Verdana"/>
                <a:hlinkClick r:id="rId8">
                  <a:extLst>
                    <a:ext uri="{A12FA001-AC4F-418D-AE19-62706E023703}">
                      <ahyp:hlinkClr val="tx"/>
                    </a:ext>
                  </a:extLst>
                </a:hlinkClick>
              </a:rPr>
              <a:t>https://ja,cat/sub-cdc-participacio-nus</a:t>
            </a:r>
            <a:r>
              <a:rPr lang="ca" sz="1800">
                <a:solidFill>
                  <a:schemeClr val="dk1"/>
                </a:solidFill>
                <a:latin typeface="Verdana"/>
                <a:ea typeface="Verdana"/>
                <a:cs typeface="Verdana"/>
                <a:sym typeface="Verdana"/>
              </a:rPr>
              <a:t> </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Visitar nus 15 dies</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llegir 60 temes</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llegir 200 respostes </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chemeClr val="dk1"/>
              </a:buClr>
              <a:buSzPts val="1800"/>
              <a:buFont typeface="Verdana"/>
              <a:buChar char="○"/>
            </a:pPr>
            <a:r>
              <a:rPr lang="ca" sz="1800">
                <a:solidFill>
                  <a:schemeClr val="dk1"/>
                </a:solidFill>
                <a:latin typeface="Verdana"/>
                <a:ea typeface="Verdana"/>
                <a:cs typeface="Verdana"/>
                <a:sym typeface="Verdana"/>
              </a:rPr>
              <a:t>Com ho </a:t>
            </a:r>
            <a:r>
              <a:rPr lang="ca" sz="1800">
                <a:solidFill>
                  <a:schemeClr val="dk1"/>
                </a:solidFill>
                <a:latin typeface="Verdana"/>
                <a:ea typeface="Verdana"/>
                <a:cs typeface="Verdana"/>
                <a:sym typeface="Verdana"/>
              </a:rPr>
              <a:t>sé</a:t>
            </a:r>
            <a:r>
              <a:rPr lang="ca" sz="1800">
                <a:solidFill>
                  <a:schemeClr val="dk1"/>
                </a:solidFill>
                <a:latin typeface="Verdana"/>
                <a:ea typeface="Verdana"/>
                <a:cs typeface="Verdana"/>
                <a:sym typeface="Verdana"/>
              </a:rPr>
              <a:t>!?</a:t>
            </a:r>
            <a:endParaRPr sz="1800">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10ea714a2b_0_33"/>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6" name="Google Shape;186;g110ea714a2b_0_33"/>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187" name="Google Shape;187;g110ea714a2b_0_33"/>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188" name="Google Shape;188;g110ea714a2b_0_33"/>
          <p:cNvSpPr/>
          <p:nvPr/>
        </p:nvSpPr>
        <p:spPr>
          <a:xfrm rot="1496664">
            <a:off x="-57880" y="1584628"/>
            <a:ext cx="2893735" cy="365609"/>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10ea714a2b_0_33"/>
          <p:cNvSpPr/>
          <p:nvPr/>
        </p:nvSpPr>
        <p:spPr>
          <a:xfrm rot="1420742">
            <a:off x="-57901" y="1554083"/>
            <a:ext cx="2893833" cy="4267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ca" sz="1600">
                <a:solidFill>
                  <a:srgbClr val="DD3333"/>
                </a:solidFill>
              </a:rPr>
              <a:t>Certificació de la formació</a:t>
            </a:r>
            <a:endParaRPr b="0" i="0" sz="1600" u="none" cap="none" strike="noStrike">
              <a:solidFill>
                <a:srgbClr val="000000"/>
              </a:solidFill>
              <a:latin typeface="Arial"/>
              <a:ea typeface="Arial"/>
              <a:cs typeface="Arial"/>
              <a:sym typeface="Arial"/>
            </a:endParaRPr>
          </a:p>
        </p:txBody>
      </p:sp>
      <p:grpSp>
        <p:nvGrpSpPr>
          <p:cNvPr id="190" name="Google Shape;190;g110ea714a2b_0_33"/>
          <p:cNvGrpSpPr/>
          <p:nvPr/>
        </p:nvGrpSpPr>
        <p:grpSpPr>
          <a:xfrm>
            <a:off x="471993" y="4504405"/>
            <a:ext cx="8199720" cy="555480"/>
            <a:chOff x="618480" y="4450680"/>
            <a:chExt cx="8199720" cy="555480"/>
          </a:xfrm>
        </p:grpSpPr>
        <p:pic>
          <p:nvPicPr>
            <p:cNvPr id="191" name="Google Shape;191;g110ea714a2b_0_33"/>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192" name="Google Shape;192;g110ea714a2b_0_33"/>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193" name="Google Shape;193;g110ea714a2b_0_33"/>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194" name="Google Shape;194;g110ea714a2b_0_33"/>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195" name="Google Shape;195;g110ea714a2b_0_33"/>
          <p:cNvPicPr preferRelativeResize="0"/>
          <p:nvPr/>
        </p:nvPicPr>
        <p:blipFill>
          <a:blip r:embed="rId8">
            <a:alphaModFix/>
          </a:blip>
          <a:stretch>
            <a:fillRect/>
          </a:stretch>
        </p:blipFill>
        <p:spPr>
          <a:xfrm>
            <a:off x="2886300" y="522980"/>
            <a:ext cx="5917500" cy="39644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12babbd119_0_0"/>
          <p:cNvSpPr/>
          <p:nvPr/>
        </p:nvSpPr>
        <p:spPr>
          <a:xfrm>
            <a:off x="0" y="0"/>
            <a:ext cx="9143700" cy="476700"/>
          </a:xfrm>
          <a:prstGeom prst="rect">
            <a:avLst/>
          </a:prstGeom>
          <a:solidFill>
            <a:srgbClr val="FF5858"/>
          </a:solidFill>
          <a:ln cap="flat" cmpd="sng" w="9525">
            <a:solidFill>
              <a:srgbClr val="FF58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g112babbd119_0_0"/>
          <p:cNvPicPr preferRelativeResize="0"/>
          <p:nvPr/>
        </p:nvPicPr>
        <p:blipFill rotWithShape="1">
          <a:blip r:embed="rId3">
            <a:alphaModFix/>
          </a:blip>
          <a:srcRect b="0" l="0" r="0" t="0"/>
          <a:stretch/>
        </p:blipFill>
        <p:spPr>
          <a:xfrm>
            <a:off x="8499240" y="0"/>
            <a:ext cx="435600" cy="409680"/>
          </a:xfrm>
          <a:prstGeom prst="rect">
            <a:avLst/>
          </a:prstGeom>
          <a:noFill/>
          <a:ln>
            <a:noFill/>
          </a:ln>
        </p:spPr>
      </p:pic>
      <p:sp>
        <p:nvSpPr>
          <p:cNvPr id="202" name="Google Shape;202;g112babbd119_0_0"/>
          <p:cNvSpPr/>
          <p:nvPr/>
        </p:nvSpPr>
        <p:spPr>
          <a:xfrm>
            <a:off x="7920" y="149040"/>
            <a:ext cx="40749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ca" sz="1200" u="none" cap="none" strike="noStrike">
                <a:solidFill>
                  <a:srgbClr val="FFFFFF"/>
                </a:solidFill>
                <a:latin typeface="Arial"/>
                <a:ea typeface="Arial"/>
                <a:cs typeface="Arial"/>
                <a:sym typeface="Arial"/>
              </a:rPr>
              <a:t>Subxarxa de coordinació digital de centre</a:t>
            </a:r>
            <a:endParaRPr b="0" i="0" sz="1200" u="none" cap="none" strike="noStrike">
              <a:solidFill>
                <a:srgbClr val="000000"/>
              </a:solidFill>
              <a:latin typeface="Arial"/>
              <a:ea typeface="Arial"/>
              <a:cs typeface="Arial"/>
              <a:sym typeface="Arial"/>
            </a:endParaRPr>
          </a:p>
        </p:txBody>
      </p:sp>
      <p:sp>
        <p:nvSpPr>
          <p:cNvPr id="203" name="Google Shape;203;g112babbd119_0_0"/>
          <p:cNvSpPr/>
          <p:nvPr/>
        </p:nvSpPr>
        <p:spPr>
          <a:xfrm>
            <a:off x="411124" y="636845"/>
            <a:ext cx="2893800" cy="3657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12babbd119_0_0"/>
          <p:cNvSpPr/>
          <p:nvPr/>
        </p:nvSpPr>
        <p:spPr>
          <a:xfrm>
            <a:off x="412195" y="636845"/>
            <a:ext cx="28938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ca" sz="1600" u="none" cap="none" strike="noStrike">
                <a:solidFill>
                  <a:srgbClr val="DD3333"/>
                </a:solidFill>
                <a:latin typeface="Arial"/>
                <a:ea typeface="Arial"/>
                <a:cs typeface="Arial"/>
                <a:sym typeface="Arial"/>
              </a:rPr>
              <a:t>WEBINAR- Sessió 2</a:t>
            </a:r>
            <a:endParaRPr b="0" i="0" sz="1600" u="none" cap="none" strike="noStrike">
              <a:solidFill>
                <a:srgbClr val="000000"/>
              </a:solidFill>
              <a:latin typeface="Arial"/>
              <a:ea typeface="Arial"/>
              <a:cs typeface="Arial"/>
              <a:sym typeface="Arial"/>
            </a:endParaRPr>
          </a:p>
        </p:txBody>
      </p:sp>
      <p:sp>
        <p:nvSpPr>
          <p:cNvPr id="205" name="Google Shape;205;g112babbd119_0_0"/>
          <p:cNvSpPr txBox="1"/>
          <p:nvPr/>
        </p:nvSpPr>
        <p:spPr>
          <a:xfrm>
            <a:off x="765550" y="636850"/>
            <a:ext cx="81693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rgbClr val="000000"/>
              </a:buClr>
              <a:buSzPts val="2300"/>
              <a:buFont typeface="Arial"/>
              <a:buNone/>
            </a:pPr>
            <a:r>
              <a:rPr b="1" i="0" lang="ca" sz="2300" u="none" cap="none" strike="noStrike">
                <a:solidFill>
                  <a:srgbClr val="222222"/>
                </a:solidFill>
                <a:latin typeface="Arial"/>
                <a:ea typeface="Arial"/>
                <a:cs typeface="Arial"/>
                <a:sym typeface="Arial"/>
              </a:rPr>
              <a:t>                                   </a:t>
            </a:r>
            <a:r>
              <a:rPr b="1" lang="ca" sz="2300">
                <a:solidFill>
                  <a:srgbClr val="EA9999"/>
                </a:solidFill>
              </a:rPr>
              <a:t>Mentoria Digital</a:t>
            </a:r>
            <a:endParaRPr b="1" i="0" sz="2300" u="none" cap="none" strike="noStrike">
              <a:solidFill>
                <a:srgbClr val="EA9999"/>
              </a:solidFill>
              <a:latin typeface="Arial"/>
              <a:ea typeface="Arial"/>
              <a:cs typeface="Arial"/>
              <a:sym typeface="Arial"/>
            </a:endParaRPr>
          </a:p>
          <a:p>
            <a:pPr indent="0" lvl="0" marL="0" marR="0" rtl="0" algn="l">
              <a:lnSpc>
                <a:spcPct val="115000"/>
              </a:lnSpc>
              <a:spcBef>
                <a:spcPts val="400"/>
              </a:spcBef>
              <a:spcAft>
                <a:spcPts val="0"/>
              </a:spcAft>
              <a:buClr>
                <a:srgbClr val="000000"/>
              </a:buClr>
              <a:buSzPts val="1700"/>
              <a:buFont typeface="Arial"/>
              <a:buNone/>
            </a:pPr>
            <a:r>
              <a:rPr b="0" i="0" lang="ca" sz="1700" u="none" cap="none" strike="noStrike">
                <a:solidFill>
                  <a:srgbClr val="222222"/>
                </a:solidFill>
                <a:latin typeface="Arial"/>
                <a:ea typeface="Arial"/>
                <a:cs typeface="Arial"/>
                <a:sym typeface="Arial"/>
              </a:rPr>
              <a:t>Es </a:t>
            </a:r>
            <a:r>
              <a:rPr lang="ca" sz="1700">
                <a:solidFill>
                  <a:srgbClr val="222222"/>
                </a:solidFill>
              </a:rPr>
              <a:t>cobreixen totes les places!</a:t>
            </a:r>
            <a:endParaRPr b="0" i="0" sz="1700" u="none" cap="none" strike="noStrike">
              <a:solidFill>
                <a:srgbClr val="222222"/>
              </a:solidFill>
              <a:latin typeface="Arial"/>
              <a:ea typeface="Arial"/>
              <a:cs typeface="Arial"/>
              <a:sym typeface="Arial"/>
            </a:endParaRPr>
          </a:p>
          <a:p>
            <a:pPr indent="0" lvl="0" marL="0" marR="0" rtl="0" algn="l">
              <a:lnSpc>
                <a:spcPct val="115000"/>
              </a:lnSpc>
              <a:spcBef>
                <a:spcPts val="200"/>
              </a:spcBef>
              <a:spcAft>
                <a:spcPts val="0"/>
              </a:spcAft>
              <a:buClr>
                <a:schemeClr val="dk1"/>
              </a:buClr>
              <a:buSzPts val="1100"/>
              <a:buFont typeface="Arial"/>
              <a:buNone/>
            </a:pPr>
            <a:r>
              <a:t/>
            </a:r>
            <a:endParaRPr b="1" sz="1700">
              <a:solidFill>
                <a:srgbClr val="222222"/>
              </a:solidFill>
            </a:endParaRPr>
          </a:p>
          <a:p>
            <a:pPr indent="0" lvl="0" marL="0" marR="0" rtl="0" algn="l">
              <a:lnSpc>
                <a:spcPct val="115000"/>
              </a:lnSpc>
              <a:spcBef>
                <a:spcPts val="200"/>
              </a:spcBef>
              <a:spcAft>
                <a:spcPts val="0"/>
              </a:spcAft>
              <a:buClr>
                <a:schemeClr val="dk1"/>
              </a:buClr>
              <a:buSzPts val="1100"/>
              <a:buFont typeface="Arial"/>
              <a:buNone/>
            </a:pPr>
            <a:r>
              <a:t/>
            </a:r>
            <a:endParaRPr b="1" sz="1700">
              <a:solidFill>
                <a:srgbClr val="222222"/>
              </a:solidFill>
            </a:endParaRPr>
          </a:p>
          <a:p>
            <a:pPr indent="0" lvl="0" marL="0" marR="0" rtl="0" algn="l">
              <a:lnSpc>
                <a:spcPct val="115000"/>
              </a:lnSpc>
              <a:spcBef>
                <a:spcPts val="200"/>
              </a:spcBef>
              <a:spcAft>
                <a:spcPts val="0"/>
              </a:spcAft>
              <a:buClr>
                <a:schemeClr val="dk1"/>
              </a:buClr>
              <a:buSzPts val="1100"/>
              <a:buFont typeface="Arial"/>
              <a:buNone/>
            </a:pPr>
            <a:r>
              <a:rPr b="1" lang="ca" sz="1700">
                <a:solidFill>
                  <a:srgbClr val="222222"/>
                </a:solidFill>
              </a:rPr>
              <a:t>Nombre de FICs/Centres</a:t>
            </a:r>
            <a:endParaRPr b="0" i="0" sz="1700" u="none" cap="none" strike="noStrike">
              <a:solidFill>
                <a:srgbClr val="222222"/>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10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06" name="Google Shape;206;g112babbd119_0_0"/>
          <p:cNvSpPr txBox="1"/>
          <p:nvPr/>
        </p:nvSpPr>
        <p:spPr>
          <a:xfrm>
            <a:off x="2108300" y="1864825"/>
            <a:ext cx="282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 name="Google Shape;207;g112babbd119_0_0"/>
          <p:cNvGrpSpPr/>
          <p:nvPr/>
        </p:nvGrpSpPr>
        <p:grpSpPr>
          <a:xfrm>
            <a:off x="471993" y="4623105"/>
            <a:ext cx="8199720" cy="555480"/>
            <a:chOff x="618480" y="4450680"/>
            <a:chExt cx="8199720" cy="555480"/>
          </a:xfrm>
        </p:grpSpPr>
        <p:pic>
          <p:nvPicPr>
            <p:cNvPr id="208" name="Google Shape;208;g112babbd119_0_0"/>
            <p:cNvPicPr preferRelativeResize="0"/>
            <p:nvPr/>
          </p:nvPicPr>
          <p:blipFill rotWithShape="1">
            <a:blip r:embed="rId4">
              <a:alphaModFix/>
            </a:blip>
            <a:srcRect b="0" l="0" r="0" t="0"/>
            <a:stretch/>
          </p:blipFill>
          <p:spPr>
            <a:xfrm>
              <a:off x="6621840" y="4450680"/>
              <a:ext cx="2196360" cy="555480"/>
            </a:xfrm>
            <a:prstGeom prst="rect">
              <a:avLst/>
            </a:prstGeom>
            <a:noFill/>
            <a:ln>
              <a:noFill/>
            </a:ln>
          </p:spPr>
        </p:pic>
        <p:pic>
          <p:nvPicPr>
            <p:cNvPr id="209" name="Google Shape;209;g112babbd119_0_0"/>
            <p:cNvPicPr preferRelativeResize="0"/>
            <p:nvPr/>
          </p:nvPicPr>
          <p:blipFill rotWithShape="1">
            <a:blip r:embed="rId5">
              <a:alphaModFix/>
            </a:blip>
            <a:srcRect b="0" l="0" r="0" t="0"/>
            <a:stretch/>
          </p:blipFill>
          <p:spPr>
            <a:xfrm>
              <a:off x="2511000" y="4528440"/>
              <a:ext cx="2143440" cy="399960"/>
            </a:xfrm>
            <a:prstGeom prst="rect">
              <a:avLst/>
            </a:prstGeom>
            <a:noFill/>
            <a:ln>
              <a:noFill/>
            </a:ln>
          </p:spPr>
        </p:pic>
        <p:pic>
          <p:nvPicPr>
            <p:cNvPr id="210" name="Google Shape;210;g112babbd119_0_0"/>
            <p:cNvPicPr preferRelativeResize="0"/>
            <p:nvPr/>
          </p:nvPicPr>
          <p:blipFill rotWithShape="1">
            <a:blip r:embed="rId6">
              <a:alphaModFix/>
            </a:blip>
            <a:srcRect b="0" l="0" r="0" t="0"/>
            <a:stretch/>
          </p:blipFill>
          <p:spPr>
            <a:xfrm>
              <a:off x="4903200" y="4528440"/>
              <a:ext cx="1290600" cy="399960"/>
            </a:xfrm>
            <a:prstGeom prst="rect">
              <a:avLst/>
            </a:prstGeom>
            <a:noFill/>
            <a:ln>
              <a:noFill/>
            </a:ln>
          </p:spPr>
        </p:pic>
        <p:pic>
          <p:nvPicPr>
            <p:cNvPr id="211" name="Google Shape;211;g112babbd119_0_0"/>
            <p:cNvPicPr preferRelativeResize="0"/>
            <p:nvPr/>
          </p:nvPicPr>
          <p:blipFill rotWithShape="1">
            <a:blip r:embed="rId7">
              <a:alphaModFix/>
            </a:blip>
            <a:srcRect b="0" l="0" r="0" t="0"/>
            <a:stretch/>
          </p:blipFill>
          <p:spPr>
            <a:xfrm>
              <a:off x="618480" y="4528440"/>
              <a:ext cx="1644120" cy="399960"/>
            </a:xfrm>
            <a:prstGeom prst="rect">
              <a:avLst/>
            </a:prstGeom>
            <a:noFill/>
            <a:ln>
              <a:noFill/>
            </a:ln>
          </p:spPr>
        </p:pic>
      </p:grpSp>
      <p:pic>
        <p:nvPicPr>
          <p:cNvPr id="212" name="Google Shape;212;g112babbd119_0_0"/>
          <p:cNvPicPr preferRelativeResize="0"/>
          <p:nvPr/>
        </p:nvPicPr>
        <p:blipFill>
          <a:blip r:embed="rId8">
            <a:alphaModFix/>
          </a:blip>
          <a:stretch>
            <a:fillRect/>
          </a:stretch>
        </p:blipFill>
        <p:spPr>
          <a:xfrm>
            <a:off x="3945650" y="1192550"/>
            <a:ext cx="2095500" cy="2752725"/>
          </a:xfrm>
          <a:prstGeom prst="rect">
            <a:avLst/>
          </a:prstGeom>
          <a:noFill/>
          <a:ln>
            <a:noFill/>
          </a:ln>
        </p:spPr>
      </p:pic>
      <p:pic>
        <p:nvPicPr>
          <p:cNvPr id="213" name="Google Shape;213;g112babbd119_0_0"/>
          <p:cNvPicPr preferRelativeResize="0"/>
          <p:nvPr/>
        </p:nvPicPr>
        <p:blipFill>
          <a:blip r:embed="rId9">
            <a:alphaModFix/>
          </a:blip>
          <a:stretch>
            <a:fillRect/>
          </a:stretch>
        </p:blipFill>
        <p:spPr>
          <a:xfrm>
            <a:off x="1802513" y="3430138"/>
            <a:ext cx="4238625" cy="885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