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4" roundtripDataSignature="AMtx7mhEIV7uhEfSiSnHx4eZa+XwNaXur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4" d="100"/>
          <a:sy n="74" d="100"/>
        </p:scale>
        <p:origin x="-1224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783389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" name="Google Shape;282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2" name="Google Shape;12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ca-ES"/>
              <a:t>necessitat en canvis en els agents implicats, donat els docents i pares ja no ocupen el lloc principal com a fonts d’interacció o de suport emocional.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ol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ol i text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5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5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5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5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ol vertical i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51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51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5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çalera de la secció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ol i objectes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4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" type="blank">
  <p:cSld name="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ctes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4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0" name="Google Shape;40;p4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1" name="Google Shape;41;p4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4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4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4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4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8" name="Google Shape;48;p4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4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omés títol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4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4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ingut amb llegend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4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4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4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tge amb llegend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4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4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4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4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4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4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4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a-ES"/>
              <a:t>LA INCLUSIÓ DE L’ALUMNAT TEA A SECUNDÀRIA</a:t>
            </a:r>
            <a:endParaRPr/>
          </a:p>
        </p:txBody>
      </p:sp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ca-ES"/>
              <a:t>GRUP DE TREBALL EAP-CRETDIC-CSMIJ</a:t>
            </a:r>
            <a:endParaRPr/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ca-ES"/>
              <a:t>CURS 2019-20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a-ES"/>
              <a:t>Reptes per als adolescents TEA</a:t>
            </a:r>
            <a:endParaRPr/>
          </a:p>
        </p:txBody>
      </p:sp>
      <p:sp>
        <p:nvSpPr>
          <p:cNvPr id="144" name="Google Shape;144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ca-ES" sz="2960"/>
              <a:t>Intervenció  centrada en els  estudiants  amb TEA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ca-ES" sz="2960"/>
              <a:t>Intervenció centrada en els iguals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–"/>
            </a:pPr>
            <a:r>
              <a:rPr lang="ca-ES" sz="2590"/>
              <a:t>Informació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–"/>
            </a:pPr>
            <a:r>
              <a:rPr lang="ca-ES" sz="2590"/>
              <a:t>Entrenament 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–"/>
            </a:pPr>
            <a:r>
              <a:rPr lang="ca-ES" sz="2590"/>
              <a:t>Suport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ca-ES" sz="2960"/>
              <a:t>Intervenció centrada en els professors  i educadors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ca-ES" sz="2960"/>
              <a:t>Intervenció centrada en el canvi en el context escolar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ca-ES" sz="2960"/>
              <a:t>Intervenció per implicar les famílies</a:t>
            </a:r>
            <a:endParaRPr sz="296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a-ES"/>
              <a:t>Estat de la qüestió</a:t>
            </a:r>
            <a:endParaRPr/>
          </a:p>
        </p:txBody>
      </p:sp>
      <p:sp>
        <p:nvSpPr>
          <p:cNvPr id="150" name="Google Shape;150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a-ES"/>
              <a:t>Experiències. </a:t>
            </a:r>
            <a:endParaRPr/>
          </a:p>
          <a:p>
            <a: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ca-ES" sz="3959"/>
              <a:t/>
            </a:r>
            <a:br>
              <a:rPr lang="ca-ES" sz="3959"/>
            </a:br>
            <a:r>
              <a:rPr lang="ca-ES" sz="3959"/>
              <a:t>DIFICULTATS QUE DETECTEM</a:t>
            </a:r>
            <a:br>
              <a:rPr lang="ca-ES" sz="3959"/>
            </a:br>
            <a:endParaRPr sz="3959"/>
          </a:p>
        </p:txBody>
      </p:sp>
      <p:sp>
        <p:nvSpPr>
          <p:cNvPr id="156" name="Google Shape;156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ca-ES"/>
              <a:t>Els moments d’esbarjo no es consideren moments educatius</a:t>
            </a:r>
            <a:endParaRPr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ca-ES"/>
              <a:t>A Secundaria perden indicadors d’inclusió</a:t>
            </a:r>
            <a:endParaRPr/>
          </a:p>
          <a:p>
            <a:pPr marL="114300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a-ES"/>
              <a:t>per interessos del TEA</a:t>
            </a:r>
            <a:endParaRPr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ca-ES"/>
              <a:t>Autistes sense desig de relacionar-se</a:t>
            </a:r>
            <a:endParaRPr/>
          </a:p>
          <a:p>
            <a:pPr marL="114300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a-ES"/>
              <a:t>sovint són reaccions  defensives que responen a l’angoixa</a:t>
            </a:r>
            <a:endParaRPr/>
          </a:p>
          <a:p>
            <a: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a-ES"/>
              <a:t>Com ho fan</a:t>
            </a:r>
            <a:endParaRPr/>
          </a:p>
        </p:txBody>
      </p:sp>
      <p:sp>
        <p:nvSpPr>
          <p:cNvPr id="162" name="Google Shape;162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1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ca-ES"/>
              <a:t>Facilitar espais de relació dins del centre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a-ES" sz="2800"/>
              <a:t>Diversificar activitats de pati per a que siguin mes de l’agrat de l’alumne amb TEA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a-ES" sz="2800"/>
              <a:t>Acompanyament personalitzat per conèixer l’INS. Si es possible amb persona de referència.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a-ES" sz="2800"/>
              <a:t>Punt SIEI- fa suport a la inclusió. Punt de referència estable per reduir angoixa d’espai nou.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a-ES" sz="2800"/>
              <a:t>Traspàs d’informació</a:t>
            </a:r>
            <a:endParaRPr sz="2800"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a-ES" sz="2800"/>
              <a:t>Estudiar el grup classe mes adient (grup més sensible)</a:t>
            </a:r>
            <a:endParaRPr/>
          </a:p>
          <a:p>
            <a:pPr marL="342900" lvl="0" indent="-1651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168" name="Google Shape;168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ca-ES" sz="2960"/>
              <a:t>No crear grups de treball a l’atzar </a:t>
            </a:r>
            <a:endParaRPr sz="2960"/>
          </a:p>
          <a:p>
            <a:pPr marL="34290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ca-ES" sz="2960"/>
              <a:t>Sensibilitzar els iguals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ca-ES" sz="2960"/>
              <a:t>Acollida – maig, juny i a setembre. Conèixer i inici de creació de vincle.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ca-ES" sz="2960"/>
              <a:t>Cada matí espai d’acollida que es va anar retirant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ca-ES" sz="2960"/>
              <a:t>Flexibilitzar horari. Pati surt abans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ca-ES" sz="2960"/>
              <a:t>Organització de patis. El professorat EF estructura el pati. Delegats de pati s'encarreguen de cada un dels espais.</a:t>
            </a:r>
            <a:endParaRPr/>
          </a:p>
          <a:p>
            <a:pPr marL="342900" lvl="0" indent="-15494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endParaRPr sz="2960"/>
          </a:p>
          <a:p>
            <a:pPr marL="342900" lvl="0" indent="-15494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endParaRPr sz="296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174" name="Google Shape;174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a-ES"/>
              <a:t>Utilitzar iguals per ajudar a interpretar el món al TEA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a-ES"/>
              <a:t>SIEI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a-ES"/>
              <a:t>Visita per a tots els alumnes de SIEI de primer. Fan un esmorzar i els alumnes de 1r ESO els fan acollida i esmorzar. Xerren entre ells.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ca-ES"/>
              <a:t>2ª TROBADA</a:t>
            </a:r>
            <a:br>
              <a:rPr lang="ca-ES"/>
            </a:br>
            <a:r>
              <a:rPr lang="ca-ES"/>
              <a:t>GENER 2020</a:t>
            </a:r>
            <a:endParaRPr/>
          </a:p>
        </p:txBody>
      </p:sp>
      <p:sp>
        <p:nvSpPr>
          <p:cNvPr id="180" name="Google Shape;180;p1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a-ES"/>
              <a:t>Què farem?</a:t>
            </a:r>
            <a:endParaRPr/>
          </a:p>
        </p:txBody>
      </p:sp>
      <p:sp>
        <p:nvSpPr>
          <p:cNvPr id="186" name="Google Shape;186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ca-ES" sz="2960"/>
              <a:t>Recordatori dels eixos d’intervenció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ca-ES" sz="2960"/>
              <a:t>Resum de les respostes rebudes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ca-ES" sz="2960"/>
              <a:t>Decidim com elaborarem les propostes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–"/>
            </a:pPr>
            <a:r>
              <a:rPr lang="ca-ES" sz="2590"/>
              <a:t>Un responsable per a cada eix  i treballem amb el drive?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–"/>
            </a:pPr>
            <a:r>
              <a:rPr lang="ca-ES" sz="2590"/>
              <a:t>Subgrups de treball, trobada abans de la general per portar proposta elaborada?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–"/>
            </a:pPr>
            <a:r>
              <a:rPr lang="ca-ES" sz="2590"/>
              <a:t>....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ca-ES" sz="2960"/>
              <a:t>Treball per grups per elaborar propostes per a cada un dels eixos d’intervenció. 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ts val="2590"/>
              <a:buChar char="–"/>
            </a:pPr>
            <a:r>
              <a:rPr lang="ca-ES" sz="2590"/>
              <a:t>Eix a eix, el treballem en grups i el posem en comú 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a-ES"/>
              <a:t>MESURES UNIVERSALS</a:t>
            </a:r>
            <a:endParaRPr/>
          </a:p>
        </p:txBody>
      </p:sp>
      <p:sp>
        <p:nvSpPr>
          <p:cNvPr id="192" name="Google Shape;192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ca-ES" sz="2720"/>
              <a:t>METODOLOGIA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ts val="2380"/>
              <a:buChar char="–"/>
            </a:pPr>
            <a:r>
              <a:rPr lang="ca-ES" sz="2380"/>
              <a:t>Aprenentatge cooperatiu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ts val="2380"/>
              <a:buChar char="–"/>
            </a:pPr>
            <a:r>
              <a:rPr lang="ca-ES" sz="2380"/>
              <a:t>Treball per projectes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ts val="2380"/>
              <a:buChar char="–"/>
            </a:pPr>
            <a:r>
              <a:rPr lang="ca-ES" sz="2380"/>
              <a:t>Dos professors a l’aula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ca-ES" sz="2720"/>
              <a:t>ATENCIO A LA DIVERSITAT</a:t>
            </a:r>
            <a:endParaRPr sz="2720"/>
          </a:p>
          <a:p>
            <a:pPr marL="742950" lvl="1" indent="-285750" algn="l" rtl="0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ts val="2380"/>
              <a:buChar char="–"/>
            </a:pPr>
            <a:r>
              <a:rPr lang="ca-ES" sz="2380"/>
              <a:t>Desdoblaments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ts val="2380"/>
              <a:buChar char="–"/>
            </a:pPr>
            <a:r>
              <a:rPr lang="ca-ES" sz="2380"/>
              <a:t>Tutoria: tutories individuals, cotutor</a:t>
            </a:r>
            <a:endParaRPr sz="2380"/>
          </a:p>
          <a:p>
            <a:pPr marL="742950" lvl="1" indent="-285750" algn="l" rtl="0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ts val="2380"/>
              <a:buChar char="–"/>
            </a:pPr>
            <a:r>
              <a:rPr lang="ca-ES" sz="2380"/>
              <a:t>Grup de diversitat a l’alça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ts val="2380"/>
              <a:buChar char="–"/>
            </a:pPr>
            <a:r>
              <a:rPr lang="ca-ES" sz="2380"/>
              <a:t>Acompanyament a l’aula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ts val="2380"/>
              <a:buChar char="–"/>
            </a:pPr>
            <a:r>
              <a:rPr lang="ca-ES" sz="2380"/>
              <a:t>Flexibilització del temps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ts val="2380"/>
              <a:buChar char="–"/>
            </a:pPr>
            <a:r>
              <a:rPr lang="ca-ES" sz="2380"/>
              <a:t>Acollida inici de curs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ts val="2380"/>
              <a:buChar char="–"/>
            </a:pPr>
            <a:r>
              <a:rPr lang="ca-ES" sz="2380"/>
              <a:t>Acompanyament a la família</a:t>
            </a:r>
            <a:endParaRPr/>
          </a:p>
          <a:p>
            <a:pPr marL="342900" lvl="0" indent="-17018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endParaRPr sz="272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a-ES"/>
              <a:t>MESURES ADDICIONALS</a:t>
            </a:r>
            <a:endParaRPr/>
          </a:p>
        </p:txBody>
      </p:sp>
      <p:sp>
        <p:nvSpPr>
          <p:cNvPr id="198" name="Google Shape;198;p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a-ES"/>
              <a:t>Suport orientador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a-ES"/>
              <a:t>PI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a-ES"/>
              <a:t>Vetlladora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a-ES"/>
              <a:t>Carta de compromís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a-ES"/>
              <a:t>Flexibilització horària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ca-ES"/>
              <a:t>1ª TROBADA</a:t>
            </a:r>
            <a:br>
              <a:rPr lang="ca-ES"/>
            </a:br>
            <a:r>
              <a:rPr lang="ca-ES"/>
              <a:t>NOVEMBRE 2019</a:t>
            </a:r>
            <a:endParaRPr/>
          </a:p>
        </p:txBody>
      </p:sp>
      <p:sp>
        <p:nvSpPr>
          <p:cNvPr id="95" name="Google Shape;95;p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a-ES"/>
              <a:t>MESURES INTENSIVES</a:t>
            </a:r>
            <a:endParaRPr/>
          </a:p>
        </p:txBody>
      </p:sp>
      <p:sp>
        <p:nvSpPr>
          <p:cNvPr id="204" name="Google Shape;204;p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a-ES"/>
              <a:t>PI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a-ES"/>
              <a:t>SIEI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a-ES"/>
              <a:t>ESCOLARITZACIO COMPARTIDA AMB CEE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a-ES"/>
              <a:t>PUNTUALMENT: HdD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28575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a-ES"/>
              <a:t>PREVIS AL PROJECTE</a:t>
            </a:r>
            <a:endParaRPr/>
          </a:p>
        </p:txBody>
      </p:sp>
      <p:sp>
        <p:nvSpPr>
          <p:cNvPr id="210" name="Google Shape;210;p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15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a-ES" sz="2800"/>
              <a:t>Equip Directiu sensibilitzat amb el projecte i l’atenció a la diversitat.</a:t>
            </a:r>
            <a:endParaRPr sz="2800"/>
          </a:p>
          <a:p>
            <a:pPr marL="3429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ca-ES" sz="2800"/>
              <a:t>Sensibilització del claustre com a requisit previ. Necessitat d'augmentar espais de comunicació i coordinació amb els docents.</a:t>
            </a:r>
            <a:endParaRPr sz="2800"/>
          </a:p>
          <a:p>
            <a:pPr marL="3429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a-ES" sz="2800"/>
              <a:t>Consentiment de les famílies (TEA i Alumnes tutors), </a:t>
            </a:r>
            <a:endParaRPr sz="2800"/>
          </a:p>
          <a:p>
            <a:pPr marL="3429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a-ES" sz="2800"/>
              <a:t>Consentiment dels alumnes (TEA i Alumnes tutors)</a:t>
            </a:r>
            <a:endParaRPr sz="2800"/>
          </a:p>
          <a:p>
            <a:pPr marL="342900" lvl="0" indent="-3175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a-ES" sz="2800"/>
              <a:t>Equip de treball: tutor, orientador i serveis educatius per acompanyar el projecte.</a:t>
            </a:r>
            <a:endParaRPr sz="2800"/>
          </a:p>
          <a:p>
            <a:pPr marL="342900" lvl="0" indent="-3175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a-ES" sz="2800"/>
              <a:t>Tenir cura del docent. No sobrecarregar l'horari, compensar-ho a nivell de centre...</a:t>
            </a:r>
            <a:endParaRPr sz="280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2"/>
          <p:cNvSpPr txBox="1">
            <a:spLocks noGrp="1"/>
          </p:cNvSpPr>
          <p:nvPr>
            <p:ph type="title"/>
          </p:nvPr>
        </p:nvSpPr>
        <p:spPr>
          <a:xfrm>
            <a:off x="539552" y="260648"/>
            <a:ext cx="8229600" cy="1728192"/>
          </a:xfrm>
          <a:prstGeom prst="rect">
            <a:avLst/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ca-ES" sz="3200"/>
              <a:t/>
            </a:r>
            <a:br>
              <a:rPr lang="ca-ES" sz="3200"/>
            </a:br>
            <a:r>
              <a:rPr lang="ca-ES" sz="3200"/>
              <a:t>Intervenció  centrada en ”Construcció de competències socials  en els  estudiants  amb TEA</a:t>
            </a:r>
            <a:br>
              <a:rPr lang="ca-ES" sz="3200"/>
            </a:br>
            <a:endParaRPr sz="3200"/>
          </a:p>
        </p:txBody>
      </p:sp>
      <p:sp>
        <p:nvSpPr>
          <p:cNvPr id="216" name="Google Shape;216;p22"/>
          <p:cNvSpPr txBox="1">
            <a:spLocks noGrp="1"/>
          </p:cNvSpPr>
          <p:nvPr>
            <p:ph type="body" idx="1"/>
          </p:nvPr>
        </p:nvSpPr>
        <p:spPr>
          <a:xfrm>
            <a:off x="457200" y="2204864"/>
            <a:ext cx="8229600" cy="3921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a-ES"/>
              <a:t>Dinàmiques de grup a tutoria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a-ES"/>
              <a:t>Jocs d’equip a EF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a-ES"/>
              <a:t>Jocs de taula a pati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3"/>
          <p:cNvSpPr txBox="1">
            <a:spLocks noGrp="1"/>
          </p:cNvSpPr>
          <p:nvPr>
            <p:ph type="title"/>
          </p:nvPr>
        </p:nvSpPr>
        <p:spPr>
          <a:xfrm>
            <a:off x="539552" y="260648"/>
            <a:ext cx="8229600" cy="1728192"/>
          </a:xfrm>
          <a:prstGeom prst="rect">
            <a:avLst/>
          </a:prstGeom>
          <a:noFill/>
          <a:ln w="381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ca-ES" sz="3200"/>
              <a:t/>
            </a:r>
            <a:br>
              <a:rPr lang="ca-ES" sz="3200"/>
            </a:br>
            <a:r>
              <a:rPr lang="ca-ES" sz="3200"/>
              <a:t>Intervenció  centrada en ”Construcció de competències socials  en els  estudiants  amb TEA</a:t>
            </a:r>
            <a:br>
              <a:rPr lang="ca-ES" sz="3200"/>
            </a:br>
            <a:endParaRPr sz="3200"/>
          </a:p>
        </p:txBody>
      </p:sp>
      <p:sp>
        <p:nvSpPr>
          <p:cNvPr id="222" name="Google Shape;222;p23"/>
          <p:cNvSpPr txBox="1">
            <a:spLocks noGrp="1"/>
          </p:cNvSpPr>
          <p:nvPr>
            <p:ph type="body" idx="1"/>
          </p:nvPr>
        </p:nvSpPr>
        <p:spPr>
          <a:xfrm>
            <a:off x="457200" y="2204864"/>
            <a:ext cx="8229600" cy="3921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ca-ES" sz="2720"/>
              <a:t>Us de noves tecnologies que creen espais de relació més naturals.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ca-ES" sz="2720"/>
              <a:t>Alumne tutor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ca-ES" sz="2720"/>
              <a:t>Estructuració de patis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ca-ES" sz="2720"/>
              <a:t>Tutoria entre iguals. Tenir en compte alternança tutor/tutorant.</a:t>
            </a:r>
            <a:endParaRPr sz="2720"/>
          </a:p>
          <a:p>
            <a:pPr marL="342900" lvl="0" indent="-34290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ca-ES" sz="2700"/>
              <a:t>alumnes CF preparen activitats per als alumnes de la SIEI i els alumnes de la SIEI fan presentacions als alumnes de CF.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None/>
            </a:pPr>
            <a:endParaRPr sz="272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4"/>
          <p:cNvSpPr txBox="1">
            <a:spLocks noGrp="1"/>
          </p:cNvSpPr>
          <p:nvPr>
            <p:ph type="body" idx="1"/>
          </p:nvPr>
        </p:nvSpPr>
        <p:spPr>
          <a:xfrm>
            <a:off x="457200" y="404664"/>
            <a:ext cx="8229600" cy="5721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400050" algn="l" rtl="0">
              <a:spcBef>
                <a:spcPts val="540"/>
              </a:spcBef>
              <a:spcAft>
                <a:spcPts val="0"/>
              </a:spcAft>
              <a:buSzPts val="2700"/>
              <a:buChar char="•"/>
            </a:pPr>
            <a:r>
              <a:rPr lang="ca-ES" sz="2700"/>
              <a:t>Exportar projectes de la SIEI a l'aula ordinària (ex. "la meva sèrie preferida").</a:t>
            </a:r>
            <a:endParaRPr/>
          </a:p>
          <a:p>
            <a:pPr marL="342900" lvl="0" indent="-34290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ca-ES" sz="2700"/>
              <a:t>Teràpia amb gossos per al treball emocional. Freqüència setmanal subvencionada per entitats (ajuntaments, empreses, etc.) i/o famílies.</a:t>
            </a:r>
            <a:endParaRPr/>
          </a:p>
          <a:p>
            <a:pPr marL="342900" lvl="0" indent="-34290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ca-ES" sz="2700"/>
              <a:t> Equinoteràpia becada i amb aportació de la família (experiència de l'esc. Rubió i Ors de Reus). </a:t>
            </a:r>
            <a:endParaRPr sz="2700"/>
          </a:p>
          <a:p>
            <a:pPr marL="342900" lvl="0" indent="-34290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ca-ES" sz="2700"/>
              <a:t>Llibreta de les normes: espai regulat setmanal on el tutor ajuda a interpretar els matissos i excepcions a la norma, així com els antecedents i aspectes previs a l'alumnes amb diagnòstic de TEA.</a:t>
            </a:r>
            <a:endParaRPr/>
          </a:p>
          <a:p>
            <a:pPr marL="342900" lvl="0" indent="-1714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endParaRPr sz="2700"/>
          </a:p>
          <a:p>
            <a:pPr marL="342900" lvl="0" indent="-1714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endParaRPr sz="2700"/>
          </a:p>
          <a:p>
            <a:pPr marL="342900" lvl="0" indent="-1714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endParaRPr sz="27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5"/>
          <p:cNvSpPr txBox="1">
            <a:spLocks noGrp="1"/>
          </p:cNvSpPr>
          <p:nvPr>
            <p:ph type="body" idx="1"/>
          </p:nvPr>
        </p:nvSpPr>
        <p:spPr>
          <a:xfrm>
            <a:off x="457200" y="620688"/>
            <a:ext cx="8229600" cy="550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2639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ca-ES" sz="2700"/>
              <a:t>Tutor com a referent de confiança que pot connectar experiències món intern/món extern</a:t>
            </a:r>
            <a:endParaRPr sz="2700"/>
          </a:p>
          <a:p>
            <a:pPr marL="342900" lvl="0" indent="-32639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ca-ES" sz="2700"/>
              <a:t>Sensibilització d'atendre els canvis de funcionament de centre (docent de guàrdia, jornades amb imprevistos: tallers, setmanes especials, etc.) i anticipar-ho a l'alumne</a:t>
            </a:r>
            <a:endParaRPr sz="2700"/>
          </a:p>
          <a:p>
            <a:pPr marL="342900" lvl="0" indent="-32639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ca-ES" sz="2700"/>
              <a:t>Espais reglats formals on es puguin realitzar l'orientació per part de l'EAP als docents.</a:t>
            </a:r>
            <a:endParaRPr sz="2700"/>
          </a:p>
          <a:p>
            <a:pPr marL="342900" lvl="0" indent="-32639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ca-ES" sz="2700"/>
              <a:t>Incentivar espais de relació també en espais extraescolars, per crear xarxa fora del centre.</a:t>
            </a:r>
            <a:endParaRPr sz="2700"/>
          </a:p>
          <a:p>
            <a:pPr marL="342900" lvl="0" indent="-32639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</a:pPr>
            <a:r>
              <a:rPr lang="ca-ES" sz="2700"/>
              <a:t>Acompanyament individualitzat al juliol.(????)</a:t>
            </a:r>
            <a:endParaRPr sz="2700"/>
          </a:p>
          <a:p>
            <a:pPr marL="342900" lvl="0" indent="-15494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endParaRPr sz="2960"/>
          </a:p>
          <a:p>
            <a:pPr marL="342900" lvl="0" indent="-15494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endParaRPr sz="296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  <a:prstGeom prst="rect">
            <a:avLst/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ca-ES" sz="3200"/>
              <a:t/>
            </a:r>
            <a:br>
              <a:rPr lang="ca-ES" sz="3200"/>
            </a:br>
            <a:r>
              <a:rPr lang="ca-ES" sz="3200"/>
              <a:t>Intervenció centrada en “Millorar les actituds i habilitats dels iguals per relacionar-se amb estudiants amb TEA”</a:t>
            </a:r>
            <a:br>
              <a:rPr lang="ca-ES" sz="3200"/>
            </a:br>
            <a:endParaRPr sz="3200"/>
          </a:p>
        </p:txBody>
      </p:sp>
      <p:sp>
        <p:nvSpPr>
          <p:cNvPr id="238" name="Google Shape;238;p26"/>
          <p:cNvSpPr txBox="1">
            <a:spLocks noGrp="1"/>
          </p:cNvSpPr>
          <p:nvPr>
            <p:ph type="body" idx="1"/>
          </p:nvPr>
        </p:nvSpPr>
        <p:spPr>
          <a:xfrm>
            <a:off x="457200" y="2276872"/>
            <a:ext cx="8229600" cy="384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a-ES"/>
              <a:t>Patis interactius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a-ES"/>
              <a:t>Dinàmiques de grup a tutoria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a-ES"/>
              <a:t>Jocs d’equip a EF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a-ES"/>
              <a:t>Jocs de taula al pati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a-ES"/>
              <a:t>Alumnes de 4t voluntaris per tutoritzar alumnes NEE de 1r durant temps d’esbarjo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  <a:prstGeom prst="rect">
            <a:avLst/>
          </a:prstGeom>
          <a:noFill/>
          <a:ln w="381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ca-ES" sz="3200"/>
              <a:t/>
            </a:r>
            <a:br>
              <a:rPr lang="ca-ES" sz="3200"/>
            </a:br>
            <a:r>
              <a:rPr lang="ca-ES" sz="3200"/>
              <a:t>Intervenció centrada en “Millorar les actituds i habilitats dels iguals per relacionar-se amb estudiants amb TEA”</a:t>
            </a:r>
            <a:br>
              <a:rPr lang="ca-ES" sz="3200"/>
            </a:br>
            <a:endParaRPr sz="3200"/>
          </a:p>
        </p:txBody>
      </p:sp>
      <p:sp>
        <p:nvSpPr>
          <p:cNvPr id="244" name="Google Shape;244;p27"/>
          <p:cNvSpPr txBox="1">
            <a:spLocks noGrp="1"/>
          </p:cNvSpPr>
          <p:nvPr>
            <p:ph type="body" idx="1"/>
          </p:nvPr>
        </p:nvSpPr>
        <p:spPr>
          <a:xfrm>
            <a:off x="457200" y="2276872"/>
            <a:ext cx="8229600" cy="384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a-ES"/>
              <a:t>Patis interactius (jocs de taula, …)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a-ES"/>
              <a:t>Dinàmiques de grup a l'espai de tutoria.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a-ES"/>
              <a:t>Jocs en equip a EF.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a-ES"/>
              <a:t>Alumne de 4rt ESO apadrina un alumne de 1r amb NEE.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28575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a-ES"/>
              <a:t>Sensibilització *</a:t>
            </a:r>
            <a:endParaRPr/>
          </a:p>
        </p:txBody>
      </p:sp>
      <p:sp>
        <p:nvSpPr>
          <p:cNvPr id="250" name="Google Shape;250;p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a-ES"/>
              <a:t>Taller de diversitat, ampli i sense etiquetes diagnòstiques.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a-ES"/>
              <a:t>Exposició als companys, sense l'alumne amb diagnòstic, centrada en TEA i el propi alumne.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a-ES"/>
              <a:t>Setmana de la discapacitat on es treballen esports adaptats: incloure el TEA.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a-ES">
                <a:latin typeface="Calibri"/>
                <a:ea typeface="Calibri"/>
                <a:cs typeface="Calibri"/>
                <a:sym typeface="Calibri"/>
              </a:rPr>
              <a:t>Dinàmiques i rols playing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9"/>
          <p:cNvSpPr txBox="1">
            <a:spLocks noGrp="1"/>
          </p:cNvSpPr>
          <p:nvPr>
            <p:ph type="body" idx="1"/>
          </p:nvPr>
        </p:nvSpPr>
        <p:spPr>
          <a:xfrm>
            <a:off x="457200" y="476672"/>
            <a:ext cx="8229600" cy="5649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a-ES"/>
              <a:t>A partir d'un conflicte diferenciar espais d'atenció a l'alumne però també al grup classe.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a-ES"/>
              <a:t>Els “especialistes”: alumne amb diagnòstic de TEA que és per tant especialista i ho explica als companys. (S'explica l’experiència on un alumnes va dissenyar una gravació amb el suport del tutor per a poder explicar la seva condició als companys)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a-ES"/>
              <a:t>PROPOSTA DE TREBALL</a:t>
            </a:r>
            <a:endParaRPr/>
          </a:p>
        </p:txBody>
      </p:sp>
      <p:sp>
        <p:nvSpPr>
          <p:cNvPr id="101" name="Google Shape;101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lvl="0" indent="-514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ca-ES"/>
              <a:t>Revisar alguns estudis i recerques </a:t>
            </a:r>
            <a:endParaRPr/>
          </a:p>
          <a:p>
            <a:pPr marL="514350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ca-ES"/>
              <a:t>Pensar els eixos de treball</a:t>
            </a:r>
            <a:endParaRPr/>
          </a:p>
          <a:p>
            <a:pPr marL="514350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ca-ES"/>
              <a:t>Estat de la qüestió: com es treballa la inclusió de l’alumnat TEA a Secundària. Recull d'experiències del territori.</a:t>
            </a:r>
            <a:endParaRPr/>
          </a:p>
          <a:p>
            <a:pPr marL="514350" lvl="0" indent="-5143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AutoNum type="arabicPeriod"/>
            </a:pPr>
            <a:r>
              <a:rPr lang="ca-ES"/>
              <a:t>Presentació d’una experiència: Patis actius a ESO d’Aspercamp.</a:t>
            </a:r>
            <a:endParaRPr/>
          </a:p>
          <a:p>
            <a:pPr marL="514350" lvl="0" indent="-3111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0"/>
          <p:cNvSpPr txBox="1">
            <a:spLocks noGrp="1"/>
          </p:cNvSpPr>
          <p:nvPr>
            <p:ph type="title"/>
          </p:nvPr>
        </p:nvSpPr>
        <p:spPr>
          <a:xfrm>
            <a:off x="385900" y="374438"/>
            <a:ext cx="8229600" cy="1143000"/>
          </a:xfrm>
          <a:prstGeom prst="rect">
            <a:avLst/>
          </a:prstGeom>
          <a:noFill/>
          <a:ln w="28575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ca-ES" sz="3959"/>
              <a:t>Informació</a:t>
            </a:r>
            <a:br>
              <a:rPr lang="ca-ES" sz="3959"/>
            </a:br>
            <a:endParaRPr sz="3959"/>
          </a:p>
        </p:txBody>
      </p:sp>
      <p:sp>
        <p:nvSpPr>
          <p:cNvPr id="261" name="Google Shape;261;p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3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a-ES"/>
              <a:t>Entrenament</a:t>
            </a:r>
            <a:endParaRPr/>
          </a:p>
        </p:txBody>
      </p:sp>
      <p:sp>
        <p:nvSpPr>
          <p:cNvPr id="267" name="Google Shape;267;p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a-ES"/>
              <a:t>Entrenament en espais de tutoria per acompanyar els iguals que seran contenidors de les dificultats de l'alumne amb diagnòstic de TEA.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3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28575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ca-ES" sz="3959"/>
              <a:t>Suport </a:t>
            </a:r>
            <a:br>
              <a:rPr lang="ca-ES" sz="3959"/>
            </a:br>
            <a:endParaRPr sz="3959"/>
          </a:p>
        </p:txBody>
      </p:sp>
      <p:sp>
        <p:nvSpPr>
          <p:cNvPr id="273" name="Google Shape;273;p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3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ca-ES" sz="3200"/>
              <a:t/>
            </a:r>
            <a:br>
              <a:rPr lang="ca-ES" sz="3200"/>
            </a:br>
            <a:r>
              <a:rPr lang="ca-ES" sz="3200"/>
              <a:t>Intervenció centrada en “Suport als docents i educadors dels estudiants amb TEA”</a:t>
            </a:r>
            <a:br>
              <a:rPr lang="ca-ES" sz="3200"/>
            </a:br>
            <a:endParaRPr sz="3200"/>
          </a:p>
        </p:txBody>
      </p:sp>
      <p:sp>
        <p:nvSpPr>
          <p:cNvPr id="279" name="Google Shape;279;p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a-ES"/>
              <a:t>Treball del vincle estudiant- tutor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3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381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ca-ES" sz="3200"/>
              <a:t/>
            </a:r>
            <a:br>
              <a:rPr lang="ca-ES" sz="3200"/>
            </a:br>
            <a:r>
              <a:rPr lang="ca-ES" sz="3200"/>
              <a:t>Intervenció centrada en “Suport als docents i educadors dels estudiants amb TEA”</a:t>
            </a:r>
            <a:br>
              <a:rPr lang="ca-ES" sz="3200"/>
            </a:br>
            <a:endParaRPr sz="3200"/>
          </a:p>
        </p:txBody>
      </p:sp>
      <p:sp>
        <p:nvSpPr>
          <p:cNvPr id="285" name="Google Shape;285;p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ca-ES" sz="2720"/>
              <a:t>Sensibilització a través de la col.laboració amb associacions, serveis especialitzats i serveis educatius.</a:t>
            </a:r>
            <a:endParaRPr sz="2720"/>
          </a:p>
          <a:p>
            <a:pPr marL="342900" lvl="0" indent="-34290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ca-ES" sz="2720"/>
              <a:t>Acompanyament per fer tutories individualitzades.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ca-ES" sz="2720"/>
              <a:t>Formació. Intercanvi d’experiències i bones pràctiques.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ca-ES" sz="2720"/>
              <a:t>Espais regulars de construcció de cas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ca-ES" sz="2720"/>
              <a:t>Sistematitzar el traspàs d’informació dels alumnes TEA (tots, de vegades tot queda a l'espera de la demanda i expectativa del docent, a diferència d'altres patologies no estigmatitzades) amb participació de Serveis Educatius</a:t>
            </a:r>
            <a:endParaRPr/>
          </a:p>
          <a:p>
            <a:pPr marL="342900" lvl="0" indent="-17018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endParaRPr sz="2720"/>
          </a:p>
          <a:p>
            <a:pPr marL="0" lvl="0" indent="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endParaRPr sz="272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36"/>
          <p:cNvSpPr txBox="1">
            <a:spLocks noGrp="1"/>
          </p:cNvSpPr>
          <p:nvPr>
            <p:ph type="title"/>
          </p:nvPr>
        </p:nvSpPr>
        <p:spPr>
          <a:xfrm>
            <a:off x="467544" y="188640"/>
            <a:ext cx="8229600" cy="2016224"/>
          </a:xfrm>
          <a:prstGeom prst="rect">
            <a:avLst/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ca-ES" sz="3200"/>
              <a:t/>
            </a:r>
            <a:br>
              <a:rPr lang="ca-ES" sz="3200"/>
            </a:br>
            <a:r>
              <a:rPr lang="ca-ES" sz="3200"/>
              <a:t/>
            </a:r>
            <a:br>
              <a:rPr lang="ca-ES" sz="3200"/>
            </a:br>
            <a:r>
              <a:rPr lang="ca-ES" sz="3200"/>
              <a:t>Intervenció centrada en el canvi en el context escolar “incorporació de mesures per a la inclusió d’alumnes amb TEA que s’adopten com a mesures universals”</a:t>
            </a:r>
            <a:br>
              <a:rPr lang="ca-ES" sz="3200"/>
            </a:br>
            <a:r>
              <a:rPr lang="ca-ES" sz="3200"/>
              <a:t/>
            </a:r>
            <a:br>
              <a:rPr lang="ca-ES" sz="3200"/>
            </a:br>
            <a:endParaRPr sz="3200"/>
          </a:p>
        </p:txBody>
      </p:sp>
      <p:sp>
        <p:nvSpPr>
          <p:cNvPr id="291" name="Google Shape;291;p36"/>
          <p:cNvSpPr txBox="1">
            <a:spLocks noGrp="1"/>
          </p:cNvSpPr>
          <p:nvPr>
            <p:ph type="body" idx="1"/>
          </p:nvPr>
        </p:nvSpPr>
        <p:spPr>
          <a:xfrm>
            <a:off x="457200" y="2276872"/>
            <a:ext cx="8229600" cy="384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a-ES"/>
              <a:t>Acollida individualitzada abans de començar el curs per conèixer el centre i fer el primer contacte amb el tutor.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a-ES"/>
              <a:t>Comunicació continuada amb els pares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a-ES"/>
              <a:t>Docència compartida Tutora-Orientadora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37"/>
          <p:cNvSpPr txBox="1">
            <a:spLocks noGrp="1"/>
          </p:cNvSpPr>
          <p:nvPr>
            <p:ph type="title"/>
          </p:nvPr>
        </p:nvSpPr>
        <p:spPr>
          <a:xfrm>
            <a:off x="467544" y="188640"/>
            <a:ext cx="8229600" cy="2016224"/>
          </a:xfrm>
          <a:prstGeom prst="rect">
            <a:avLst/>
          </a:prstGeom>
          <a:noFill/>
          <a:ln w="381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ca-ES" sz="3200"/>
              <a:t/>
            </a:r>
            <a:br>
              <a:rPr lang="ca-ES" sz="3200"/>
            </a:br>
            <a:r>
              <a:rPr lang="ca-ES" sz="3200"/>
              <a:t/>
            </a:r>
            <a:br>
              <a:rPr lang="ca-ES" sz="3200"/>
            </a:br>
            <a:r>
              <a:rPr lang="ca-ES" sz="3200"/>
              <a:t>Intervenció centrada en el canvi en el context escolar “Incorporació de mesures per a la inclusió d’alumnes amb TEA que s’adopten com a mesures universals</a:t>
            </a:r>
            <a:br>
              <a:rPr lang="ca-ES" sz="3200"/>
            </a:br>
            <a:r>
              <a:rPr lang="ca-ES" sz="3200"/>
              <a:t/>
            </a:r>
            <a:br>
              <a:rPr lang="ca-ES" sz="3200"/>
            </a:br>
            <a:endParaRPr sz="3200"/>
          </a:p>
        </p:txBody>
      </p:sp>
      <p:sp>
        <p:nvSpPr>
          <p:cNvPr id="297" name="Google Shape;297;p37"/>
          <p:cNvSpPr txBox="1">
            <a:spLocks noGrp="1"/>
          </p:cNvSpPr>
          <p:nvPr>
            <p:ph type="body" idx="1"/>
          </p:nvPr>
        </p:nvSpPr>
        <p:spPr>
          <a:xfrm>
            <a:off x="457200" y="2276872"/>
            <a:ext cx="8229600" cy="384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ca-ES"/>
              <a:t>Es recullen les anotacions ja recollides en relació a mesures universals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8"/>
          <p:cNvSpPr txBox="1"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  <a:prstGeom prst="rect">
            <a:avLst/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ca-ES" sz="3200"/>
              <a:t>I</a:t>
            </a:r>
            <a:br>
              <a:rPr lang="ca-ES" sz="3200"/>
            </a:br>
            <a:r>
              <a:rPr lang="ca-ES" sz="3200"/>
              <a:t>Intervenció per “Acompanyar a la família de l’estudiant amb TEA”</a:t>
            </a:r>
            <a:br>
              <a:rPr lang="ca-ES" sz="3200"/>
            </a:br>
            <a:endParaRPr sz="3200"/>
          </a:p>
        </p:txBody>
      </p:sp>
      <p:sp>
        <p:nvSpPr>
          <p:cNvPr id="303" name="Google Shape;303;p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a-ES"/>
              <a:t>Aplicacions (PE GESTIN, IEduca, Quiron ...). Comunicació diària sobre assistència, conducta, esforç, estat emocional.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39"/>
          <p:cNvSpPr txBox="1"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  <a:prstGeom prst="rect">
            <a:avLst/>
          </a:prstGeom>
          <a:noFill/>
          <a:ln w="38100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ca-ES" sz="3200"/>
              <a:t>I</a:t>
            </a:r>
            <a:br>
              <a:rPr lang="ca-ES" sz="3200"/>
            </a:br>
            <a:r>
              <a:rPr lang="ca-ES" sz="3200"/>
              <a:t>Intervenció per “Acompanyar a la família de l’estudiant amb TEA”</a:t>
            </a:r>
            <a:br>
              <a:rPr lang="ca-ES" sz="3200"/>
            </a:br>
            <a:endParaRPr sz="3200"/>
          </a:p>
        </p:txBody>
      </p:sp>
      <p:sp>
        <p:nvSpPr>
          <p:cNvPr id="309" name="Google Shape;309;p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a-ES"/>
              <a:t>Tutories establertes i programades, no reactives als conflictes.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a-ES"/>
              <a:t>Oferir  informació d'allò que van observant a l'Ins per tal la que família ho pugui conèixer i acompanyar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a-ES"/>
              <a:t>Suport a les tutories per a cuidar, que  no es transmeti només l’angoixa dels docents i aquesta s'aboqui a la família.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a-ES"/>
              <a:t>OBJECTIUS</a:t>
            </a:r>
            <a:endParaRPr/>
          </a:p>
        </p:txBody>
      </p:sp>
      <p:sp>
        <p:nvSpPr>
          <p:cNvPr id="107" name="Google Shape;107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a-ES"/>
              <a:t>Reflexionar sobre els pilars en que es fonamenta la inclusió de l’alumnat TEA a ESO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a-ES"/>
              <a:t>Elaborar una proposta d’intervenció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a-ES"/>
              <a:t>Proposar algun centre per portar-la a terme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Google Shape;112;p5"/>
          <p:cNvPicPr preferRelativeResize="0"/>
          <p:nvPr/>
        </p:nvPicPr>
        <p:blipFill rotWithShape="1">
          <a:blip r:embed="rId3">
            <a:alphaModFix/>
          </a:blip>
          <a:srcRect l="8268" t="19561" r="32775" b="46136"/>
          <a:stretch/>
        </p:blipFill>
        <p:spPr>
          <a:xfrm>
            <a:off x="251519" y="188640"/>
            <a:ext cx="8045149" cy="37444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5"/>
          <p:cNvPicPr preferRelativeResize="0"/>
          <p:nvPr/>
        </p:nvPicPr>
        <p:blipFill rotWithShape="1">
          <a:blip r:embed="rId3">
            <a:alphaModFix/>
          </a:blip>
          <a:srcRect l="8268" t="54995" r="62007" b="11811"/>
          <a:stretch/>
        </p:blipFill>
        <p:spPr>
          <a:xfrm>
            <a:off x="351496" y="3957491"/>
            <a:ext cx="3035265" cy="2711869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5"/>
          <p:cNvSpPr txBox="1"/>
          <p:nvPr/>
        </p:nvSpPr>
        <p:spPr>
          <a:xfrm>
            <a:off x="3563888" y="2924944"/>
            <a:ext cx="5328592" cy="3785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Institut rural dels EUA, amb uns 1000 alumnes.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Reunions durant el temps d’esbarjo/dinar d’aprox. 30’ durant unes 5 setmanes.</a:t>
            </a:r>
            <a:endParaRPr/>
          </a:p>
          <a:p>
            <a:pPr marL="0" marR="0" lvl="0" indent="-1016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-"/>
            </a:pPr>
            <a:r>
              <a:rPr lang="ca-E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Se’ls proporciona algun aperitiu i jocs, així com un petit incentiu econòmic per completar la bateria de test/qüestionaris </a:t>
            </a:r>
            <a:endParaRPr/>
          </a:p>
          <a:p>
            <a:pPr marL="0" marR="0" lvl="0" indent="-1016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-"/>
            </a:pPr>
            <a:r>
              <a:rPr lang="ca-E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3 tipus de trobades:</a:t>
            </a:r>
            <a:endParaRPr/>
          </a:p>
          <a:p>
            <a:pPr marL="457200" marR="0" lvl="1" indent="-1016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-"/>
            </a:pPr>
            <a:r>
              <a:rPr lang="ca-E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Inicial d’orientació</a:t>
            </a:r>
            <a:endParaRPr/>
          </a:p>
          <a:p>
            <a:pPr marL="457200" marR="0" lvl="1" indent="-1016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-"/>
            </a:pPr>
            <a:r>
              <a:rPr lang="ca-E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introducció a la tasca</a:t>
            </a:r>
            <a:endParaRPr/>
          </a:p>
          <a:p>
            <a:pPr marL="457200" marR="0" lvl="1" indent="-1016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Char char="-"/>
            </a:pPr>
            <a:r>
              <a:rPr lang="ca-E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reunions quinzenals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Els resultats assenyalen que la implementació d’una xarxa d’iguals incrementa les iniciacions i respostes que ofereixen i els són dirigides als participants amb diagnòstic de TEA i mostra un suport inicial en relació a disminuir les taxes de bullying.</a:t>
            </a: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6"/>
          <p:cNvPicPr preferRelativeResize="0"/>
          <p:nvPr/>
        </p:nvPicPr>
        <p:blipFill rotWithShape="1">
          <a:blip r:embed="rId3">
            <a:alphaModFix/>
          </a:blip>
          <a:srcRect l="23622" t="14764" r="20669" b="36909"/>
          <a:stretch/>
        </p:blipFill>
        <p:spPr>
          <a:xfrm>
            <a:off x="539552" y="692696"/>
            <a:ext cx="7886002" cy="54726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7"/>
          <p:cNvPicPr preferRelativeResize="0"/>
          <p:nvPr/>
        </p:nvPicPr>
        <p:blipFill rotWithShape="1">
          <a:blip r:embed="rId3">
            <a:alphaModFix/>
          </a:blip>
          <a:srcRect l="23622" t="14764" r="20669" b="59424"/>
          <a:stretch/>
        </p:blipFill>
        <p:spPr>
          <a:xfrm>
            <a:off x="539552" y="-27384"/>
            <a:ext cx="7886002" cy="2922819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7"/>
          <p:cNvSpPr txBox="1"/>
          <p:nvPr/>
        </p:nvSpPr>
        <p:spPr>
          <a:xfrm>
            <a:off x="323528" y="3068960"/>
            <a:ext cx="8640961" cy="2431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Objectiu</a:t>
            </a:r>
            <a:r>
              <a:rPr lang="ca-E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assenyalar alguns punts clau de les consideracions i complexitats associades amb les intervencions en centres escolars per a millorar la competència i les RRII de joves amb TEA.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88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-"/>
            </a:pPr>
            <a:r>
              <a:rPr lang="ca-E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 i adolescència</a:t>
            </a:r>
            <a:endParaRPr/>
          </a:p>
          <a:p>
            <a:pPr marL="0" marR="0" lvl="0" indent="-88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-"/>
            </a:pPr>
            <a:r>
              <a:rPr lang="ca-E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Construir competències socials en els estudiants amb diagnòstic deTEA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88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-"/>
            </a:pPr>
            <a:r>
              <a:rPr lang="ca-E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Millorar les actituds i habilitats dels iguals </a:t>
            </a:r>
            <a:endParaRPr/>
          </a:p>
          <a:p>
            <a:pPr marL="0" marR="0" lvl="0" indent="-88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-"/>
            </a:pPr>
            <a:r>
              <a:rPr lang="ca-E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Abordar els suports i oportunitats proporcionades pels docents </a:t>
            </a:r>
            <a:endParaRPr/>
          </a:p>
          <a:p>
            <a:pPr marL="0" marR="0" lvl="0" indent="-88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-"/>
            </a:pPr>
            <a:r>
              <a:rPr lang="ca-E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Canvis en el context educatiu</a:t>
            </a:r>
            <a:endParaRPr/>
          </a:p>
          <a:p>
            <a:pPr marL="0" marR="0" lvl="0" indent="-88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-"/>
            </a:pPr>
            <a:r>
              <a:rPr lang="ca-E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Intervencions que involucren les famílies.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ca-ES"/>
              <a:t>TEMES TRACTATS </a:t>
            </a:r>
            <a:endParaRPr/>
          </a:p>
        </p:txBody>
      </p:sp>
      <p:sp>
        <p:nvSpPr>
          <p:cNvPr id="132" name="Google Shape;132;p8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381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ca-ES" sz="3959"/>
              <a:t/>
            </a:r>
            <a:br>
              <a:rPr lang="ca-ES" sz="3959"/>
            </a:br>
            <a:r>
              <a:rPr lang="ca-ES" sz="3959"/>
              <a:t>El context social durant l'adolescència</a:t>
            </a:r>
            <a:br>
              <a:rPr lang="ca-ES" sz="3959"/>
            </a:br>
            <a:endParaRPr sz="3959"/>
          </a:p>
        </p:txBody>
      </p:sp>
      <p:sp>
        <p:nvSpPr>
          <p:cNvPr id="138" name="Google Shape;138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a-ES"/>
              <a:t>Canvi de les relacions socials amb els iguals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a-ES"/>
              <a:t>Canvi de les relacions socials amb els adults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a-ES"/>
              <a:t>Canvi del context educatiu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a-ES"/>
              <a:t>Canvi del concepte d'èxit social – pertinença a un grup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1410</Words>
  <Application>Microsoft Office PowerPoint</Application>
  <PresentationFormat>Presentació en pantalla (4:3)</PresentationFormat>
  <Paragraphs>174</Paragraphs>
  <Slides>38</Slides>
  <Notes>38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38</vt:i4>
      </vt:variant>
    </vt:vector>
  </HeadingPairs>
  <TitlesOfParts>
    <vt:vector size="39" baseType="lpstr">
      <vt:lpstr>Tema de l'Office</vt:lpstr>
      <vt:lpstr>LA INCLUSIÓ DE L’ALUMNAT TEA A SECUNDÀRIA</vt:lpstr>
      <vt:lpstr>1ª TROBADA NOVEMBRE 2019</vt:lpstr>
      <vt:lpstr>PROPOSTA DE TREBALL</vt:lpstr>
      <vt:lpstr>OBJECTIUS</vt:lpstr>
      <vt:lpstr>Presentació del PowerPoint</vt:lpstr>
      <vt:lpstr>Presentació del PowerPoint</vt:lpstr>
      <vt:lpstr>Presentació del PowerPoint</vt:lpstr>
      <vt:lpstr>TEMES TRACTATS </vt:lpstr>
      <vt:lpstr> El context social durant l'adolescència </vt:lpstr>
      <vt:lpstr>Reptes per als adolescents TEA</vt:lpstr>
      <vt:lpstr>Estat de la qüestió</vt:lpstr>
      <vt:lpstr> DIFICULTATS QUE DETECTEM </vt:lpstr>
      <vt:lpstr>Com ho fan</vt:lpstr>
      <vt:lpstr>Presentació del PowerPoint</vt:lpstr>
      <vt:lpstr>Presentació del PowerPoint</vt:lpstr>
      <vt:lpstr>2ª TROBADA GENER 2020</vt:lpstr>
      <vt:lpstr>Què farem?</vt:lpstr>
      <vt:lpstr>MESURES UNIVERSALS</vt:lpstr>
      <vt:lpstr>MESURES ADDICIONALS</vt:lpstr>
      <vt:lpstr>MESURES INTENSIVES</vt:lpstr>
      <vt:lpstr>PREVIS AL PROJECTE</vt:lpstr>
      <vt:lpstr> Intervenció  centrada en ”Construcció de competències socials  en els  estudiants  amb TEA </vt:lpstr>
      <vt:lpstr> Intervenció  centrada en ”Construcció de competències socials  en els  estudiants  amb TEA </vt:lpstr>
      <vt:lpstr>Presentació del PowerPoint</vt:lpstr>
      <vt:lpstr>Presentació del PowerPoint</vt:lpstr>
      <vt:lpstr> Intervenció centrada en “Millorar les actituds i habilitats dels iguals per relacionar-se amb estudiants amb TEA” </vt:lpstr>
      <vt:lpstr> Intervenció centrada en “Millorar les actituds i habilitats dels iguals per relacionar-se amb estudiants amb TEA” </vt:lpstr>
      <vt:lpstr>Sensibilització *</vt:lpstr>
      <vt:lpstr>Presentació del PowerPoint</vt:lpstr>
      <vt:lpstr>Informació </vt:lpstr>
      <vt:lpstr>Entrenament</vt:lpstr>
      <vt:lpstr>Suport  </vt:lpstr>
      <vt:lpstr> Intervenció centrada en “Suport als docents i educadors dels estudiants amb TEA” </vt:lpstr>
      <vt:lpstr> Intervenció centrada en “Suport als docents i educadors dels estudiants amb TEA” </vt:lpstr>
      <vt:lpstr>  Intervenció centrada en el canvi en el context escolar “incorporació de mesures per a la inclusió d’alumnes amb TEA que s’adopten com a mesures universals”  </vt:lpstr>
      <vt:lpstr>  Intervenció centrada en el canvi en el context escolar “Incorporació de mesures per a la inclusió d’alumnes amb TEA que s’adopten com a mesures universals  </vt:lpstr>
      <vt:lpstr>I Intervenció per “Acompanyar a la família de l’estudiant amb TEA” </vt:lpstr>
      <vt:lpstr>I Intervenció per “Acompanyar a la família de l’estudiant amb TEA”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INCLUSIÓ DE L’ALUMNAT TEA A SECUNDÀRIA</dc:title>
  <dc:creator>Ferre Lazaro, Neus</dc:creator>
  <cp:lastModifiedBy>Viñas Clemente, Marta Teresa</cp:lastModifiedBy>
  <cp:revision>1</cp:revision>
  <dcterms:created xsi:type="dcterms:W3CDTF">2019-11-21T16:32:22Z</dcterms:created>
  <dcterms:modified xsi:type="dcterms:W3CDTF">2020-07-10T08:36:24Z</dcterms:modified>
</cp:coreProperties>
</file>