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6058-63F3-460A-9DEB-A2331261A491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A71C-4E23-4092-9FD4-1834D8DF15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3" name="2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4" name="3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FC196D-9AB8-4E39-AA15-219CB75B794A}" type="slidenum">
              <a:rPr/>
              <a:pPr lvl="0"/>
              <a:t>‹Nº›</a:t>
            </a:fld>
            <a:endParaRPr lang="es-ES"/>
          </a:p>
        </p:txBody>
      </p:sp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457187" y="273551"/>
            <a:ext cx="8229039" cy="1144874"/>
          </a:xfrm>
        </p:spPr>
        <p:txBody>
          <a:bodyPr lIns="0" tIns="0" rIns="0" bIns="0"/>
          <a:lstStyle>
            <a:lvl1pPr hangingPunct="0">
              <a:buNone/>
              <a:defRPr lang="ca-ES">
                <a:latin typeface="Liberation Sans" pitchFamily="18"/>
                <a:ea typeface="Noto Sans CJK SC Regular" pitchFamily="2"/>
                <a:cs typeface="FreeSans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457187" y="1604729"/>
            <a:ext cx="8229039" cy="4525777"/>
          </a:xfrm>
        </p:spPr>
        <p:txBody>
          <a:bodyPr lIns="0" tIns="0" rIns="0" bIns="0"/>
          <a:lstStyle>
            <a:lvl1pPr hangingPunct="0">
              <a:buNone/>
              <a:defRPr lang="ca-ES"/>
            </a:lvl1pPr>
          </a:lstStyle>
          <a:p>
            <a:pPr lvl="0"/>
            <a:endParaRPr lang="ca-ES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457188" y="1600157"/>
            <a:ext cx="8229716" cy="4525777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9CF54-E5E7-4B02-8FF7-2644FB0A09E1}" type="slidenum">
              <a:rPr/>
              <a:pPr lvl="0"/>
              <a:t>‹Nº›</a:t>
            </a:fld>
            <a:endParaRPr lang="es-ES"/>
          </a:p>
        </p:txBody>
      </p:sp>
      <p:sp>
        <p:nvSpPr>
          <p:cNvPr id="7" name="6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457187" y="1604729"/>
            <a:ext cx="8229039" cy="4525777"/>
          </a:xfrm>
        </p:spPr>
        <p:txBody>
          <a:bodyPr lIns="0" tIns="0" rIns="0" bIns="0" anchor="t" anchorCtr="0"/>
          <a:lstStyle>
            <a:lvl1pPr hangingPunct="0">
              <a:buNone/>
              <a:defRPr lang="ca-ES">
                <a:latin typeface="Liberation Sans" pitchFamily="18"/>
                <a:ea typeface="Noto Sans CJK SC Regular" pitchFamily="2"/>
                <a:cs typeface="FreeSans" pitchFamily="2"/>
              </a:defRPr>
            </a:lvl1pPr>
          </a:lstStyle>
          <a:p>
            <a:pPr lvl="0"/>
            <a:endParaRPr lang="ca-ES"/>
          </a:p>
        </p:txBody>
      </p:sp>
      <p:sp>
        <p:nvSpPr>
          <p:cNvPr id="8" name="7 Marcador de contenido"/>
          <p:cNvSpPr txBox="1">
            <a:spLocks noGrp="1"/>
          </p:cNvSpPr>
          <p:nvPr>
            <p:ph idx="1"/>
          </p:nvPr>
        </p:nvSpPr>
        <p:spPr>
          <a:xfrm>
            <a:off x="457187" y="1604728"/>
            <a:ext cx="8229039" cy="3977152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spcAft>
                <a:spcPts val="0"/>
              </a:spcAft>
              <a:defRPr lang="ca-ES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endParaRPr lang="ca-ES"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188" y="1535007"/>
            <a:ext cx="4040184" cy="639682"/>
          </a:xfrm>
        </p:spPr>
        <p:txBody>
          <a:bodyPr anchor="b"/>
          <a:lstStyle>
            <a:lvl1pPr marL="0" indent="0">
              <a:spcBef>
                <a:spcPts val="601"/>
              </a:spcBef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457188" y="2174689"/>
            <a:ext cx="4040184" cy="3951244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6" y="1535007"/>
            <a:ext cx="4041877" cy="639682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4645026" y="2174689"/>
            <a:ext cx="4041877" cy="3951244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7" name="6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8" name="7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9" name="8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97F5A-FFCD-40E2-8C78-D2CB146B3EAF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187" y="273169"/>
            <a:ext cx="3008295" cy="116201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575207" y="273170"/>
            <a:ext cx="5111696" cy="5853145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187" y="1435188"/>
            <a:ext cx="3008295" cy="4691126"/>
          </a:xfr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a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3BA343-4D11-4F14-8198-3461D798B373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3ACA-F4CC-4859-A09B-A53D06135B60}" type="datetimeFigureOut">
              <a:rPr lang="es-ES" smtClean="0"/>
              <a:pPr/>
              <a:t>27/03/2017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0CFC-D804-4C1C-BD92-17A65D713B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78589" y="3991934"/>
            <a:ext cx="3265047" cy="2245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			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Author</a:t>
            </a:r>
            <a:r>
              <a:rPr lang="en-US" b="0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Sergio </a:t>
            </a:r>
            <a:r>
              <a:rPr lang="en-US" b="0" i="1" u="none" strike="noStrike" kern="1200" cap="none" spc="0" baseline="0" dirty="0" err="1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Jiménez</a:t>
            </a:r>
            <a:endParaRPr lang="en-US" b="0" i="1" u="none" strike="noStrike" kern="1200" cap="none" spc="0" baseline="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Mentor</a:t>
            </a:r>
            <a:r>
              <a:rPr lang="en-US" b="0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Cristina Zapata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Institute</a:t>
            </a:r>
            <a:r>
              <a:rPr lang="en-US" b="0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Ausiàs</a:t>
            </a:r>
            <a:r>
              <a:rPr lang="en-US" b="0" i="1" u="none" strike="noStrike" kern="1200" cap="none" spc="0" baseline="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March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Course</a:t>
            </a:r>
            <a:r>
              <a:rPr lang="en-US" b="0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2nd Baccalaureate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en-US" b="1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Academic year</a:t>
            </a:r>
            <a:r>
              <a:rPr lang="en-US" b="0" i="0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b="0" i="1" u="none" strike="noStrike" kern="1200" cap="none" spc="0" baseline="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2016-2017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2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5 CuadroTexto"/>
          <p:cNvSpPr txBox="1"/>
          <p:nvPr/>
        </p:nvSpPr>
        <p:spPr>
          <a:xfrm>
            <a:off x="0" y="0"/>
            <a:ext cx="9144091" cy="23587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2800" b="0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Agency FB" pitchFamily="34"/>
              <a:ea typeface="Microsoft YaHei" pitchFamily="2"/>
              <a:cs typeface="Arial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3000" b="0" i="0" u="none" strike="noStrike" kern="1200" cap="none" spc="0" baseline="0" dirty="0">
                <a:ln>
                  <a:noFill/>
                </a:ln>
                <a:solidFill>
                  <a:srgbClr val="002060"/>
                </a:solidFill>
                <a:latin typeface="Agency FB" pitchFamily="34"/>
                <a:ea typeface="Microsoft YaHei" pitchFamily="2"/>
                <a:cs typeface="Arial" pitchFamily="34"/>
              </a:rPr>
              <a:t>RESEARCH PROJECT</a:t>
            </a:r>
            <a:r>
              <a:rPr lang="es-ES" sz="4000" b="0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	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4000" b="0" i="0" u="sng" strike="noStrike" kern="1200" cap="none" spc="0" baseline="0" dirty="0">
                <a:ln>
                  <a:noFill/>
                </a:ln>
                <a:uFillTx/>
                <a:latin typeface="Impact" pitchFamily="34"/>
                <a:ea typeface="Microsoft YaHei" pitchFamily="2"/>
                <a:cs typeface="Mangal" pitchFamily="2"/>
              </a:rPr>
              <a:t>CAN TECHNOLOGY REPLACE HUMAN TRANSLATORS?</a:t>
            </a:r>
          </a:p>
        </p:txBody>
      </p:sp>
      <p:pic>
        <p:nvPicPr>
          <p:cNvPr id="4" name="6 Imagen" descr="human-or-mach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852936"/>
            <a:ext cx="1618783" cy="13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7 Imagen" descr="Artilect-W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852936"/>
            <a:ext cx="1625895" cy="130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8 Imagen" descr="interpretacion-y-traduccion-simultanea-syle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852936"/>
            <a:ext cx="1625895" cy="130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 descr="traduccion-jurada-document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852936"/>
            <a:ext cx="1612348" cy="129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PRACTICAL PART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3" cstate="print"/>
          <a:srcRect t="4620" b="5317"/>
          <a:stretch>
            <a:fillRect/>
          </a:stretch>
        </p:blipFill>
        <p:spPr>
          <a:xfrm>
            <a:off x="683568" y="1268760"/>
            <a:ext cx="3528392" cy="268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Resultado de imagen de scream queens"/>
          <p:cNvPicPr>
            <a:picLocks noChangeAspect="1" noChangeArrowheads="1"/>
          </p:cNvPicPr>
          <p:nvPr/>
        </p:nvPicPr>
        <p:blipFill>
          <a:blip r:embed="rId4" cstate="print"/>
          <a:srcRect l="4083" r="3377"/>
          <a:stretch>
            <a:fillRect/>
          </a:stretch>
        </p:blipFill>
        <p:spPr bwMode="auto">
          <a:xfrm>
            <a:off x="3635896" y="4077072"/>
            <a:ext cx="4896544" cy="2317387"/>
          </a:xfrm>
          <a:prstGeom prst="rect">
            <a:avLst/>
          </a:prstGeom>
          <a:noFill/>
        </p:spPr>
      </p:pic>
      <p:pic>
        <p:nvPicPr>
          <p:cNvPr id="8196" name="Picture 4" descr="Resultado de imagen de translatio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6576">
            <a:off x="1269268" y="4550736"/>
            <a:ext cx="1477379" cy="1117283"/>
          </a:xfrm>
          <a:prstGeom prst="rect">
            <a:avLst/>
          </a:prstGeom>
          <a:noFill/>
        </p:spPr>
      </p:pic>
      <p:pic>
        <p:nvPicPr>
          <p:cNvPr id="8202" name="Picture 10" descr="Resultado de imagen de dictionary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0103">
            <a:off x="5292080" y="1916832"/>
            <a:ext cx="2307949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CONTEMPORARY REFERENCES</a:t>
            </a:r>
          </a:p>
        </p:txBody>
      </p:sp>
      <p:pic>
        <p:nvPicPr>
          <p:cNvPr id="3" name="Picture 2" descr="Resultado de imagen de Turing tes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84977" y="1371564"/>
            <a:ext cx="2777329" cy="365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Resultado de imagen de blade runner movi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14037" y="1371564"/>
            <a:ext cx="2165375" cy="365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esultado de imagen de ex machina movie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33234" y="1447761"/>
            <a:ext cx="2167747" cy="35816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6 CuadroTexto"/>
          <p:cNvSpPr txBox="1"/>
          <p:nvPr/>
        </p:nvSpPr>
        <p:spPr>
          <a:xfrm>
            <a:off x="3352709" y="5258039"/>
            <a:ext cx="2641867" cy="3577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TURING TEST 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(1950)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6333234" y="5229200"/>
            <a:ext cx="1896821" cy="623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1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EX MACHINA </a:t>
            </a:r>
            <a:r>
              <a:rPr lang="es-ES" b="0" i="1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(2015)</a:t>
            </a:r>
            <a:endParaRPr lang="es-ES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1049499" y="5258039"/>
            <a:ext cx="2032284" cy="6232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BLADE RUNNER 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(1982)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CONCLUSIONS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710841" y="1412777"/>
            <a:ext cx="7976062" cy="4713158"/>
          </a:xfrm>
        </p:spPr>
        <p:txBody>
          <a:bodyPr lIns="91440" tIns="45720" rIns="91440" bIns="45720">
            <a:noAutofit/>
          </a:bodyPr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343080" lvl="0" indent="-343080" algn="just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ea typeface="Microsoft YaHei" pitchFamily="2"/>
                <a:cs typeface="Arial" pitchFamily="34"/>
              </a:rPr>
              <a:t>Translation does not follow a uniform </a:t>
            </a:r>
            <a:r>
              <a:rPr lang="en-US" sz="2400" dirty="0" smtClean="0">
                <a:latin typeface="Arial" pitchFamily="34"/>
                <a:ea typeface="Microsoft YaHei" pitchFamily="2"/>
                <a:cs typeface="Arial" pitchFamily="34"/>
              </a:rPr>
              <a:t>pattern</a:t>
            </a:r>
          </a:p>
          <a:p>
            <a:pPr marL="343080" lvl="0" indent="-343080" algn="just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2400" dirty="0" smtClean="0">
                <a:latin typeface="Arial" pitchFamily="34"/>
                <a:ea typeface="Microsoft YaHei" pitchFamily="2"/>
                <a:cs typeface="Arial" pitchFamily="34"/>
              </a:rPr>
              <a:t>Technological </a:t>
            </a:r>
            <a:r>
              <a:rPr lang="en-US" sz="2400" dirty="0">
                <a:latin typeface="Arial" pitchFamily="34"/>
                <a:ea typeface="Microsoft YaHei" pitchFamily="2"/>
                <a:cs typeface="Arial" pitchFamily="34"/>
              </a:rPr>
              <a:t>appliances are made by human brains and are under their control</a:t>
            </a:r>
          </a:p>
          <a:p>
            <a:pPr marL="343080" lvl="0" indent="-343080" algn="just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ea typeface="Microsoft YaHei" pitchFamily="2"/>
                <a:cs typeface="Arial" pitchFamily="34"/>
              </a:rPr>
              <a:t>Computers will never have the essence that human beings have and thus their work will always have limits</a:t>
            </a:r>
          </a:p>
          <a:p>
            <a:pPr marL="343080" lvl="0" indent="-343080" algn="just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ea typeface="Microsoft YaHei" pitchFamily="2"/>
                <a:cs typeface="Arial" pitchFamily="34"/>
              </a:rPr>
              <a:t>Transcreation will never be able to be translated by Computer-Assisted Translation or any other technological technique</a:t>
            </a:r>
          </a:p>
          <a:p>
            <a:pPr marL="343080" lvl="0" indent="-343080" algn="just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2400" dirty="0">
                <a:latin typeface="Arial" pitchFamily="34"/>
                <a:ea typeface="Microsoft YaHei" pitchFamily="2"/>
                <a:cs typeface="Arial" pitchFamily="34"/>
              </a:rPr>
              <a:t>Speaking a language does not mean you know how to translate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2780928"/>
            <a:ext cx="6624736" cy="24516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„Wer fremde Sprachen nicht kennt, weiß nichts von seiner eigenen“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Johann Wolfgang von Goethe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>
                <a:latin typeface="Impact" pitchFamily="34"/>
              </a:rPr>
              <a:t>INTRODUCTION AND HYPOTHESIS</a:t>
            </a:r>
          </a:p>
        </p:txBody>
      </p:sp>
      <p:pic>
        <p:nvPicPr>
          <p:cNvPr id="3" name="4 Imagen" descr="mejores-traductores-inglés-españ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3312368" cy="2293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4 CuadroTexto"/>
          <p:cNvSpPr txBox="1"/>
          <p:nvPr/>
        </p:nvSpPr>
        <p:spPr>
          <a:xfrm>
            <a:off x="539552" y="1340768"/>
            <a:ext cx="7747224" cy="27469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What are the differences between Translation and Interpretation?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0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Are there specific techniques in order to </a:t>
            </a:r>
            <a:r>
              <a:rPr lang="en-GB" sz="2000" b="0" i="1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translate?</a:t>
            </a:r>
            <a:endParaRPr lang="en-GB" sz="20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0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How is the daily routine of a translator?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/>
            </a:pPr>
            <a:endParaRPr lang="en-GB" sz="20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Is Technology a real threaten to human translators?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endParaRPr lang="en-GB" sz="20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What is the meaning of </a:t>
            </a:r>
            <a:r>
              <a:rPr lang="en-GB" sz="2000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Transcreation</a:t>
            </a:r>
            <a:r>
              <a:rPr lang="en-GB" sz="2000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?</a:t>
            </a:r>
          </a:p>
        </p:txBody>
      </p:sp>
      <p:pic>
        <p:nvPicPr>
          <p:cNvPr id="5" name="Picture 2" descr="Resultado de imagen de ordenador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4077072"/>
            <a:ext cx="3674589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TRANSLATION AND INTERPRETATION</a:t>
            </a:r>
          </a:p>
        </p:txBody>
      </p:sp>
      <p:pic>
        <p:nvPicPr>
          <p:cNvPr id="3" name="Picture 2" descr="Resultado de imagen de traduccion escrit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037" y="1447761"/>
            <a:ext cx="2499631" cy="167635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  <a:effectLst>
            <a:outerShdw dist="18000" dir="5400000" algn="tl">
              <a:srgbClr val="000000">
                <a:alpha val="40000"/>
              </a:srgbClr>
            </a:outerShdw>
          </a:effectLst>
        </p:spPr>
      </p:pic>
      <p:pic>
        <p:nvPicPr>
          <p:cNvPr id="4" name="Picture 4" descr="Resultado de imagen de papeles y libro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8188" y="1447761"/>
            <a:ext cx="2731611" cy="1752552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  <a:effectLst>
            <a:outerShdw dist="18000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5 Flecha derecha"/>
          <p:cNvSpPr/>
          <p:nvPr/>
        </p:nvSpPr>
        <p:spPr>
          <a:xfrm>
            <a:off x="3623634" y="1904948"/>
            <a:ext cx="1693626" cy="609584"/>
          </a:xfrm>
          <a:custGeom>
            <a:avLst>
              <a:gd name="f0" fmla="val 1814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0 21600"/>
              <a:gd name="f15" fmla="pin 0 f1 108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8"/>
              <a:gd name="f24" fmla="+- 21600 0 f17"/>
              <a:gd name="f25" fmla="*/ 0 f19 1"/>
              <a:gd name="f26" fmla="*/ 21600 f19 1"/>
              <a:gd name="f27" fmla="*/ f18 f12 1"/>
              <a:gd name="f28" fmla="*/ f17 f11 1"/>
              <a:gd name="f29" fmla="+- f22 0 f3"/>
              <a:gd name="f30" fmla="*/ f24 f18 1"/>
              <a:gd name="f31" fmla="*/ f25 1 f19"/>
              <a:gd name="f32" fmla="*/ f26 1 f19"/>
              <a:gd name="f33" fmla="*/ f23 f12 1"/>
              <a:gd name="f34" fmla="*/ f30 1 10800"/>
              <a:gd name="f35" fmla="*/ f31 f11 1"/>
              <a:gd name="f36" fmla="*/ f31 f12 1"/>
              <a:gd name="f37" fmla="*/ f32 f12 1"/>
              <a:gd name="f38" fmla="+- f17 f34 0"/>
              <a:gd name="f39" fmla="*/ f38 f11 1"/>
            </a:gdLst>
            <a:ahLst>
              <a:ahXY gdRefX="f0" minX="f7" maxX="f8" gdRefY="f1" minY="f7" maxY="f9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6"/>
              </a:cxn>
              <a:cxn ang="f29">
                <a:pos x="f28" y="f37"/>
              </a:cxn>
            </a:cxnLst>
            <a:rect l="f35" t="f27" r="f39" b="f33"/>
            <a:pathLst>
              <a:path w="21600" h="21600">
                <a:moveTo>
                  <a:pt x="f7" y="f18"/>
                </a:moveTo>
                <a:lnTo>
                  <a:pt x="f17" y="f18"/>
                </a:lnTo>
                <a:lnTo>
                  <a:pt x="f17" y="f7"/>
                </a:lnTo>
                <a:lnTo>
                  <a:pt x="f8" y="f9"/>
                </a:lnTo>
                <a:lnTo>
                  <a:pt x="f17" y="f8"/>
                </a:lnTo>
                <a:lnTo>
                  <a:pt x="f17" y="f23"/>
                </a:lnTo>
                <a:lnTo>
                  <a:pt x="f7" y="f2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846304" y="3276512"/>
            <a:ext cx="2574136" cy="3577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TRANSLATORS</a:t>
            </a:r>
          </a:p>
        </p:txBody>
      </p:sp>
      <p:pic>
        <p:nvPicPr>
          <p:cNvPr id="7" name="Picture 8" descr="Resultado de imagen de intérprete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14036" y="3962293"/>
            <a:ext cx="2574136" cy="1783413"/>
          </a:xfrm>
          <a:prstGeom prst="rect">
            <a:avLst/>
          </a:prstGeom>
          <a:noFill/>
          <a:ln w="127080">
            <a:solidFill>
              <a:srgbClr val="FFFFFF"/>
            </a:solidFill>
            <a:prstDash val="solid"/>
          </a:ln>
          <a:effectLst>
            <a:outerShdw dist="95400" dir="10501254" algn="tl">
              <a:srgbClr val="000000">
                <a:alpha val="20000"/>
              </a:srgbClr>
            </a:outerShdw>
          </a:effectLst>
        </p:spPr>
      </p:pic>
      <p:sp>
        <p:nvSpPr>
          <p:cNvPr id="8" name="10 CuadroTexto"/>
          <p:cNvSpPr txBox="1"/>
          <p:nvPr/>
        </p:nvSpPr>
        <p:spPr>
          <a:xfrm>
            <a:off x="981767" y="5867623"/>
            <a:ext cx="2574136" cy="3577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INTERPRETERS</a:t>
            </a:r>
          </a:p>
        </p:txBody>
      </p:sp>
      <p:sp>
        <p:nvSpPr>
          <p:cNvPr id="9" name="11 Flecha derecha"/>
          <p:cNvSpPr/>
          <p:nvPr/>
        </p:nvSpPr>
        <p:spPr>
          <a:xfrm>
            <a:off x="3691367" y="4572257"/>
            <a:ext cx="1761358" cy="609584"/>
          </a:xfrm>
          <a:custGeom>
            <a:avLst>
              <a:gd name="f0" fmla="val 1827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0 21600"/>
              <a:gd name="f15" fmla="pin 0 f1 108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8"/>
              <a:gd name="f24" fmla="+- 21600 0 f17"/>
              <a:gd name="f25" fmla="*/ 0 f19 1"/>
              <a:gd name="f26" fmla="*/ 21600 f19 1"/>
              <a:gd name="f27" fmla="*/ f18 f12 1"/>
              <a:gd name="f28" fmla="*/ f17 f11 1"/>
              <a:gd name="f29" fmla="+- f22 0 f3"/>
              <a:gd name="f30" fmla="*/ f24 f18 1"/>
              <a:gd name="f31" fmla="*/ f25 1 f19"/>
              <a:gd name="f32" fmla="*/ f26 1 f19"/>
              <a:gd name="f33" fmla="*/ f23 f12 1"/>
              <a:gd name="f34" fmla="*/ f30 1 10800"/>
              <a:gd name="f35" fmla="*/ f31 f11 1"/>
              <a:gd name="f36" fmla="*/ f31 f12 1"/>
              <a:gd name="f37" fmla="*/ f32 f12 1"/>
              <a:gd name="f38" fmla="+- f17 f34 0"/>
              <a:gd name="f39" fmla="*/ f38 f11 1"/>
            </a:gdLst>
            <a:ahLst>
              <a:ahXY gdRefX="f0" minX="f7" maxX="f8" gdRefY="f1" minY="f7" maxY="f9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6"/>
              </a:cxn>
              <a:cxn ang="f29">
                <a:pos x="f28" y="f37"/>
              </a:cxn>
            </a:cxnLst>
            <a:rect l="f35" t="f27" r="f39" b="f33"/>
            <a:pathLst>
              <a:path w="21600" h="21600">
                <a:moveTo>
                  <a:pt x="f7" y="f18"/>
                </a:moveTo>
                <a:lnTo>
                  <a:pt x="f17" y="f18"/>
                </a:lnTo>
                <a:lnTo>
                  <a:pt x="f17" y="f7"/>
                </a:lnTo>
                <a:lnTo>
                  <a:pt x="f8" y="f9"/>
                </a:lnTo>
                <a:lnTo>
                  <a:pt x="f17" y="f8"/>
                </a:lnTo>
                <a:lnTo>
                  <a:pt x="f17" y="f23"/>
                </a:lnTo>
                <a:lnTo>
                  <a:pt x="f7" y="f2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10" name="Picture 10" descr="Resultado de imagen de cabina de intérprete"/>
          <p:cNvPicPr>
            <a:picLocks noChangeAspect="1"/>
          </p:cNvPicPr>
          <p:nvPr/>
        </p:nvPicPr>
        <p:blipFill>
          <a:blip r:embed="rId6" cstate="print"/>
          <a:srcRect l="20927" b="9022"/>
          <a:stretch>
            <a:fillRect/>
          </a:stretch>
        </p:blipFill>
        <p:spPr>
          <a:xfrm>
            <a:off x="5723651" y="3886094"/>
            <a:ext cx="2777329" cy="1829132"/>
          </a:xfrm>
          <a:prstGeom prst="rect">
            <a:avLst/>
          </a:prstGeom>
          <a:noFill/>
          <a:ln w="127080">
            <a:solidFill>
              <a:srgbClr val="FFFFFF"/>
            </a:solidFill>
            <a:prstDash val="solid"/>
          </a:ln>
          <a:effectLst>
            <a:outerShdw dist="95400" dir="10501254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>
                <a:latin typeface="Impact" pitchFamily="34"/>
              </a:rPr>
              <a:t>TECHNOLOGY’S ROLE IN TRANSLATION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710841" y="1447761"/>
            <a:ext cx="7958790" cy="4678173"/>
          </a:xfrm>
        </p:spPr>
        <p:txBody>
          <a:bodyPr lIns="91440" tIns="45720" rIns="91440" bIns="4572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buSzPct val="100000"/>
              <a:buFont typeface="Arial" pitchFamily="34"/>
              <a:buChar char="•"/>
            </a:pPr>
            <a:r>
              <a:rPr lang="en-US" sz="1700" b="1" u="sng" dirty="0">
                <a:latin typeface="Arial" pitchFamily="34"/>
                <a:ea typeface="Microsoft YaHei" pitchFamily="2"/>
                <a:cs typeface="Arial" pitchFamily="34"/>
              </a:rPr>
              <a:t>COMPUTER-ASSISTED TRANSLATION (C.A.T)</a:t>
            </a:r>
            <a:r>
              <a:rPr lang="en-US" sz="1700" b="1" dirty="0">
                <a:latin typeface="Arial" pitchFamily="34"/>
                <a:ea typeface="Microsoft YaHei" pitchFamily="2"/>
                <a:cs typeface="Arial" pitchFamily="34"/>
              </a:rPr>
              <a:t>: </a:t>
            </a:r>
            <a:r>
              <a:rPr lang="en-US" sz="1700" dirty="0">
                <a:latin typeface="Arial" pitchFamily="34"/>
                <a:ea typeface="Microsoft YaHei" pitchFamily="2"/>
                <a:cs typeface="Arial" pitchFamily="34"/>
              </a:rPr>
              <a:t>Technological process used by translators in order to facilitate, improve or speed up their translations.</a:t>
            </a:r>
          </a:p>
          <a:p>
            <a:pPr marL="1143000" lvl="2" indent="-228600">
              <a:spcBef>
                <a:spcPts val="1199"/>
              </a:spcBef>
              <a:buSzPct val="100000"/>
              <a:buFont typeface="Wingdings" pitchFamily="2"/>
              <a:buChar char="Ø"/>
            </a:pPr>
            <a:r>
              <a:rPr lang="en-US" sz="1700" b="1" i="1" dirty="0">
                <a:latin typeface="Arial" pitchFamily="34"/>
                <a:ea typeface="Microsoft YaHei" pitchFamily="2"/>
                <a:cs typeface="Arial" pitchFamily="34"/>
              </a:rPr>
              <a:t>CAT TOOLS</a:t>
            </a:r>
            <a:r>
              <a:rPr lang="en-US" sz="1700" b="1" dirty="0">
                <a:latin typeface="Arial" pitchFamily="34"/>
                <a:ea typeface="Microsoft YaHei" pitchFamily="2"/>
                <a:cs typeface="Arial" pitchFamily="34"/>
              </a:rPr>
              <a:t>: </a:t>
            </a:r>
            <a:r>
              <a:rPr lang="en-US" sz="1700" i="1" dirty="0">
                <a:latin typeface="Arial" pitchFamily="34"/>
                <a:ea typeface="Microsoft YaHei" pitchFamily="2"/>
                <a:cs typeface="Arial" pitchFamily="34"/>
              </a:rPr>
              <a:t>Grammar checkers, electronic dictionaries, </a:t>
            </a:r>
            <a:r>
              <a:rPr lang="en-US" sz="1700" i="1" dirty="0" err="1">
                <a:latin typeface="Arial" pitchFamily="34"/>
                <a:ea typeface="Microsoft YaHei" pitchFamily="2"/>
                <a:cs typeface="Arial" pitchFamily="34"/>
              </a:rPr>
              <a:t>concordancers</a:t>
            </a:r>
            <a:r>
              <a:rPr lang="en-US" sz="1700" i="1" dirty="0">
                <a:latin typeface="Arial" pitchFamily="34"/>
                <a:ea typeface="Microsoft YaHei" pitchFamily="2"/>
                <a:cs typeface="Arial" pitchFamily="34"/>
              </a:rPr>
              <a:t>, full-text search tools, terminology databases…</a:t>
            </a:r>
          </a:p>
          <a:p>
            <a:pPr marL="1143000" lvl="2" indent="-228600">
              <a:spcBef>
                <a:spcPts val="1199"/>
              </a:spcBef>
              <a:buNone/>
            </a:pPr>
            <a:endParaRPr lang="en-US" sz="1400" b="1" i="1" dirty="0">
              <a:latin typeface="Arial" pitchFamily="34"/>
              <a:ea typeface="Microsoft YaHei" pitchFamily="2"/>
              <a:cs typeface="Arial" pitchFamily="34"/>
            </a:endParaRPr>
          </a:p>
          <a:p>
            <a:pPr marL="1143000" lvl="2" indent="-228600">
              <a:spcBef>
                <a:spcPts val="1199"/>
              </a:spcBef>
              <a:buNone/>
            </a:pPr>
            <a:endParaRPr lang="en-US" sz="1400" b="1" i="1" u="sng" dirty="0">
              <a:latin typeface="Arial" pitchFamily="34"/>
              <a:ea typeface="Microsoft YaHei" pitchFamily="2"/>
              <a:cs typeface="Arial" pitchFamily="34"/>
            </a:endParaRPr>
          </a:p>
        </p:txBody>
      </p:sp>
      <p:cxnSp>
        <p:nvCxnSpPr>
          <p:cNvPr id="4" name="20 Conector recto de flecha"/>
          <p:cNvCxnSpPr/>
          <p:nvPr/>
        </p:nvCxnSpPr>
        <p:spPr>
          <a:xfrm flipH="1">
            <a:off x="2133543" y="2996952"/>
            <a:ext cx="2222433" cy="1193935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5" name="22 Conector recto de flecha"/>
          <p:cNvCxnSpPr/>
          <p:nvPr/>
        </p:nvCxnSpPr>
        <p:spPr>
          <a:xfrm>
            <a:off x="4499992" y="2996952"/>
            <a:ext cx="2171899" cy="1041539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cxnSp>
        <p:nvCxnSpPr>
          <p:cNvPr id="6" name="26 Conector recto de flecha"/>
          <p:cNvCxnSpPr/>
          <p:nvPr/>
        </p:nvCxnSpPr>
        <p:spPr>
          <a:xfrm>
            <a:off x="4427984" y="2996952"/>
            <a:ext cx="8429" cy="1193935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  <a:tailEnd type="arrow"/>
          </a:ln>
        </p:spPr>
      </p:cxnSp>
      <p:pic>
        <p:nvPicPr>
          <p:cNvPr id="7" name="Picture 2" descr="Resultado de imagen de prospecto doblad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46304" y="4343664"/>
            <a:ext cx="1557824" cy="116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Resultado de imagen de washing machine instructi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42818" y="4038491"/>
            <a:ext cx="1194106" cy="167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Resultado de imagen de derecho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23635" y="4343664"/>
            <a:ext cx="1566967" cy="14477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507648" y="5715227"/>
            <a:ext cx="2100015" cy="2693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Scientific</a:t>
            </a:r>
            <a:r>
              <a:rPr lang="en-US" sz="1200" b="0" i="0" u="none" strike="noStrike" kern="1200" cap="none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 t</a:t>
            </a:r>
            <a:r>
              <a:rPr lang="en-US" sz="12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exts</a:t>
            </a:r>
            <a:endParaRPr lang="en-US" sz="12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Noto Sans CJK SC Regular" pitchFamily="2"/>
              <a:cs typeface="Arial" pitchFamily="34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91367" y="6020018"/>
            <a:ext cx="1490093" cy="2693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Juridical texts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604160" y="6096216"/>
            <a:ext cx="1490093" cy="2693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Technical texts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3000">
                <a:solidFill>
                  <a:srgbClr val="002060"/>
                </a:solidFill>
                <a:latin typeface="Impact" pitchFamily="34"/>
              </a:rPr>
              <a:t>C.A.T’S ADVANTAGES AND DISADVANTAGES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188" y="1295365"/>
            <a:ext cx="4040184" cy="533385"/>
          </a:xfrm>
        </p:spPr>
        <p:txBody>
          <a:bodyPr anchorCtr="1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0" lvl="0" indent="0" algn="ctr">
              <a:spcBef>
                <a:spcPts val="601"/>
              </a:spcBef>
              <a:buNone/>
            </a:pPr>
            <a:r>
              <a:rPr lang="es-ES" sz="2400" b="1">
                <a:latin typeface="Arial" pitchFamily="34"/>
                <a:ea typeface="Microsoft YaHei" pitchFamily="2"/>
                <a:cs typeface="Arial" pitchFamily="34"/>
              </a:rPr>
              <a:t>ADVANTAGES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body" idx="3"/>
          </p:nvPr>
        </p:nvSpPr>
        <p:spPr>
          <a:xfrm>
            <a:off x="846304" y="2019246"/>
            <a:ext cx="3651066" cy="4144787"/>
          </a:xfrm>
        </p:spPr>
        <p:txBody>
          <a:bodyPr anchor="t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 dirty="0">
                <a:latin typeface="Arial" pitchFamily="34"/>
                <a:ea typeface="Microsoft YaHei" pitchFamily="2"/>
                <a:cs typeface="Arial" pitchFamily="34"/>
              </a:rPr>
              <a:t>Energy and time-saving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 dirty="0">
                <a:latin typeface="Arial" pitchFamily="34"/>
                <a:ea typeface="Microsoft YaHei" pitchFamily="2"/>
                <a:cs typeface="Arial" pitchFamily="34"/>
              </a:rPr>
              <a:t>Efficiency and speed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 dirty="0">
                <a:latin typeface="Arial" pitchFamily="34"/>
                <a:ea typeface="Microsoft YaHei" pitchFamily="2"/>
                <a:cs typeface="Arial" pitchFamily="34"/>
              </a:rPr>
              <a:t>Less mistakes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 dirty="0">
                <a:latin typeface="Arial" pitchFamily="34"/>
                <a:ea typeface="Microsoft YaHei" pitchFamily="2"/>
                <a:cs typeface="Arial" pitchFamily="34"/>
              </a:rPr>
              <a:t>Translation memory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 dirty="0">
                <a:latin typeface="Arial" pitchFamily="34"/>
                <a:ea typeface="Microsoft YaHei" pitchFamily="2"/>
                <a:cs typeface="Arial" pitchFamily="34"/>
              </a:rPr>
              <a:t>Production increase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endParaRPr lang="en-US" sz="1600" dirty="0"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5" name="4 Marcador de texto"/>
          <p:cNvSpPr txBox="1">
            <a:spLocks noGrp="1"/>
          </p:cNvSpPr>
          <p:nvPr>
            <p:ph sz="half" idx="4294967295"/>
          </p:nvPr>
        </p:nvSpPr>
        <p:spPr>
          <a:xfrm>
            <a:off x="4645026" y="1295365"/>
            <a:ext cx="4041877" cy="53338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1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0" lvl="0" indent="0" algn="ctr">
              <a:spcBef>
                <a:spcPts val="601"/>
              </a:spcBef>
              <a:buNone/>
            </a:pPr>
            <a:r>
              <a:rPr lang="es-ES" sz="2400" b="1">
                <a:latin typeface="Arial" pitchFamily="34"/>
                <a:ea typeface="Microsoft YaHei" pitchFamily="2"/>
                <a:cs typeface="Arial" pitchFamily="34"/>
              </a:rPr>
              <a:t>DISADVANTAGES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sz="quarter" idx="4294967295"/>
          </p:nvPr>
        </p:nvSpPr>
        <p:spPr>
          <a:xfrm>
            <a:off x="4645026" y="1981147"/>
            <a:ext cx="4041877" cy="41447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ca-E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defRPr>
            </a:lvl9pPr>
          </a:lstStyle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>
                <a:latin typeface="Arial" pitchFamily="34"/>
                <a:ea typeface="Microsoft YaHei" pitchFamily="2"/>
                <a:cs typeface="Arial" pitchFamily="34"/>
              </a:rPr>
              <a:t>Difficult to work with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>
                <a:latin typeface="Arial" pitchFamily="34"/>
                <a:ea typeface="Microsoft YaHei" pitchFamily="2"/>
                <a:cs typeface="Arial" pitchFamily="34"/>
              </a:rPr>
              <a:t>Text uniformity</a:t>
            </a:r>
          </a:p>
          <a:p>
            <a:pPr marL="343080" lvl="0" indent="-343080">
              <a:spcBef>
                <a:spcPts val="601"/>
              </a:spcBef>
              <a:buSzPct val="100000"/>
              <a:buFont typeface="Arial" pitchFamily="34"/>
              <a:buChar char="•"/>
            </a:pPr>
            <a:r>
              <a:rPr lang="en-US" sz="1600">
                <a:latin typeface="Arial" pitchFamily="34"/>
                <a:ea typeface="Microsoft YaHei" pitchFamily="2"/>
                <a:cs typeface="Arial" pitchFamily="34"/>
              </a:rPr>
              <a:t>Post-edition</a:t>
            </a:r>
          </a:p>
          <a:p>
            <a:pPr marL="343080" lvl="0" indent="-343080">
              <a:spcBef>
                <a:spcPts val="601"/>
              </a:spcBef>
              <a:buNone/>
            </a:pPr>
            <a:endParaRPr lang="es-ES" sz="1600"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7" name="Picture 2" descr="Resultado de imagen de computer assisted translati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4547" y="4038491"/>
            <a:ext cx="5554659" cy="223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10841" y="228213"/>
            <a:ext cx="7993333" cy="129536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3500">
                <a:latin typeface="Impact" pitchFamily="34"/>
              </a:rPr>
              <a:t>ELEMENTS THAT TECHNOLOGY CANNOT TRANSLATE</a:t>
            </a:r>
          </a:p>
        </p:txBody>
      </p:sp>
      <p:sp>
        <p:nvSpPr>
          <p:cNvPr id="3" name="5 CuadroTexto"/>
          <p:cNvSpPr txBox="1"/>
          <p:nvPr/>
        </p:nvSpPr>
        <p:spPr>
          <a:xfrm>
            <a:off x="778573" y="1600157"/>
            <a:ext cx="7790139" cy="3115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s-ES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n-US" sz="1800" b="0" i="1" u="none" strike="noStrike" kern="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Films and literature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Sayings, tongue twisters and puns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Rhyme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Creativity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Humor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Irony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r>
              <a:rPr lang="en-US" sz="1800" b="0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Cultural issues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</a:pPr>
            <a:endParaRPr lang="es-ES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10534" y="1371563"/>
            <a:ext cx="1761358" cy="151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7 Flecha abajo"/>
          <p:cNvSpPr/>
          <p:nvPr/>
        </p:nvSpPr>
        <p:spPr>
          <a:xfrm>
            <a:off x="2336737" y="4572258"/>
            <a:ext cx="406389" cy="763884"/>
          </a:xfrm>
          <a:custGeom>
            <a:avLst>
              <a:gd name="f0" fmla="val 1513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1 10800"/>
              <a:gd name="f15" fmla="pin 0 f0 216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7"/>
              <a:gd name="f24" fmla="+- 21600 0 f18"/>
              <a:gd name="f25" fmla="*/ 0 f19 1"/>
              <a:gd name="f26" fmla="*/ 21600 f19 1"/>
              <a:gd name="f27" fmla="*/ f17 f11 1"/>
              <a:gd name="f28" fmla="*/ f18 f12 1"/>
              <a:gd name="f29" fmla="+- f22 0 f3"/>
              <a:gd name="f30" fmla="*/ f24 f17 1"/>
              <a:gd name="f31" fmla="*/ f25 1 f19"/>
              <a:gd name="f32" fmla="*/ f26 1 f19"/>
              <a:gd name="f33" fmla="*/ f23 f11 1"/>
              <a:gd name="f34" fmla="*/ f30 1 10800"/>
              <a:gd name="f35" fmla="*/ f31 f12 1"/>
              <a:gd name="f36" fmla="*/ f31 f11 1"/>
              <a:gd name="f37" fmla="*/ f32 f11 1"/>
              <a:gd name="f38" fmla="+- f18 f34 0"/>
              <a:gd name="f39" fmla="*/ f38 f12 1"/>
            </a:gdLst>
            <a:ahLst>
              <a:ahXY gdRefX="f1" minX="f7" maxX="f9" gdRefY="f0" minY="f7" maxY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6" y="f28"/>
              </a:cxn>
              <a:cxn ang="f29">
                <a:pos x="f37" y="f28"/>
              </a:cxn>
            </a:cxnLst>
            <a:rect l="f27" t="f35" r="f33" b="f39"/>
            <a:pathLst>
              <a:path w="21600" h="21600">
                <a:moveTo>
                  <a:pt x="f17" y="f7"/>
                </a:moveTo>
                <a:lnTo>
                  <a:pt x="f17" y="f18"/>
                </a:lnTo>
                <a:lnTo>
                  <a:pt x="f7" y="f18"/>
                </a:lnTo>
                <a:lnTo>
                  <a:pt x="f9" y="f8"/>
                </a:lnTo>
                <a:lnTo>
                  <a:pt x="f8" y="f18"/>
                </a:lnTo>
                <a:lnTo>
                  <a:pt x="f23" y="f18"/>
                </a:lnTo>
                <a:lnTo>
                  <a:pt x="f23" y="f7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914037" y="5562831"/>
            <a:ext cx="6231974" cy="5642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Machines can’t think, create, imagine nor try to transmit emotions because that’s an exclusive human characteristic.</a:t>
            </a:r>
          </a:p>
        </p:txBody>
      </p:sp>
      <p:pic>
        <p:nvPicPr>
          <p:cNvPr id="7" name="Picture 2" descr="Resultado de imagen de ordenadore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52725" y="3276511"/>
            <a:ext cx="2370941" cy="160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GOOGLE TRANSLATOR</a:t>
            </a:r>
          </a:p>
        </p:txBody>
      </p:sp>
      <p:sp>
        <p:nvSpPr>
          <p:cNvPr id="3" name="3 CuadroTexto"/>
          <p:cNvSpPr txBox="1"/>
          <p:nvPr/>
        </p:nvSpPr>
        <p:spPr>
          <a:xfrm>
            <a:off x="778573" y="1752551"/>
            <a:ext cx="2438673" cy="357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4 CuadroTexto"/>
          <p:cNvSpPr txBox="1"/>
          <p:nvPr/>
        </p:nvSpPr>
        <p:spPr>
          <a:xfrm>
            <a:off x="5317262" y="1752551"/>
            <a:ext cx="2912792" cy="357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778573" y="3733699"/>
            <a:ext cx="3522377" cy="357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a-ES" sz="18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7 Image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359" y="2819325"/>
            <a:ext cx="7862273" cy="312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Resultado de imagen de traductor googl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30024" y="1219167"/>
            <a:ext cx="1354630" cy="152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187" y="274694"/>
            <a:ext cx="2353670" cy="114296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s-ES" sz="2000">
                <a:solidFill>
                  <a:srgbClr val="002060"/>
                </a:solidFill>
                <a:latin typeface="Impact" pitchFamily="34"/>
              </a:rPr>
              <a:t>TRANSCREATION</a:t>
            </a:r>
          </a:p>
        </p:txBody>
      </p:sp>
      <p:pic>
        <p:nvPicPr>
          <p:cNvPr id="3" name="3 Imagen" descr="Barclays Wealth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036" y="2743126"/>
            <a:ext cx="2197549" cy="342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4 Imagen" descr="tweet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84977" y="2819325"/>
            <a:ext cx="2506404" cy="327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Resultado de imagen de bart simpson eat my short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26845" y="2819324"/>
            <a:ext cx="2425464" cy="32006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7 CuadroTexto"/>
          <p:cNvSpPr txBox="1"/>
          <p:nvPr/>
        </p:nvSpPr>
        <p:spPr>
          <a:xfrm>
            <a:off x="778574" y="1219168"/>
            <a:ext cx="7247947" cy="11541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It is the p</a:t>
            </a:r>
            <a:r>
              <a:rPr lang="en-US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rocess of adapting a message from one language to another avoiding cultural shock and respecting the other nation’s taboos.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Noto Sans CJK SC Regular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Noto Sans CJK SC Regular" pitchFamily="2"/>
                <a:cs typeface="Arial" pitchFamily="34"/>
              </a:rPr>
              <a:t>It is mainly used by advertising and marketing professionals.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latin typeface="Impact" pitchFamily="34"/>
              </a:rPr>
              <a:t>PRACTICAL PART</a:t>
            </a:r>
          </a:p>
        </p:txBody>
      </p:sp>
      <p:pic>
        <p:nvPicPr>
          <p:cNvPr id="3" name="Picture 6" descr="Resultado de imagen de rosa maria sanz ruiz traductora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00966" y="3733699"/>
            <a:ext cx="2235478" cy="251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0" descr="Resultado de imagen de pilar ramirez tell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46304" y="1295365"/>
            <a:ext cx="2100015" cy="23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8 CuadroTexto"/>
          <p:cNvSpPr txBox="1"/>
          <p:nvPr/>
        </p:nvSpPr>
        <p:spPr>
          <a:xfrm>
            <a:off x="3284977" y="1484784"/>
            <a:ext cx="4959431" cy="26584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PILAR RAMÍREZ TELLO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English and Spanish Translator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Does NOT use CAT tools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Genre: Literature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“The Hunger Games”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“Divergent”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“Percy Jackson’s Greek Gods”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1691680" y="4114689"/>
            <a:ext cx="4573823" cy="1921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1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ROSA MARÍA SANZ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English-to-Spanish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translator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post-editor,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subtitler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and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interpreter</a:t>
            </a:r>
            <a:endParaRPr lang="es-ES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USES CAT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tools</a:t>
            </a:r>
            <a:endParaRPr lang="es-ES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Genre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: Medicine,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Odontology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Technology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Marketing and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Tourism</a:t>
            </a:r>
            <a:r>
              <a:rPr lang="es-ES" b="0" i="1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es-ES" b="0" i="1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texts</a:t>
            </a:r>
            <a:endParaRPr lang="es-ES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600" b="0" i="1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363</Words>
  <Application>Microsoft Office PowerPoint</Application>
  <PresentationFormat>Presentación en pantalla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INTRODUCTION AND HYPOTHESIS</vt:lpstr>
      <vt:lpstr>TRANSLATION AND INTERPRETATION</vt:lpstr>
      <vt:lpstr>TECHNOLOGY’S ROLE IN TRANSLATION</vt:lpstr>
      <vt:lpstr>C.A.T’S ADVANTAGES AND DISADVANTAGES</vt:lpstr>
      <vt:lpstr>ELEMENTS THAT TECHNOLOGY CANNOT TRANSLATE</vt:lpstr>
      <vt:lpstr>GOOGLE TRANSLATOR</vt:lpstr>
      <vt:lpstr>TRANSCREATION</vt:lpstr>
      <vt:lpstr>PRACTICAL PART</vt:lpstr>
      <vt:lpstr>PRACTICAL PART</vt:lpstr>
      <vt:lpstr>CONTEMPORARY REFERENCES</vt:lpstr>
      <vt:lpstr>CONCLUSIONS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</dc:creator>
  <cp:lastModifiedBy>Sergio</cp:lastModifiedBy>
  <cp:revision>11</cp:revision>
  <dcterms:created xsi:type="dcterms:W3CDTF">2017-03-27T17:37:51Z</dcterms:created>
  <dcterms:modified xsi:type="dcterms:W3CDTF">2017-03-27T18:45:02Z</dcterms:modified>
</cp:coreProperties>
</file>