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26"/>
  </p:notesMasterIdLst>
  <p:handoutMasterIdLst>
    <p:handoutMasterId r:id="rId27"/>
  </p:handoutMasterIdLst>
  <p:sldIdLst>
    <p:sldId id="256" r:id="rId3"/>
    <p:sldId id="257" r:id="rId4"/>
    <p:sldId id="267" r:id="rId5"/>
    <p:sldId id="268" r:id="rId6"/>
    <p:sldId id="269" r:id="rId7"/>
    <p:sldId id="258" r:id="rId8"/>
    <p:sldId id="287" r:id="rId9"/>
    <p:sldId id="270" r:id="rId10"/>
    <p:sldId id="261" r:id="rId11"/>
    <p:sldId id="274" r:id="rId12"/>
    <p:sldId id="262" r:id="rId13"/>
    <p:sldId id="273" r:id="rId14"/>
    <p:sldId id="263" r:id="rId15"/>
    <p:sldId id="276" r:id="rId16"/>
    <p:sldId id="275" r:id="rId17"/>
    <p:sldId id="281" r:id="rId18"/>
    <p:sldId id="280" r:id="rId19"/>
    <p:sldId id="278" r:id="rId20"/>
    <p:sldId id="282" r:id="rId21"/>
    <p:sldId id="286" r:id="rId22"/>
    <p:sldId id="283" r:id="rId23"/>
    <p:sldId id="284" r:id="rId24"/>
    <p:sldId id="285" r:id="rId2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200">
          <p15:clr>
            <a:srgbClr val="A4A3A4"/>
          </p15:clr>
        </p15:guide>
        <p15:guide id="3" orient="horz" pos="3888">
          <p15:clr>
            <a:srgbClr val="A4A3A4"/>
          </p15:clr>
        </p15:guide>
        <p15:guide id="4" orient="horz" pos="2880">
          <p15:clr>
            <a:srgbClr val="A4A3A4"/>
          </p15:clr>
        </p15:guide>
        <p15:guide id="5" orient="horz" pos="3216">
          <p15:clr>
            <a:srgbClr val="A4A3A4"/>
          </p15:clr>
        </p15:guide>
        <p15:guide id="6" orient="horz" pos="816">
          <p15:clr>
            <a:srgbClr val="A4A3A4"/>
          </p15:clr>
        </p15:guide>
        <p15:guide id="7" orient="horz" pos="175">
          <p15:clr>
            <a:srgbClr val="A4A3A4"/>
          </p15:clr>
        </p15:guide>
        <p15:guide id="8" pos="3839">
          <p15:clr>
            <a:srgbClr val="A4A3A4"/>
          </p15:clr>
        </p15:guide>
        <p15:guide id="9" pos="959">
          <p15:clr>
            <a:srgbClr val="A4A3A4"/>
          </p15:clr>
        </p15:guide>
        <p15:guide id="10" pos="6719">
          <p15:clr>
            <a:srgbClr val="A4A3A4"/>
          </p15:clr>
        </p15:guide>
        <p15:guide id="11" pos="6143">
          <p15:clr>
            <a:srgbClr val="A4A3A4"/>
          </p15:clr>
        </p15:guide>
        <p15:guide id="12" pos="283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660" y="72"/>
      </p:cViewPr>
      <p:guideLst>
        <p:guide orient="horz" pos="2160"/>
        <p:guide orient="horz" pos="1200"/>
        <p:guide orient="horz" pos="3888"/>
        <p:guide orient="horz" pos="2880"/>
        <p:guide orient="horz" pos="3216"/>
        <p:guide orient="horz" pos="816"/>
        <p:guide orient="horz" pos="175"/>
        <p:guide pos="3839"/>
        <p:guide pos="959"/>
        <p:guide pos="6719"/>
        <p:guide pos="6143"/>
        <p:guide pos="2831"/>
      </p:guideLst>
    </p:cSldViewPr>
  </p:slideViewPr>
  <p:notesTextViewPr>
    <p:cViewPr>
      <p:scale>
        <a:sx n="1" d="1"/>
        <a:sy n="1" d="1"/>
      </p:scale>
      <p:origin x="0" y="0"/>
    </p:cViewPr>
  </p:notesTextViewPr>
  <p:notesViewPr>
    <p:cSldViewPr showGuides="1">
      <p:cViewPr varScale="1">
        <p:scale>
          <a:sx n="55" d="100"/>
          <a:sy n="55" d="100"/>
        </p:scale>
        <p:origin x="307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1AB2E6-1B8B-43AC-ABCF-D09AF4C1A82A}" type="doc">
      <dgm:prSet loTypeId="urn:microsoft.com/office/officeart/2005/8/layout/cycle8" loCatId="cycle" qsTypeId="urn:microsoft.com/office/officeart/2005/8/quickstyle/simple1" qsCatId="simple" csTypeId="urn:microsoft.com/office/officeart/2005/8/colors/colorful1" csCatId="colorful" phldr="1"/>
      <dgm:spPr/>
    </dgm:pt>
    <dgm:pt modelId="{C05C4F93-576E-4243-B2C8-A892FDFF16F7}">
      <dgm:prSet phldrT="[Texto]">
        <dgm:style>
          <a:lnRef idx="1">
            <a:schemeClr val="accent3"/>
          </a:lnRef>
          <a:fillRef idx="2">
            <a:schemeClr val="accent3"/>
          </a:fillRef>
          <a:effectRef idx="1">
            <a:schemeClr val="accent3"/>
          </a:effectRef>
          <a:fontRef idx="minor">
            <a:schemeClr val="dk1"/>
          </a:fontRef>
        </dgm:style>
      </dgm:prSet>
      <dgm:spPr/>
      <dgm:t>
        <a:bodyPr/>
        <a:lstStyle/>
        <a:p>
          <a:r>
            <a:rPr lang="es-ES" dirty="0"/>
            <a:t>Escola</a:t>
          </a:r>
        </a:p>
      </dgm:t>
    </dgm:pt>
    <dgm:pt modelId="{B8C2345D-AB9D-4F97-9136-D9A1218C281F}" type="parTrans" cxnId="{4DD21620-234B-4F38-9F33-1515F4237873}">
      <dgm:prSet/>
      <dgm:spPr/>
      <dgm:t>
        <a:bodyPr/>
        <a:lstStyle/>
        <a:p>
          <a:endParaRPr lang="es-ES"/>
        </a:p>
      </dgm:t>
    </dgm:pt>
    <dgm:pt modelId="{2CE8ED70-0F1F-4324-9CDE-97AABB5FA2FC}" type="sibTrans" cxnId="{4DD21620-234B-4F38-9F33-1515F4237873}">
      <dgm:prSet/>
      <dgm:spPr/>
      <dgm:t>
        <a:bodyPr/>
        <a:lstStyle/>
        <a:p>
          <a:endParaRPr lang="es-ES"/>
        </a:p>
      </dgm:t>
    </dgm:pt>
    <dgm:pt modelId="{60B4432D-E32F-442F-B5C9-D3F85170135C}">
      <dgm:prSet phldrT="[Texto]">
        <dgm:style>
          <a:lnRef idx="1">
            <a:schemeClr val="accent6"/>
          </a:lnRef>
          <a:fillRef idx="2">
            <a:schemeClr val="accent6"/>
          </a:fillRef>
          <a:effectRef idx="1">
            <a:schemeClr val="accent6"/>
          </a:effectRef>
          <a:fontRef idx="minor">
            <a:schemeClr val="dk1"/>
          </a:fontRef>
        </dgm:style>
      </dgm:prSet>
      <dgm:spPr>
        <a:ln/>
      </dgm:spPr>
      <dgm:t>
        <a:bodyPr/>
        <a:lstStyle/>
        <a:p>
          <a:r>
            <a:rPr lang="ca-ES" noProof="0" dirty="0"/>
            <a:t>Alumnes</a:t>
          </a:r>
        </a:p>
      </dgm:t>
    </dgm:pt>
    <dgm:pt modelId="{556D0D04-1469-4605-8FE8-3C4A8EC12490}" type="parTrans" cxnId="{B97A5280-4925-43D6-8862-196F2C1C228B}">
      <dgm:prSet/>
      <dgm:spPr/>
      <dgm:t>
        <a:bodyPr/>
        <a:lstStyle/>
        <a:p>
          <a:endParaRPr lang="es-ES"/>
        </a:p>
      </dgm:t>
    </dgm:pt>
    <dgm:pt modelId="{966402A8-1803-4F9C-8D64-EA34ECB4E848}" type="sibTrans" cxnId="{B97A5280-4925-43D6-8862-196F2C1C228B}">
      <dgm:prSet/>
      <dgm:spPr/>
      <dgm:t>
        <a:bodyPr/>
        <a:lstStyle/>
        <a:p>
          <a:endParaRPr lang="es-ES"/>
        </a:p>
      </dgm:t>
    </dgm:pt>
    <dgm:pt modelId="{84E0EADE-25E7-4718-836D-B10DAF336D67}">
      <dgm:prSet phldrT="[Texto]">
        <dgm:style>
          <a:lnRef idx="1">
            <a:schemeClr val="accent4"/>
          </a:lnRef>
          <a:fillRef idx="2">
            <a:schemeClr val="accent4"/>
          </a:fillRef>
          <a:effectRef idx="1">
            <a:schemeClr val="accent4"/>
          </a:effectRef>
          <a:fontRef idx="minor">
            <a:schemeClr val="dk1"/>
          </a:fontRef>
        </dgm:style>
      </dgm:prSet>
      <dgm:spPr/>
      <dgm:t>
        <a:bodyPr/>
        <a:lstStyle/>
        <a:p>
          <a:r>
            <a:rPr lang="ca-ES" noProof="0" dirty="0"/>
            <a:t>Família</a:t>
          </a:r>
        </a:p>
      </dgm:t>
    </dgm:pt>
    <dgm:pt modelId="{61851E7A-8B1B-40A3-8803-21D28B67F9B5}" type="parTrans" cxnId="{23269A39-D918-459C-9FE8-32531C41E6C3}">
      <dgm:prSet/>
      <dgm:spPr/>
      <dgm:t>
        <a:bodyPr/>
        <a:lstStyle/>
        <a:p>
          <a:endParaRPr lang="es-ES"/>
        </a:p>
      </dgm:t>
    </dgm:pt>
    <dgm:pt modelId="{4D9FC629-7854-4E60-9A83-4A548580A988}" type="sibTrans" cxnId="{23269A39-D918-459C-9FE8-32531C41E6C3}">
      <dgm:prSet/>
      <dgm:spPr/>
      <dgm:t>
        <a:bodyPr/>
        <a:lstStyle/>
        <a:p>
          <a:endParaRPr lang="es-ES"/>
        </a:p>
      </dgm:t>
    </dgm:pt>
    <dgm:pt modelId="{462D70E2-CFFD-4D35-AB14-05BB1FC0256D}" type="pres">
      <dgm:prSet presAssocID="{9B1AB2E6-1B8B-43AC-ABCF-D09AF4C1A82A}" presName="compositeShape" presStyleCnt="0">
        <dgm:presLayoutVars>
          <dgm:chMax val="7"/>
          <dgm:dir/>
          <dgm:resizeHandles val="exact"/>
        </dgm:presLayoutVars>
      </dgm:prSet>
      <dgm:spPr/>
    </dgm:pt>
    <dgm:pt modelId="{6A9C9089-6467-4B4C-AF4B-E9E7AE4C3CBF}" type="pres">
      <dgm:prSet presAssocID="{9B1AB2E6-1B8B-43AC-ABCF-D09AF4C1A82A}" presName="wedge1" presStyleLbl="node1" presStyleIdx="0" presStyleCnt="3"/>
      <dgm:spPr/>
    </dgm:pt>
    <dgm:pt modelId="{6746D8E7-0FC7-492E-9BA3-5617BB1FEB5D}" type="pres">
      <dgm:prSet presAssocID="{9B1AB2E6-1B8B-43AC-ABCF-D09AF4C1A82A}" presName="dummy1a" presStyleCnt="0"/>
      <dgm:spPr/>
    </dgm:pt>
    <dgm:pt modelId="{5732CA6A-724F-4287-8B50-884BB0EFADA8}" type="pres">
      <dgm:prSet presAssocID="{9B1AB2E6-1B8B-43AC-ABCF-D09AF4C1A82A}" presName="dummy1b" presStyleCnt="0"/>
      <dgm:spPr/>
    </dgm:pt>
    <dgm:pt modelId="{F8F86BFF-2C3D-4E3B-AD27-9C9DD5809404}" type="pres">
      <dgm:prSet presAssocID="{9B1AB2E6-1B8B-43AC-ABCF-D09AF4C1A82A}" presName="wedge1Tx" presStyleLbl="node1" presStyleIdx="0" presStyleCnt="3">
        <dgm:presLayoutVars>
          <dgm:chMax val="0"/>
          <dgm:chPref val="0"/>
          <dgm:bulletEnabled val="1"/>
        </dgm:presLayoutVars>
      </dgm:prSet>
      <dgm:spPr/>
    </dgm:pt>
    <dgm:pt modelId="{EB211124-BB17-472E-A94C-5CFF963524FC}" type="pres">
      <dgm:prSet presAssocID="{9B1AB2E6-1B8B-43AC-ABCF-D09AF4C1A82A}" presName="wedge2" presStyleLbl="node1" presStyleIdx="1" presStyleCnt="3"/>
      <dgm:spPr/>
    </dgm:pt>
    <dgm:pt modelId="{6ADA7EAD-87EE-4DDF-A58C-64BE6A2BF79D}" type="pres">
      <dgm:prSet presAssocID="{9B1AB2E6-1B8B-43AC-ABCF-D09AF4C1A82A}" presName="dummy2a" presStyleCnt="0"/>
      <dgm:spPr/>
    </dgm:pt>
    <dgm:pt modelId="{FF4C7B40-9BDA-4210-8899-E0C6A5B51AAC}" type="pres">
      <dgm:prSet presAssocID="{9B1AB2E6-1B8B-43AC-ABCF-D09AF4C1A82A}" presName="dummy2b" presStyleCnt="0"/>
      <dgm:spPr/>
    </dgm:pt>
    <dgm:pt modelId="{9E1B4E75-F597-4338-AC65-C9AF1FA11BF0}" type="pres">
      <dgm:prSet presAssocID="{9B1AB2E6-1B8B-43AC-ABCF-D09AF4C1A82A}" presName="wedge2Tx" presStyleLbl="node1" presStyleIdx="1" presStyleCnt="3">
        <dgm:presLayoutVars>
          <dgm:chMax val="0"/>
          <dgm:chPref val="0"/>
          <dgm:bulletEnabled val="1"/>
        </dgm:presLayoutVars>
      </dgm:prSet>
      <dgm:spPr/>
    </dgm:pt>
    <dgm:pt modelId="{E0552C1F-2036-413F-8913-86F08EC0D3A1}" type="pres">
      <dgm:prSet presAssocID="{9B1AB2E6-1B8B-43AC-ABCF-D09AF4C1A82A}" presName="wedge3" presStyleLbl="node1" presStyleIdx="2" presStyleCnt="3"/>
      <dgm:spPr/>
    </dgm:pt>
    <dgm:pt modelId="{06E934C8-4AAC-4404-8FD4-2D8149D3958E}" type="pres">
      <dgm:prSet presAssocID="{9B1AB2E6-1B8B-43AC-ABCF-D09AF4C1A82A}" presName="dummy3a" presStyleCnt="0"/>
      <dgm:spPr/>
    </dgm:pt>
    <dgm:pt modelId="{C197A56E-1073-4FC3-BB5D-5874C8C4413D}" type="pres">
      <dgm:prSet presAssocID="{9B1AB2E6-1B8B-43AC-ABCF-D09AF4C1A82A}" presName="dummy3b" presStyleCnt="0"/>
      <dgm:spPr/>
    </dgm:pt>
    <dgm:pt modelId="{333BEDF2-058E-4F79-84BB-8BC2F12A4220}" type="pres">
      <dgm:prSet presAssocID="{9B1AB2E6-1B8B-43AC-ABCF-D09AF4C1A82A}" presName="wedge3Tx" presStyleLbl="node1" presStyleIdx="2" presStyleCnt="3">
        <dgm:presLayoutVars>
          <dgm:chMax val="0"/>
          <dgm:chPref val="0"/>
          <dgm:bulletEnabled val="1"/>
        </dgm:presLayoutVars>
      </dgm:prSet>
      <dgm:spPr/>
    </dgm:pt>
    <dgm:pt modelId="{AEDA4A23-1D55-4FD4-8347-F6F324A8A3E0}" type="pres">
      <dgm:prSet presAssocID="{2CE8ED70-0F1F-4324-9CDE-97AABB5FA2FC}" presName="arrowWedge1" presStyleLbl="fgSibTrans2D1" presStyleIdx="0" presStyleCnt="3"/>
      <dgm:spPr/>
    </dgm:pt>
    <dgm:pt modelId="{29F30140-C274-4413-8CF0-BEC2FFCDC2B3}" type="pres">
      <dgm:prSet presAssocID="{966402A8-1803-4F9C-8D64-EA34ECB4E848}" presName="arrowWedge2" presStyleLbl="fgSibTrans2D1" presStyleIdx="1" presStyleCnt="3"/>
      <dgm:spPr/>
    </dgm:pt>
    <dgm:pt modelId="{59526171-1B4C-42F5-85E5-A6DCD64FBAC4}" type="pres">
      <dgm:prSet presAssocID="{4D9FC629-7854-4E60-9A83-4A548580A988}" presName="arrowWedge3" presStyleLbl="fgSibTrans2D1" presStyleIdx="2" presStyleCnt="3"/>
      <dgm:spPr/>
    </dgm:pt>
  </dgm:ptLst>
  <dgm:cxnLst>
    <dgm:cxn modelId="{BD19FD0D-597F-4D29-B583-6215B132B976}" type="presOf" srcId="{9B1AB2E6-1B8B-43AC-ABCF-D09AF4C1A82A}" destId="{462D70E2-CFFD-4D35-AB14-05BB1FC0256D}" srcOrd="0" destOrd="0" presId="urn:microsoft.com/office/officeart/2005/8/layout/cycle8"/>
    <dgm:cxn modelId="{4DD21620-234B-4F38-9F33-1515F4237873}" srcId="{9B1AB2E6-1B8B-43AC-ABCF-D09AF4C1A82A}" destId="{C05C4F93-576E-4243-B2C8-A892FDFF16F7}" srcOrd="0" destOrd="0" parTransId="{B8C2345D-AB9D-4F97-9136-D9A1218C281F}" sibTransId="{2CE8ED70-0F1F-4324-9CDE-97AABB5FA2FC}"/>
    <dgm:cxn modelId="{23269A39-D918-459C-9FE8-32531C41E6C3}" srcId="{9B1AB2E6-1B8B-43AC-ABCF-D09AF4C1A82A}" destId="{84E0EADE-25E7-4718-836D-B10DAF336D67}" srcOrd="2" destOrd="0" parTransId="{61851E7A-8B1B-40A3-8803-21D28B67F9B5}" sibTransId="{4D9FC629-7854-4E60-9A83-4A548580A988}"/>
    <dgm:cxn modelId="{B97A5280-4925-43D6-8862-196F2C1C228B}" srcId="{9B1AB2E6-1B8B-43AC-ABCF-D09AF4C1A82A}" destId="{60B4432D-E32F-442F-B5C9-D3F85170135C}" srcOrd="1" destOrd="0" parTransId="{556D0D04-1469-4605-8FE8-3C4A8EC12490}" sibTransId="{966402A8-1803-4F9C-8D64-EA34ECB4E848}"/>
    <dgm:cxn modelId="{D69FE093-7B37-42A5-ABE6-6909ACB9B636}" type="presOf" srcId="{C05C4F93-576E-4243-B2C8-A892FDFF16F7}" destId="{6A9C9089-6467-4B4C-AF4B-E9E7AE4C3CBF}" srcOrd="0" destOrd="0" presId="urn:microsoft.com/office/officeart/2005/8/layout/cycle8"/>
    <dgm:cxn modelId="{CF630CAD-9459-4843-8CCA-6F72E13BBDA1}" type="presOf" srcId="{84E0EADE-25E7-4718-836D-B10DAF336D67}" destId="{333BEDF2-058E-4F79-84BB-8BC2F12A4220}" srcOrd="1" destOrd="0" presId="urn:microsoft.com/office/officeart/2005/8/layout/cycle8"/>
    <dgm:cxn modelId="{A0DB88DE-8A23-4687-ADC2-7A7B784387CB}" type="presOf" srcId="{60B4432D-E32F-442F-B5C9-D3F85170135C}" destId="{EB211124-BB17-472E-A94C-5CFF963524FC}" srcOrd="0" destOrd="0" presId="urn:microsoft.com/office/officeart/2005/8/layout/cycle8"/>
    <dgm:cxn modelId="{B2E199E6-AF06-457C-B948-AD6E62047119}" type="presOf" srcId="{C05C4F93-576E-4243-B2C8-A892FDFF16F7}" destId="{F8F86BFF-2C3D-4E3B-AD27-9C9DD5809404}" srcOrd="1" destOrd="0" presId="urn:microsoft.com/office/officeart/2005/8/layout/cycle8"/>
    <dgm:cxn modelId="{A5C171F9-25C8-4C96-ACB3-9872540C1482}" type="presOf" srcId="{84E0EADE-25E7-4718-836D-B10DAF336D67}" destId="{E0552C1F-2036-413F-8913-86F08EC0D3A1}" srcOrd="0" destOrd="0" presId="urn:microsoft.com/office/officeart/2005/8/layout/cycle8"/>
    <dgm:cxn modelId="{24EF2AFE-BF51-4122-A40B-61F5985DB1C5}" type="presOf" srcId="{60B4432D-E32F-442F-B5C9-D3F85170135C}" destId="{9E1B4E75-F597-4338-AC65-C9AF1FA11BF0}" srcOrd="1" destOrd="0" presId="urn:microsoft.com/office/officeart/2005/8/layout/cycle8"/>
    <dgm:cxn modelId="{5335F9D8-F689-4276-B9E8-2FB954CCBB32}" type="presParOf" srcId="{462D70E2-CFFD-4D35-AB14-05BB1FC0256D}" destId="{6A9C9089-6467-4B4C-AF4B-E9E7AE4C3CBF}" srcOrd="0" destOrd="0" presId="urn:microsoft.com/office/officeart/2005/8/layout/cycle8"/>
    <dgm:cxn modelId="{35BEA1AB-1433-4730-93AA-63BD91C1BDB4}" type="presParOf" srcId="{462D70E2-CFFD-4D35-AB14-05BB1FC0256D}" destId="{6746D8E7-0FC7-492E-9BA3-5617BB1FEB5D}" srcOrd="1" destOrd="0" presId="urn:microsoft.com/office/officeart/2005/8/layout/cycle8"/>
    <dgm:cxn modelId="{C40F5CA2-8CF6-49C5-80B6-E3DFE6EF2013}" type="presParOf" srcId="{462D70E2-CFFD-4D35-AB14-05BB1FC0256D}" destId="{5732CA6A-724F-4287-8B50-884BB0EFADA8}" srcOrd="2" destOrd="0" presId="urn:microsoft.com/office/officeart/2005/8/layout/cycle8"/>
    <dgm:cxn modelId="{8CAECC95-DD57-4520-8B36-B8681B8EA8B9}" type="presParOf" srcId="{462D70E2-CFFD-4D35-AB14-05BB1FC0256D}" destId="{F8F86BFF-2C3D-4E3B-AD27-9C9DD5809404}" srcOrd="3" destOrd="0" presId="urn:microsoft.com/office/officeart/2005/8/layout/cycle8"/>
    <dgm:cxn modelId="{161D98D2-7DE4-41FE-AAB3-90918A2ACC06}" type="presParOf" srcId="{462D70E2-CFFD-4D35-AB14-05BB1FC0256D}" destId="{EB211124-BB17-472E-A94C-5CFF963524FC}" srcOrd="4" destOrd="0" presId="urn:microsoft.com/office/officeart/2005/8/layout/cycle8"/>
    <dgm:cxn modelId="{25CE6566-75F5-47AB-B13C-2FD6CCAD2256}" type="presParOf" srcId="{462D70E2-CFFD-4D35-AB14-05BB1FC0256D}" destId="{6ADA7EAD-87EE-4DDF-A58C-64BE6A2BF79D}" srcOrd="5" destOrd="0" presId="urn:microsoft.com/office/officeart/2005/8/layout/cycle8"/>
    <dgm:cxn modelId="{5FBA4B9B-974A-4CBB-A642-15C1454E27B5}" type="presParOf" srcId="{462D70E2-CFFD-4D35-AB14-05BB1FC0256D}" destId="{FF4C7B40-9BDA-4210-8899-E0C6A5B51AAC}" srcOrd="6" destOrd="0" presId="urn:microsoft.com/office/officeart/2005/8/layout/cycle8"/>
    <dgm:cxn modelId="{B60C5F85-33F6-477D-BDD2-810E7F4A2682}" type="presParOf" srcId="{462D70E2-CFFD-4D35-AB14-05BB1FC0256D}" destId="{9E1B4E75-F597-4338-AC65-C9AF1FA11BF0}" srcOrd="7" destOrd="0" presId="urn:microsoft.com/office/officeart/2005/8/layout/cycle8"/>
    <dgm:cxn modelId="{327CB5FF-FEFC-4486-A75B-D0F72E0E8EA7}" type="presParOf" srcId="{462D70E2-CFFD-4D35-AB14-05BB1FC0256D}" destId="{E0552C1F-2036-413F-8913-86F08EC0D3A1}" srcOrd="8" destOrd="0" presId="urn:microsoft.com/office/officeart/2005/8/layout/cycle8"/>
    <dgm:cxn modelId="{4CE5886E-2529-415F-B987-1ADEB804CCCC}" type="presParOf" srcId="{462D70E2-CFFD-4D35-AB14-05BB1FC0256D}" destId="{06E934C8-4AAC-4404-8FD4-2D8149D3958E}" srcOrd="9" destOrd="0" presId="urn:microsoft.com/office/officeart/2005/8/layout/cycle8"/>
    <dgm:cxn modelId="{1352B798-AB91-4E1C-8019-6D8605B07E56}" type="presParOf" srcId="{462D70E2-CFFD-4D35-AB14-05BB1FC0256D}" destId="{C197A56E-1073-4FC3-BB5D-5874C8C4413D}" srcOrd="10" destOrd="0" presId="urn:microsoft.com/office/officeart/2005/8/layout/cycle8"/>
    <dgm:cxn modelId="{FA830740-83A4-4F1C-96D1-C930EBC928D7}" type="presParOf" srcId="{462D70E2-CFFD-4D35-AB14-05BB1FC0256D}" destId="{333BEDF2-058E-4F79-84BB-8BC2F12A4220}" srcOrd="11" destOrd="0" presId="urn:microsoft.com/office/officeart/2005/8/layout/cycle8"/>
    <dgm:cxn modelId="{544D1CFB-FB12-46DB-9417-D3C5A4E725F4}" type="presParOf" srcId="{462D70E2-CFFD-4D35-AB14-05BB1FC0256D}" destId="{AEDA4A23-1D55-4FD4-8347-F6F324A8A3E0}" srcOrd="12" destOrd="0" presId="urn:microsoft.com/office/officeart/2005/8/layout/cycle8"/>
    <dgm:cxn modelId="{AD282228-1E3B-4B74-87B7-AF0857FAD71D}" type="presParOf" srcId="{462D70E2-CFFD-4D35-AB14-05BB1FC0256D}" destId="{29F30140-C274-4413-8CF0-BEC2FFCDC2B3}" srcOrd="13" destOrd="0" presId="urn:microsoft.com/office/officeart/2005/8/layout/cycle8"/>
    <dgm:cxn modelId="{0F0FEE76-254D-41DD-8660-5936863BC5C4}" type="presParOf" srcId="{462D70E2-CFFD-4D35-AB14-05BB1FC0256D}" destId="{59526171-1B4C-42F5-85E5-A6DCD64FBAC4}"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9C9089-6467-4B4C-AF4B-E9E7AE4C3CBF}">
      <dsp:nvSpPr>
        <dsp:cNvPr id="0" name=""/>
        <dsp:cNvSpPr/>
      </dsp:nvSpPr>
      <dsp:spPr>
        <a:xfrm>
          <a:off x="1208136" y="262508"/>
          <a:ext cx="3392424" cy="3392424"/>
        </a:xfrm>
        <a:prstGeom prst="pie">
          <a:avLst>
            <a:gd name="adj1" fmla="val 16200000"/>
            <a:gd name="adj2" fmla="val 1800000"/>
          </a:avLst>
        </a:prstGeom>
        <a:gradFill rotWithShape="1">
          <a:gsLst>
            <a:gs pos="0">
              <a:schemeClr val="accent3">
                <a:lumMod val="157000"/>
                <a:satMod val="101000"/>
              </a:schemeClr>
            </a:gs>
            <a:gs pos="50000">
              <a:schemeClr val="accent3">
                <a:lumMod val="137000"/>
                <a:satMod val="103000"/>
              </a:schemeClr>
            </a:gs>
            <a:gs pos="100000">
              <a:schemeClr val="accent3">
                <a:lumMod val="115000"/>
                <a:satMod val="109000"/>
              </a:schemeClr>
            </a:gs>
          </a:gsLst>
          <a:lin ang="5400000" scaled="0"/>
        </a:gradFill>
        <a:ln w="6350" cap="flat"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s-ES" sz="2900" kern="1200" dirty="0"/>
            <a:t>Escola</a:t>
          </a:r>
        </a:p>
      </dsp:txBody>
      <dsp:txXfrm>
        <a:off x="2996025" y="981379"/>
        <a:ext cx="1211580" cy="1009650"/>
      </dsp:txXfrm>
    </dsp:sp>
    <dsp:sp modelId="{EB211124-BB17-472E-A94C-5CFF963524FC}">
      <dsp:nvSpPr>
        <dsp:cNvPr id="0" name=""/>
        <dsp:cNvSpPr/>
      </dsp:nvSpPr>
      <dsp:spPr>
        <a:xfrm>
          <a:off x="1138269" y="383666"/>
          <a:ext cx="3392424" cy="3392424"/>
        </a:xfrm>
        <a:prstGeom prst="pie">
          <a:avLst>
            <a:gd name="adj1" fmla="val 1800000"/>
            <a:gd name="adj2" fmla="val 9000000"/>
          </a:avLst>
        </a:prstGeom>
        <a:gradFill rotWithShape="1">
          <a:gsLst>
            <a:gs pos="0">
              <a:schemeClr val="accent6">
                <a:lumMod val="157000"/>
                <a:satMod val="101000"/>
              </a:schemeClr>
            </a:gs>
            <a:gs pos="50000">
              <a:schemeClr val="accent6">
                <a:lumMod val="137000"/>
                <a:satMod val="103000"/>
              </a:schemeClr>
            </a:gs>
            <a:gs pos="100000">
              <a:schemeClr val="accent6">
                <a:lumMod val="115000"/>
                <a:satMod val="109000"/>
              </a:schemeClr>
            </a:gs>
          </a:gsLst>
          <a:lin ang="5400000" scaled="0"/>
        </a:gradFill>
        <a:ln w="6350" cap="flat" cmpd="sng" algn="ctr">
          <a:solidFill>
            <a:schemeClr val="accent6"/>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ca-ES" sz="2900" kern="1200" noProof="0" dirty="0"/>
            <a:t>Alumnes</a:t>
          </a:r>
        </a:p>
      </dsp:txBody>
      <dsp:txXfrm>
        <a:off x="1945989" y="2584704"/>
        <a:ext cx="1817370" cy="888492"/>
      </dsp:txXfrm>
    </dsp:sp>
    <dsp:sp modelId="{E0552C1F-2036-413F-8913-86F08EC0D3A1}">
      <dsp:nvSpPr>
        <dsp:cNvPr id="0" name=""/>
        <dsp:cNvSpPr/>
      </dsp:nvSpPr>
      <dsp:spPr>
        <a:xfrm>
          <a:off x="1068401" y="262508"/>
          <a:ext cx="3392424" cy="3392424"/>
        </a:xfrm>
        <a:prstGeom prst="pie">
          <a:avLst>
            <a:gd name="adj1" fmla="val 9000000"/>
            <a:gd name="adj2" fmla="val 16200000"/>
          </a:avLst>
        </a:prstGeom>
        <a:gradFill rotWithShape="1">
          <a:gsLst>
            <a:gs pos="0">
              <a:schemeClr val="accent4">
                <a:lumMod val="157000"/>
                <a:satMod val="101000"/>
              </a:schemeClr>
            </a:gs>
            <a:gs pos="50000">
              <a:schemeClr val="accent4">
                <a:lumMod val="137000"/>
                <a:satMod val="103000"/>
              </a:schemeClr>
            </a:gs>
            <a:gs pos="100000">
              <a:schemeClr val="accent4">
                <a:lumMod val="115000"/>
                <a:satMod val="109000"/>
              </a:schemeClr>
            </a:gs>
          </a:gsLst>
          <a:lin ang="5400000" scaled="0"/>
        </a:gradFill>
        <a:ln w="6350" cap="flat" cmpd="sng" algn="ctr">
          <a:solidFill>
            <a:schemeClr val="accent4"/>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ca-ES" sz="2900" kern="1200" noProof="0" dirty="0"/>
            <a:t>Família</a:t>
          </a:r>
        </a:p>
      </dsp:txBody>
      <dsp:txXfrm>
        <a:off x="1461357" y="981379"/>
        <a:ext cx="1211580" cy="1009650"/>
      </dsp:txXfrm>
    </dsp:sp>
    <dsp:sp modelId="{AEDA4A23-1D55-4FD4-8347-F6F324A8A3E0}">
      <dsp:nvSpPr>
        <dsp:cNvPr id="0" name=""/>
        <dsp:cNvSpPr/>
      </dsp:nvSpPr>
      <dsp:spPr>
        <a:xfrm>
          <a:off x="998409" y="52501"/>
          <a:ext cx="3812438" cy="3812438"/>
        </a:xfrm>
        <a:prstGeom prst="circularArrow">
          <a:avLst>
            <a:gd name="adj1" fmla="val 5085"/>
            <a:gd name="adj2" fmla="val 327528"/>
            <a:gd name="adj3" fmla="val 1472472"/>
            <a:gd name="adj4" fmla="val 16199432"/>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F30140-C274-4413-8CF0-BEC2FFCDC2B3}">
      <dsp:nvSpPr>
        <dsp:cNvPr id="0" name=""/>
        <dsp:cNvSpPr/>
      </dsp:nvSpPr>
      <dsp:spPr>
        <a:xfrm>
          <a:off x="928261" y="173445"/>
          <a:ext cx="3812438" cy="3812438"/>
        </a:xfrm>
        <a:prstGeom prst="circularArrow">
          <a:avLst>
            <a:gd name="adj1" fmla="val 5085"/>
            <a:gd name="adj2" fmla="val 327528"/>
            <a:gd name="adj3" fmla="val 8671970"/>
            <a:gd name="adj4" fmla="val 1800502"/>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526171-1B4C-42F5-85E5-A6DCD64FBAC4}">
      <dsp:nvSpPr>
        <dsp:cNvPr id="0" name=""/>
        <dsp:cNvSpPr/>
      </dsp:nvSpPr>
      <dsp:spPr>
        <a:xfrm>
          <a:off x="858114" y="52501"/>
          <a:ext cx="3812438" cy="3812438"/>
        </a:xfrm>
        <a:prstGeom prst="circularArrow">
          <a:avLst>
            <a:gd name="adj1" fmla="val 5085"/>
            <a:gd name="adj2" fmla="val 327528"/>
            <a:gd name="adj3" fmla="val 15873039"/>
            <a:gd name="adj4" fmla="val 9000000"/>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s-ES"/>
              <a:t>24/03/2017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‹Nº›</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s-ES"/>
              <a:t>24/03/2017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‹Nº›</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s-ES"/>
              <a:t>Haga clic para modificar el estilo de título del patrón</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s-ES"/>
              <a:t>Haga clic para modificar el estilo de título del patrón</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4" name="Date Placeholder 3"/>
          <p:cNvSpPr>
            <a:spLocks noGrp="1"/>
          </p:cNvSpPr>
          <p:nvPr>
            <p:ph type="dt" sz="half" idx="10"/>
          </p:nvPr>
        </p:nvSpPr>
        <p:spPr/>
        <p:txBody>
          <a:bodyPr/>
          <a:lstStyle/>
          <a:p>
            <a:fld id="{9AFE8FB1-0A7A-443E-AAF7-31D4FA1AA312}" type="datetimeFigureOut">
              <a:rPr lang="es-ES"/>
              <a:t>24/03/2017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‹Nº›</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s-ES"/>
              <a:t>Haga clic para modificar el estilo de título del patrón</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4" name="Date Placeholder 3"/>
          <p:cNvSpPr>
            <a:spLocks noGrp="1"/>
          </p:cNvSpPr>
          <p:nvPr>
            <p:ph type="dt" sz="half" idx="10"/>
          </p:nvPr>
        </p:nvSpPr>
        <p:spPr/>
        <p:txBody>
          <a:bodyPr/>
          <a:lstStyle/>
          <a:p>
            <a:fld id="{9AFE8FB1-0A7A-443E-AAF7-31D4FA1AA312}" type="datetimeFigureOut">
              <a:rPr lang="es-ES"/>
              <a:t>24/03/2017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‹Nº›</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s-ES"/>
              <a:t>Haga clic para modificar el estilo de título del patrón</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4" name="Date Placeholder 3"/>
          <p:cNvSpPr>
            <a:spLocks noGrp="1"/>
          </p:cNvSpPr>
          <p:nvPr>
            <p:ph type="dt" sz="half" idx="10"/>
          </p:nvPr>
        </p:nvSpPr>
        <p:spPr/>
        <p:txBody>
          <a:bodyPr/>
          <a:lstStyle/>
          <a:p>
            <a:fld id="{9AFE8FB1-0A7A-443E-AAF7-31D4FA1AA312}" type="datetimeFigureOut">
              <a:rPr lang="es-ES"/>
              <a:t>24/03/2017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‹Nº›</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s-ES"/>
              <a:t>Haga clic para modificar el estilo de título del patrón</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AFE8FB1-0A7A-443E-AAF7-31D4FA1AA312}" type="datetimeFigureOut">
              <a:rPr lang="es-ES"/>
              <a:t>24/03/2017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‹Nº›</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s-ES"/>
              <a:t>Haga clic para modificar el estilo de título del patrón</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5" name="Date Placeholder 4"/>
          <p:cNvSpPr>
            <a:spLocks noGrp="1"/>
          </p:cNvSpPr>
          <p:nvPr>
            <p:ph type="dt" sz="half" idx="10"/>
          </p:nvPr>
        </p:nvSpPr>
        <p:spPr/>
        <p:txBody>
          <a:bodyPr/>
          <a:lstStyle/>
          <a:p>
            <a:fld id="{9AFE8FB1-0A7A-443E-AAF7-31D4FA1AA312}" type="datetimeFigureOut">
              <a:rPr lang="es-ES"/>
              <a:t>24/03/2017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‹Nº›</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s-ES"/>
              <a:t>Haga clic para modificar el estilo de título del patrón</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7" name="Date Placeholder 6"/>
          <p:cNvSpPr>
            <a:spLocks noGrp="1"/>
          </p:cNvSpPr>
          <p:nvPr>
            <p:ph type="dt" sz="half" idx="10"/>
          </p:nvPr>
        </p:nvSpPr>
        <p:spPr/>
        <p:txBody>
          <a:bodyPr/>
          <a:lstStyle/>
          <a:p>
            <a:fld id="{9AFE8FB1-0A7A-443E-AAF7-31D4FA1AA312}" type="datetimeFigureOut">
              <a:rPr lang="es-ES"/>
              <a:t>24/03/2017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‹Nº›</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s-ES"/>
              <a:t>Haga clic para modificar el estilo de título del patrón</a:t>
            </a:r>
            <a:endParaRPr/>
          </a:p>
        </p:txBody>
      </p:sp>
      <p:sp>
        <p:nvSpPr>
          <p:cNvPr id="3" name="Date Placeholder 2"/>
          <p:cNvSpPr>
            <a:spLocks noGrp="1"/>
          </p:cNvSpPr>
          <p:nvPr>
            <p:ph type="dt" sz="half" idx="10"/>
          </p:nvPr>
        </p:nvSpPr>
        <p:spPr/>
        <p:txBody>
          <a:bodyPr/>
          <a:lstStyle/>
          <a:p>
            <a:fld id="{9AFE8FB1-0A7A-443E-AAF7-31D4FA1AA312}" type="datetimeFigureOut">
              <a:rPr lang="es-ES"/>
              <a:t>24/03/2017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‹Nº›</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s-ES"/>
              <a:t>24/03/2017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‹Nº›</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s-ES"/>
              <a:t>Haga clic para modificar el estilo de título del patrón</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9AFE8FB1-0A7A-443E-AAF7-31D4FA1AA312}" type="datetimeFigureOut">
              <a:rPr lang="es-ES"/>
              <a:t>24/03/2017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‹Nº›</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s-ES"/>
              <a:t>Haga clic para modificar el estilo de título del patrón</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9AFE8FB1-0A7A-443E-AAF7-31D4FA1AA312}" type="datetimeFigureOut">
              <a:rPr lang="es-ES"/>
              <a:t>24/03/2017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‹Nº›</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s-ES"/>
              <a:t>Haga clic para modificar el estilo de título del patrón</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s-ES"/>
              <a:pPr/>
              <a:t>24/03/2017</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‹Nº›</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80000"/>
        <a:buFont typeface="Wingdings" pitchFamily="2" charset="2"/>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80000"/>
        <a:buFont typeface="Wingdings" pitchFamily="2" charset="2"/>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80000"/>
        <a:buFont typeface="Wingdings" pitchFamily="2" charset="2"/>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80000"/>
        <a:buFont typeface="Wingdings" pitchFamily="2" charset="2"/>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80000"/>
        <a:buFont typeface="Wingdings" pitchFamily="2" charset="2"/>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qnRGgqH64u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defTabSz="914400">
              <a:lnSpc>
                <a:spcPct val="90000"/>
              </a:lnSpc>
              <a:spcBef>
                <a:spcPts val="0"/>
              </a:spcBef>
              <a:buNone/>
            </a:pPr>
            <a:r>
              <a:rPr lang="es-ES_tradnl" dirty="0">
                <a:ea typeface="DejaVu Serif Condensed" panose="02060606050605020204" pitchFamily="18" charset="0"/>
                <a:cs typeface="DejaVu Serif Condensed" panose="02060606050605020204" pitchFamily="18" charset="0"/>
              </a:rPr>
              <a:t>BULLYING</a:t>
            </a:r>
            <a:endParaRPr lang="es-ES_tradnl" sz="5400" dirty="0">
              <a:solidFill>
                <a:schemeClr val="tx1"/>
              </a:solidFill>
              <a:ea typeface="DejaVu Serif Condensed" panose="02060606050605020204" pitchFamily="18" charset="0"/>
              <a:cs typeface="DejaVu Serif Condensed" panose="02060606050605020204" pitchFamily="18" charset="0"/>
            </a:endParaRPr>
          </a:p>
        </p:txBody>
      </p:sp>
      <p:sp>
        <p:nvSpPr>
          <p:cNvPr id="3" name="Subtitle 2"/>
          <p:cNvSpPr>
            <a:spLocks noGrp="1"/>
          </p:cNvSpPr>
          <p:nvPr>
            <p:ph type="subTitle" idx="1"/>
          </p:nvPr>
        </p:nvSpPr>
        <p:spPr/>
        <p:txBody>
          <a:bodyPr/>
          <a:lstStyle/>
          <a:p>
            <a:pPr marL="0" indent="0" algn="l">
              <a:spcBef>
                <a:spcPts val="0"/>
              </a:spcBef>
              <a:buNone/>
            </a:pPr>
            <a:r>
              <a:rPr lang="es-ES_tradnl" dirty="0"/>
              <a:t>EAP CERDANYA</a:t>
            </a:r>
            <a:endParaRPr lang="es-ES_tradnl" b="0" i="0" dirty="0">
              <a:solidFill>
                <a:schemeClr val="tx1">
                  <a:tint val="75000"/>
                </a:schemeClr>
              </a:solidFill>
            </a:endParaRP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ca-ES" sz="3600" dirty="0"/>
              <a:t>Conseqüències </a:t>
            </a:r>
          </a:p>
        </p:txBody>
      </p:sp>
      <p:sp>
        <p:nvSpPr>
          <p:cNvPr id="3" name="Marcador de contenido 2"/>
          <p:cNvSpPr>
            <a:spLocks noGrp="1"/>
          </p:cNvSpPr>
          <p:nvPr>
            <p:ph idx="1"/>
          </p:nvPr>
        </p:nvSpPr>
        <p:spPr/>
        <p:txBody>
          <a:bodyPr>
            <a:normAutofit/>
          </a:bodyPr>
          <a:lstStyle/>
          <a:p>
            <a:r>
              <a:rPr lang="ca-ES" sz="4000" dirty="0"/>
              <a:t>Per la víctima</a:t>
            </a:r>
          </a:p>
          <a:p>
            <a:pPr marL="0" indent="0">
              <a:buNone/>
            </a:pPr>
            <a:endParaRPr lang="ca-ES" sz="4000" dirty="0"/>
          </a:p>
          <a:p>
            <a:r>
              <a:rPr lang="ca-ES" sz="4000" dirty="0"/>
              <a:t>Per l’agressor</a:t>
            </a:r>
          </a:p>
          <a:p>
            <a:pPr marL="0" indent="0">
              <a:buNone/>
            </a:pPr>
            <a:endParaRPr lang="ca-ES" sz="4000" dirty="0"/>
          </a:p>
          <a:p>
            <a:r>
              <a:rPr lang="ca-ES" sz="4000" dirty="0"/>
              <a:t>Per l’espectador</a:t>
            </a:r>
          </a:p>
        </p:txBody>
      </p:sp>
    </p:spTree>
    <p:extLst>
      <p:ext uri="{BB962C8B-B14F-4D97-AF65-F5344CB8AC3E}">
        <p14:creationId xmlns:p14="http://schemas.microsoft.com/office/powerpoint/2010/main" val="32206050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22414" y="274638"/>
            <a:ext cx="9143998" cy="1426170"/>
          </a:xfrm>
        </p:spPr>
        <p:txBody>
          <a:bodyPr>
            <a:noAutofit/>
          </a:bodyPr>
          <a:lstStyle/>
          <a:p>
            <a:pPr algn="ctr"/>
            <a:r>
              <a:rPr lang="ca-ES" sz="4000" b="1" dirty="0">
                <a:solidFill>
                  <a:schemeClr val="accent1">
                    <a:lumMod val="75000"/>
                  </a:schemeClr>
                </a:solidFill>
              </a:rPr>
              <a:t>CONSELLS PER A DOCENTS</a:t>
            </a:r>
            <a:br>
              <a:rPr lang="es-ES" sz="4000" dirty="0"/>
            </a:br>
            <a:endParaRPr lang="ca-ES" sz="4000" dirty="0"/>
          </a:p>
        </p:txBody>
      </p:sp>
      <p:sp>
        <p:nvSpPr>
          <p:cNvPr id="3" name="Marcador de contenido 2"/>
          <p:cNvSpPr>
            <a:spLocks noGrp="1"/>
          </p:cNvSpPr>
          <p:nvPr>
            <p:ph idx="1"/>
          </p:nvPr>
        </p:nvSpPr>
        <p:spPr>
          <a:xfrm>
            <a:off x="765820" y="1905000"/>
            <a:ext cx="10729192" cy="4267200"/>
          </a:xfrm>
        </p:spPr>
        <p:txBody>
          <a:bodyPr>
            <a:normAutofit/>
          </a:bodyPr>
          <a:lstStyle/>
          <a:p>
            <a:r>
              <a:rPr lang="ca-ES" sz="3200" dirty="0"/>
              <a:t>Molts signes poden ser el resultat d’altres problemes, però la millor clau és un canvi sobtat en la conducta de l’alumne. </a:t>
            </a:r>
          </a:p>
          <a:p>
            <a:pPr marL="0" indent="0">
              <a:buNone/>
            </a:pPr>
            <a:endParaRPr lang="ca-ES" sz="3200" dirty="0"/>
          </a:p>
          <a:p>
            <a:r>
              <a:rPr lang="ca-ES" sz="3200" dirty="0"/>
              <a:t>Parlar-ne obertament és la manera més clara i directa.</a:t>
            </a:r>
          </a:p>
          <a:p>
            <a:endParaRPr lang="ca-ES" sz="3200" dirty="0"/>
          </a:p>
          <a:p>
            <a:pPr marL="0" indent="0" algn="ctr">
              <a:buNone/>
            </a:pPr>
            <a:r>
              <a:rPr lang="ca-ES" sz="4800" b="1" dirty="0"/>
              <a:t>TRENCAR LA CULTURA DEL SILENCI</a:t>
            </a:r>
          </a:p>
        </p:txBody>
      </p:sp>
    </p:spTree>
    <p:extLst>
      <p:ext uri="{BB962C8B-B14F-4D97-AF65-F5344CB8AC3E}">
        <p14:creationId xmlns:p14="http://schemas.microsoft.com/office/powerpoint/2010/main" val="4650214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ca-ES" sz="4000" b="1" dirty="0">
                <a:solidFill>
                  <a:schemeClr val="accent1">
                    <a:lumMod val="75000"/>
                  </a:schemeClr>
                </a:solidFill>
              </a:rPr>
              <a:t>LA IMPORTÀNCIA DELS ESPECTADORS</a:t>
            </a:r>
          </a:p>
        </p:txBody>
      </p:sp>
      <p:sp>
        <p:nvSpPr>
          <p:cNvPr id="3" name="Marcador de contenido 2"/>
          <p:cNvSpPr>
            <a:spLocks noGrp="1"/>
          </p:cNvSpPr>
          <p:nvPr>
            <p:ph idx="1"/>
          </p:nvPr>
        </p:nvSpPr>
        <p:spPr/>
        <p:txBody>
          <a:bodyPr/>
          <a:lstStyle/>
          <a:p>
            <a:pPr marL="0" lvl="0" indent="0" algn="ctr">
              <a:buNone/>
            </a:pPr>
            <a:r>
              <a:rPr lang="ca-ES" sz="5400" dirty="0">
                <a:solidFill>
                  <a:prstClr val="white"/>
                </a:solidFill>
              </a:rPr>
              <a:t>Quan aquest nen sigui gran, “no recordarà les paraules dels seus enemics, sinó el silenci dels seus amics”</a:t>
            </a:r>
          </a:p>
          <a:p>
            <a:pPr marL="0" lvl="0" indent="0" algn="r">
              <a:buNone/>
            </a:pPr>
            <a:r>
              <a:rPr lang="ca-ES" sz="5400" dirty="0">
                <a:solidFill>
                  <a:prstClr val="white"/>
                </a:solidFill>
              </a:rPr>
              <a:t> </a:t>
            </a:r>
            <a:r>
              <a:rPr lang="ca-ES" sz="4800" dirty="0">
                <a:solidFill>
                  <a:prstClr val="white"/>
                </a:solidFill>
              </a:rPr>
              <a:t>Martin Luther King</a:t>
            </a:r>
          </a:p>
          <a:p>
            <a:endParaRPr lang="ca-ES" dirty="0"/>
          </a:p>
        </p:txBody>
      </p:sp>
    </p:spTree>
    <p:extLst>
      <p:ext uri="{BB962C8B-B14F-4D97-AF65-F5344CB8AC3E}">
        <p14:creationId xmlns:p14="http://schemas.microsoft.com/office/powerpoint/2010/main" val="310071272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468542" cy="1020762"/>
          </a:xfrm>
        </p:spPr>
        <p:txBody>
          <a:bodyPr/>
          <a:lstStyle/>
          <a:p>
            <a:pPr algn="ctr"/>
            <a:r>
              <a:rPr lang="en-US" sz="4000" b="1" dirty="0">
                <a:solidFill>
                  <a:schemeClr val="accent1">
                    <a:lumMod val="75000"/>
                  </a:schemeClr>
                </a:solidFill>
              </a:rPr>
              <a:t>CODI D’ACTUACIÓ DE CENTRE</a:t>
            </a:r>
          </a:p>
        </p:txBody>
      </p:sp>
      <p:sp>
        <p:nvSpPr>
          <p:cNvPr id="4" name="Text Placeholder 3"/>
          <p:cNvSpPr>
            <a:spLocks noGrp="1"/>
          </p:cNvSpPr>
          <p:nvPr>
            <p:ph type="body" sz="half" idx="2"/>
          </p:nvPr>
        </p:nvSpPr>
        <p:spPr>
          <a:xfrm>
            <a:off x="765820" y="3429000"/>
            <a:ext cx="3499793" cy="2743200"/>
          </a:xfrm>
        </p:spPr>
        <p:txBody>
          <a:bodyPr>
            <a:normAutofit/>
          </a:bodyPr>
          <a:lstStyle/>
          <a:p>
            <a:r>
              <a:rPr lang="ca-ES" sz="2400" dirty="0"/>
              <a:t>Implicar a totes les parts en la solució del problema</a:t>
            </a:r>
          </a:p>
        </p:txBody>
      </p:sp>
      <p:graphicFrame>
        <p:nvGraphicFramePr>
          <p:cNvPr id="3" name="Marcador de contenido 2"/>
          <p:cNvGraphicFramePr>
            <a:graphicFrameLocks noGrp="1"/>
          </p:cNvGraphicFramePr>
          <p:nvPr>
            <p:ph idx="1"/>
            <p:extLst>
              <p:ext uri="{D42A27DB-BD31-4B8C-83A1-F6EECF244321}">
                <p14:modId xmlns:p14="http://schemas.microsoft.com/office/powerpoint/2010/main" val="4196227299"/>
              </p:ext>
            </p:extLst>
          </p:nvPr>
        </p:nvGraphicFramePr>
        <p:xfrm>
          <a:off x="4710113" y="1905000"/>
          <a:ext cx="5668962"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730411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ca-ES" sz="4000" b="1" dirty="0">
                <a:solidFill>
                  <a:schemeClr val="accent1">
                    <a:lumMod val="75000"/>
                  </a:schemeClr>
                </a:solidFill>
              </a:rPr>
              <a:t>RECURSOS</a:t>
            </a:r>
          </a:p>
        </p:txBody>
      </p:sp>
      <p:sp>
        <p:nvSpPr>
          <p:cNvPr id="5" name="Marcador de contenido 4"/>
          <p:cNvSpPr>
            <a:spLocks noGrp="1"/>
          </p:cNvSpPr>
          <p:nvPr>
            <p:ph idx="1"/>
          </p:nvPr>
        </p:nvSpPr>
        <p:spPr>
          <a:xfrm>
            <a:off x="1522414" y="1556792"/>
            <a:ext cx="9144000" cy="5301208"/>
          </a:xfrm>
        </p:spPr>
        <p:txBody>
          <a:bodyPr>
            <a:normAutofit fontScale="85000" lnSpcReduction="20000"/>
          </a:bodyPr>
          <a:lstStyle/>
          <a:p>
            <a:pPr marL="0" indent="0">
              <a:buNone/>
            </a:pPr>
            <a:r>
              <a:rPr lang="ca-ES" dirty="0">
                <a:solidFill>
                  <a:schemeClr val="accent1">
                    <a:lumMod val="75000"/>
                  </a:schemeClr>
                </a:solidFill>
              </a:rPr>
              <a:t>Detecció:</a:t>
            </a:r>
          </a:p>
          <a:p>
            <a:r>
              <a:rPr lang="ca-ES" dirty="0"/>
              <a:t>Qüestionari </a:t>
            </a:r>
          </a:p>
          <a:p>
            <a:r>
              <a:rPr lang="ca-ES" dirty="0"/>
              <a:t>Sociograma</a:t>
            </a:r>
          </a:p>
          <a:p>
            <a:r>
              <a:rPr lang="ca-ES" dirty="0"/>
              <a:t>Registre sistemàtic d’incidències</a:t>
            </a:r>
          </a:p>
          <a:p>
            <a:endParaRPr lang="ca-ES" dirty="0"/>
          </a:p>
          <a:p>
            <a:pPr marL="0" indent="0">
              <a:buNone/>
            </a:pPr>
            <a:r>
              <a:rPr lang="ca-ES" dirty="0">
                <a:solidFill>
                  <a:schemeClr val="accent1">
                    <a:lumMod val="75000"/>
                  </a:schemeClr>
                </a:solidFill>
              </a:rPr>
              <a:t>Prevenció:</a:t>
            </a:r>
          </a:p>
          <a:p>
            <a:r>
              <a:rPr lang="ca-ES" dirty="0"/>
              <a:t>Dinàmiques de grup</a:t>
            </a:r>
          </a:p>
          <a:p>
            <a:r>
              <a:rPr lang="ca-ES" dirty="0"/>
              <a:t>Guia per a l’alumnat de primària: “Tractem-nos bé”</a:t>
            </a:r>
          </a:p>
          <a:p>
            <a:r>
              <a:rPr lang="ca-ES" dirty="0"/>
              <a:t>Guia per a l’alumnat de secundària: “ I tu, què hi pots fer?”</a:t>
            </a:r>
          </a:p>
          <a:p>
            <a:r>
              <a:rPr lang="ca-ES" dirty="0"/>
              <a:t>Tutoria entre iguals a Espanya (TEI)</a:t>
            </a:r>
          </a:p>
          <a:p>
            <a:r>
              <a:rPr lang="ca-ES" dirty="0"/>
              <a:t>“Centinelles” Escolars a França</a:t>
            </a:r>
          </a:p>
          <a:p>
            <a:r>
              <a:rPr lang="ca-ES" dirty="0"/>
              <a:t>KIVA a </a:t>
            </a:r>
            <a:r>
              <a:rPr lang="ca-ES" dirty="0" err="1"/>
              <a:t>Finlandia</a:t>
            </a:r>
            <a:endParaRPr lang="ca-ES" dirty="0"/>
          </a:p>
          <a:p>
            <a:endParaRPr lang="ca-ES" dirty="0"/>
          </a:p>
          <a:p>
            <a:endParaRPr lang="ca-ES" dirty="0"/>
          </a:p>
          <a:p>
            <a:endParaRPr lang="ca-ES" dirty="0"/>
          </a:p>
          <a:p>
            <a:endParaRPr lang="ca-ES" dirty="0"/>
          </a:p>
          <a:p>
            <a:endParaRPr lang="ca-ES" dirty="0"/>
          </a:p>
        </p:txBody>
      </p:sp>
    </p:spTree>
    <p:extLst>
      <p:ext uri="{BB962C8B-B14F-4D97-AF65-F5344CB8AC3E}">
        <p14:creationId xmlns:p14="http://schemas.microsoft.com/office/powerpoint/2010/main" val="7715687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4000" b="1" dirty="0">
                <a:solidFill>
                  <a:schemeClr val="accent1">
                    <a:lumMod val="75000"/>
                  </a:schemeClr>
                </a:solidFill>
              </a:rPr>
              <a:t>MESURES</a:t>
            </a:r>
            <a:endParaRPr lang="ca-ES" sz="4000" dirty="0">
              <a:solidFill>
                <a:schemeClr val="accent1">
                  <a:lumMod val="75000"/>
                </a:schemeClr>
              </a:solidFill>
            </a:endParaRPr>
          </a:p>
        </p:txBody>
      </p:sp>
      <p:sp>
        <p:nvSpPr>
          <p:cNvPr id="5" name="Marcador de contenido 4"/>
          <p:cNvSpPr>
            <a:spLocks noGrp="1"/>
          </p:cNvSpPr>
          <p:nvPr>
            <p:ph idx="1"/>
          </p:nvPr>
        </p:nvSpPr>
        <p:spPr/>
        <p:txBody>
          <a:bodyPr/>
          <a:lstStyle/>
          <a:p>
            <a:pPr marL="0" indent="0">
              <a:buNone/>
            </a:pPr>
            <a:r>
              <a:rPr lang="ca-ES" sz="3200" dirty="0"/>
              <a:t>Realitzar  sessions amb el grup classe per a treballar aquests temes:</a:t>
            </a:r>
            <a:endParaRPr lang="es-ES" sz="3200" dirty="0"/>
          </a:p>
          <a:p>
            <a:pPr lvl="0"/>
            <a:r>
              <a:rPr lang="ca-ES" sz="3200" dirty="0"/>
              <a:t>Assetjament escolar i el respecte als altres</a:t>
            </a:r>
            <a:endParaRPr lang="es-ES" sz="3200" dirty="0"/>
          </a:p>
          <a:p>
            <a:pPr lvl="0"/>
            <a:r>
              <a:rPr lang="ca-ES" sz="3200" dirty="0"/>
              <a:t>Com funcionar com a grup</a:t>
            </a:r>
            <a:endParaRPr lang="es-ES" sz="3200" dirty="0"/>
          </a:p>
          <a:p>
            <a:pPr lvl="0"/>
            <a:r>
              <a:rPr lang="ca-ES" sz="3200" dirty="0"/>
              <a:t>Exercicis de treball grupal </a:t>
            </a:r>
            <a:endParaRPr lang="es-ES" sz="3200" dirty="0"/>
          </a:p>
          <a:p>
            <a:pPr lvl="0"/>
            <a:r>
              <a:rPr lang="ca-ES" sz="3200" dirty="0"/>
              <a:t>Jocs per a practicar mesures contra l’assetjament </a:t>
            </a:r>
            <a:endParaRPr lang="es-ES" sz="3200" dirty="0"/>
          </a:p>
          <a:p>
            <a:endParaRPr lang="ca-ES" dirty="0"/>
          </a:p>
        </p:txBody>
      </p:sp>
    </p:spTree>
    <p:extLst>
      <p:ext uri="{BB962C8B-B14F-4D97-AF65-F5344CB8AC3E}">
        <p14:creationId xmlns:p14="http://schemas.microsoft.com/office/powerpoint/2010/main" val="409321967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ca-ES" sz="3600" dirty="0"/>
              <a:t>El paper de la família</a:t>
            </a:r>
          </a:p>
        </p:txBody>
      </p:sp>
      <p:sp>
        <p:nvSpPr>
          <p:cNvPr id="5" name="Marcador de contenido 4"/>
          <p:cNvSpPr>
            <a:spLocks noGrp="1"/>
          </p:cNvSpPr>
          <p:nvPr>
            <p:ph idx="1"/>
          </p:nvPr>
        </p:nvSpPr>
        <p:spPr>
          <a:xfrm>
            <a:off x="909836" y="1700808"/>
            <a:ext cx="10585176" cy="4752528"/>
          </a:xfrm>
        </p:spPr>
        <p:txBody>
          <a:bodyPr>
            <a:normAutofit/>
          </a:bodyPr>
          <a:lstStyle/>
          <a:p>
            <a:r>
              <a:rPr lang="ca-ES" dirty="0"/>
              <a:t>Pares que justifiquen la conducta agressora i el seu sentiment de culpa.</a:t>
            </a:r>
          </a:p>
          <a:p>
            <a:r>
              <a:rPr lang="ca-ES" dirty="0"/>
              <a:t>Reunions amb les famílies de la víctima i l’agressor, sense el menor, i amb la mediació d’un professional.</a:t>
            </a:r>
          </a:p>
          <a:p>
            <a:r>
              <a:rPr lang="ca-ES" dirty="0"/>
              <a:t>Formació de pares i incentivar l’ajuda i recolzament entre pares a través de l’AMPA</a:t>
            </a:r>
          </a:p>
          <a:p>
            <a:r>
              <a:rPr lang="ca-ES" dirty="0"/>
              <a:t>Buscar la manera de donar recolzament als germans, ja que pateixen i no se’ls fa partícips.</a:t>
            </a:r>
          </a:p>
          <a:p>
            <a:r>
              <a:rPr lang="ca-ES" dirty="0"/>
              <a:t>Proposar la vinculació amb altres grups i activitats on se sentin acollits</a:t>
            </a:r>
          </a:p>
          <a:p>
            <a:endParaRPr lang="ca-ES" dirty="0"/>
          </a:p>
        </p:txBody>
      </p:sp>
    </p:spTree>
    <p:extLst>
      <p:ext uri="{BB962C8B-B14F-4D97-AF65-F5344CB8AC3E}">
        <p14:creationId xmlns:p14="http://schemas.microsoft.com/office/powerpoint/2010/main" val="180981737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ca-ES" sz="3600" dirty="0"/>
              <a:t>Mesures a prendre</a:t>
            </a:r>
          </a:p>
        </p:txBody>
      </p:sp>
      <p:sp>
        <p:nvSpPr>
          <p:cNvPr id="5" name="Marcador de contenido 4"/>
          <p:cNvSpPr>
            <a:spLocks noGrp="1"/>
          </p:cNvSpPr>
          <p:nvPr>
            <p:ph idx="1"/>
          </p:nvPr>
        </p:nvSpPr>
        <p:spPr/>
        <p:txBody>
          <a:bodyPr/>
          <a:lstStyle/>
          <a:p>
            <a:r>
              <a:rPr lang="ca-ES" dirty="0"/>
              <a:t>Canvi de centre</a:t>
            </a:r>
          </a:p>
          <a:p>
            <a:r>
              <a:rPr lang="ca-ES" dirty="0"/>
              <a:t>Ús de les xarxes socials: “dir allò que també diries cara a cara</a:t>
            </a:r>
          </a:p>
          <a:p>
            <a:r>
              <a:rPr lang="ca-ES" dirty="0"/>
              <a:t>Quan cal denunciar</a:t>
            </a:r>
          </a:p>
        </p:txBody>
      </p:sp>
    </p:spTree>
    <p:extLst>
      <p:ext uri="{BB962C8B-B14F-4D97-AF65-F5344CB8AC3E}">
        <p14:creationId xmlns:p14="http://schemas.microsoft.com/office/powerpoint/2010/main" val="120143028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ca-ES" sz="4000" b="1" dirty="0">
                <a:solidFill>
                  <a:schemeClr val="accent1">
                    <a:lumMod val="75000"/>
                  </a:schemeClr>
                </a:solidFill>
              </a:rPr>
              <a:t>METODOLOGIA D’INTERVENCIÓ</a:t>
            </a:r>
          </a:p>
        </p:txBody>
      </p:sp>
      <p:sp>
        <p:nvSpPr>
          <p:cNvPr id="8" name="Marcador de contenido 7"/>
          <p:cNvSpPr>
            <a:spLocks noGrp="1"/>
          </p:cNvSpPr>
          <p:nvPr>
            <p:ph idx="1"/>
          </p:nvPr>
        </p:nvSpPr>
        <p:spPr/>
        <p:txBody>
          <a:bodyPr/>
          <a:lstStyle/>
          <a:p>
            <a:pPr marL="0" indent="0">
              <a:lnSpc>
                <a:spcPct val="100000"/>
              </a:lnSpc>
              <a:buNone/>
            </a:pPr>
            <a:endParaRPr lang="ca-ES" b="1" dirty="0">
              <a:solidFill>
                <a:schemeClr val="accent1">
                  <a:lumMod val="75000"/>
                </a:schemeClr>
              </a:solidFill>
            </a:endParaRPr>
          </a:p>
          <a:p>
            <a:pPr marL="0" indent="0">
              <a:lnSpc>
                <a:spcPct val="100000"/>
              </a:lnSpc>
              <a:buNone/>
            </a:pPr>
            <a:r>
              <a:rPr lang="ca-ES" b="1" dirty="0">
                <a:solidFill>
                  <a:schemeClr val="accent1">
                    <a:lumMod val="75000"/>
                  </a:schemeClr>
                </a:solidFill>
              </a:rPr>
              <a:t>MÈTODE PIKAS</a:t>
            </a:r>
          </a:p>
          <a:p>
            <a:pPr marL="0" indent="0">
              <a:lnSpc>
                <a:spcPct val="100000"/>
              </a:lnSpc>
              <a:buNone/>
            </a:pPr>
            <a:endParaRPr lang="ca-ES" dirty="0"/>
          </a:p>
          <a:p>
            <a:pPr>
              <a:lnSpc>
                <a:spcPct val="100000"/>
              </a:lnSpc>
            </a:pPr>
            <a:r>
              <a:rPr lang="ca-ES" dirty="0"/>
              <a:t>Entrevistes individuals</a:t>
            </a:r>
          </a:p>
          <a:p>
            <a:pPr>
              <a:lnSpc>
                <a:spcPct val="100000"/>
              </a:lnSpc>
            </a:pPr>
            <a:r>
              <a:rPr lang="ca-ES" dirty="0"/>
              <a:t>Sessió grupal</a:t>
            </a:r>
          </a:p>
        </p:txBody>
      </p:sp>
    </p:spTree>
    <p:extLst>
      <p:ext uri="{BB962C8B-B14F-4D97-AF65-F5344CB8AC3E}">
        <p14:creationId xmlns:p14="http://schemas.microsoft.com/office/powerpoint/2010/main" val="41779610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ca-ES" dirty="0"/>
          </a:p>
        </p:txBody>
      </p:sp>
      <p:pic>
        <p:nvPicPr>
          <p:cNvPr id="4" name="qnRGgqH64uU">
            <a:hlinkClick r:id="" action="ppaction://media"/>
          </p:cNvPr>
          <p:cNvPicPr>
            <a:picLocks noGrp="1" noRot="1" noChangeAspect="1"/>
          </p:cNvPicPr>
          <p:nvPr>
            <p:ph idx="1"/>
            <a:videoFile r:link="rId1"/>
          </p:nvPr>
        </p:nvPicPr>
        <p:blipFill>
          <a:blip r:embed="rId3"/>
          <a:stretch>
            <a:fillRect/>
          </a:stretch>
        </p:blipFill>
        <p:spPr>
          <a:xfrm>
            <a:off x="3502124" y="1824355"/>
            <a:ext cx="5544616" cy="4158462"/>
          </a:xfrm>
          <a:prstGeom prst="rect">
            <a:avLst/>
          </a:prstGeom>
        </p:spPr>
      </p:pic>
    </p:spTree>
    <p:extLst>
      <p:ext uri="{BB962C8B-B14F-4D97-AF65-F5344CB8AC3E}">
        <p14:creationId xmlns:p14="http://schemas.microsoft.com/office/powerpoint/2010/main" val="30247815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vol="80000">
                <p:cTn id="7" fill="hold" display="0">
                  <p:stCondLst>
                    <p:cond delay="indefinite"/>
                  </p:stCondLst>
                </p:cTn>
                <p:tgtEl>
                  <p:spTgt spid="4"/>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defTabSz="914400">
              <a:lnSpc>
                <a:spcPct val="90000"/>
              </a:lnSpc>
              <a:spcBef>
                <a:spcPts val="0"/>
              </a:spcBef>
              <a:buNone/>
            </a:pPr>
            <a:r>
              <a:rPr lang="es-ES_tradnl" sz="4000" b="1" i="0" dirty="0">
                <a:solidFill>
                  <a:schemeClr val="accent1">
                    <a:lumMod val="75000"/>
                  </a:schemeClr>
                </a:solidFill>
                <a:latin typeface="Consolas"/>
                <a:ea typeface="+mj-ea"/>
                <a:cs typeface="+mj-cs"/>
              </a:rPr>
              <a:t>QUÈ ÉS?</a:t>
            </a:r>
          </a:p>
        </p:txBody>
      </p:sp>
      <p:sp>
        <p:nvSpPr>
          <p:cNvPr id="14" name="Content Placeholder 13"/>
          <p:cNvSpPr>
            <a:spLocks noGrp="1"/>
          </p:cNvSpPr>
          <p:nvPr>
            <p:ph idx="1"/>
          </p:nvPr>
        </p:nvSpPr>
        <p:spPr/>
        <p:txBody>
          <a:bodyPr>
            <a:normAutofit fontScale="92500" lnSpcReduction="10000"/>
          </a:bodyPr>
          <a:lstStyle/>
          <a:p>
            <a:pPr marL="548640" indent="-274320" algn="l" defTabSz="914400">
              <a:lnSpc>
                <a:spcPct val="90000"/>
              </a:lnSpc>
              <a:spcBef>
                <a:spcPts val="1800"/>
              </a:spcBef>
              <a:buClr>
                <a:schemeClr val="tx1"/>
              </a:buClr>
              <a:buSzPct val="80000"/>
              <a:buFont typeface="Wingdings"/>
              <a:buChar char="§"/>
            </a:pPr>
            <a:r>
              <a:rPr lang="es-ES_tradnl" dirty="0">
                <a:latin typeface="Corbel"/>
              </a:rPr>
              <a:t>BULLYING?</a:t>
            </a:r>
            <a:endParaRPr lang="es-ES_tradnl" sz="2400" b="0" i="0" dirty="0">
              <a:solidFill>
                <a:schemeClr val="tx1"/>
              </a:solidFill>
              <a:latin typeface="Corbel"/>
              <a:ea typeface="+mn-ea"/>
              <a:cs typeface="+mn-cs"/>
            </a:endParaRPr>
          </a:p>
          <a:p>
            <a:pPr marL="548640" indent="-274320" algn="l" defTabSz="914400">
              <a:lnSpc>
                <a:spcPct val="90000"/>
              </a:lnSpc>
              <a:spcBef>
                <a:spcPts val="1800"/>
              </a:spcBef>
              <a:buClr>
                <a:schemeClr val="tx1"/>
              </a:buClr>
              <a:buSzPct val="80000"/>
              <a:buFont typeface="Wingdings"/>
              <a:buChar char="§"/>
            </a:pPr>
            <a:r>
              <a:rPr lang="ca-ES" sz="2400" b="0" i="0" dirty="0">
                <a:solidFill>
                  <a:schemeClr val="tx1"/>
                </a:solidFill>
                <a:latin typeface="Corbel"/>
                <a:ea typeface="+mn-ea"/>
                <a:cs typeface="+mn-cs"/>
              </a:rPr>
              <a:t>ASSETJAMENT ESCOLAR?</a:t>
            </a:r>
            <a:endParaRPr lang="ca-ES" dirty="0">
              <a:latin typeface="Corbel"/>
            </a:endParaRPr>
          </a:p>
          <a:p>
            <a:pPr marL="548640" indent="-274320" algn="l" defTabSz="914400">
              <a:lnSpc>
                <a:spcPct val="90000"/>
              </a:lnSpc>
              <a:spcBef>
                <a:spcPts val="1800"/>
              </a:spcBef>
              <a:buClr>
                <a:schemeClr val="tx1"/>
              </a:buClr>
              <a:buSzPct val="80000"/>
              <a:buFont typeface="Wingdings"/>
              <a:buChar char="§"/>
            </a:pPr>
            <a:r>
              <a:rPr lang="ca-ES" sz="2400" b="0" i="0" dirty="0">
                <a:solidFill>
                  <a:schemeClr val="tx1"/>
                </a:solidFill>
                <a:latin typeface="Corbel"/>
                <a:ea typeface="+mn-ea"/>
                <a:cs typeface="+mn-cs"/>
              </a:rPr>
              <a:t>MALTRACTAMENTS ENTRE COMPANYS A L</a:t>
            </a:r>
            <a:r>
              <a:rPr lang="ca-ES" dirty="0">
                <a:latin typeface="Corbel"/>
              </a:rPr>
              <a:t>’ESCOLA?</a:t>
            </a:r>
          </a:p>
          <a:p>
            <a:pPr indent="0" algn="l" defTabSz="914400">
              <a:lnSpc>
                <a:spcPct val="90000"/>
              </a:lnSpc>
              <a:spcBef>
                <a:spcPts val="1800"/>
              </a:spcBef>
              <a:buClr>
                <a:schemeClr val="tx1"/>
              </a:buClr>
              <a:buSzPct val="80000"/>
              <a:buNone/>
            </a:pPr>
            <a:endParaRPr lang="ca-ES" sz="2400" b="0" i="0" dirty="0">
              <a:solidFill>
                <a:schemeClr val="tx1"/>
              </a:solidFill>
              <a:latin typeface="Corbel"/>
              <a:ea typeface="+mn-ea"/>
              <a:cs typeface="+mn-cs"/>
            </a:endParaRPr>
          </a:p>
          <a:p>
            <a:pPr indent="0" algn="l" defTabSz="914400">
              <a:lnSpc>
                <a:spcPct val="90000"/>
              </a:lnSpc>
              <a:spcBef>
                <a:spcPts val="1800"/>
              </a:spcBef>
              <a:buClr>
                <a:schemeClr val="tx1"/>
              </a:buClr>
              <a:buSzPct val="80000"/>
              <a:buNone/>
            </a:pPr>
            <a:endParaRPr lang="ca-ES" sz="2400" b="0" i="0" dirty="0">
              <a:solidFill>
                <a:schemeClr val="tx1"/>
              </a:solidFill>
              <a:latin typeface="Corbel"/>
              <a:ea typeface="+mn-ea"/>
              <a:cs typeface="+mn-cs"/>
            </a:endParaRPr>
          </a:p>
          <a:p>
            <a:pPr indent="0" algn="l" defTabSz="914400">
              <a:lnSpc>
                <a:spcPct val="160000"/>
              </a:lnSpc>
              <a:spcBef>
                <a:spcPts val="1800"/>
              </a:spcBef>
              <a:buClr>
                <a:schemeClr val="tx1"/>
              </a:buClr>
              <a:buSzPct val="80000"/>
              <a:buNone/>
            </a:pPr>
            <a:r>
              <a:rPr lang="ca-ES" sz="2600" dirty="0">
                <a:latin typeface="Corbel"/>
              </a:rPr>
              <a:t>Situacions d’abús en què l’alumne adopta el rol d'agressor i un altre el de víctima, de manera que es crea una relació de domini-submissió continuada veritablement negativa per a ambdós</a:t>
            </a:r>
            <a:endParaRPr lang="ca-ES" sz="2600" b="0" i="0" dirty="0">
              <a:solidFill>
                <a:schemeClr val="tx1"/>
              </a:solidFill>
              <a:latin typeface="Corbel"/>
              <a:ea typeface="+mn-ea"/>
              <a:cs typeface="+mn-cs"/>
            </a:endParaRP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ca-ES" sz="4000" b="1" dirty="0">
                <a:solidFill>
                  <a:schemeClr val="accent1">
                    <a:lumMod val="75000"/>
                  </a:schemeClr>
                </a:solidFill>
              </a:rPr>
              <a:t>PEL.LÍCULA</a:t>
            </a:r>
          </a:p>
        </p:txBody>
      </p:sp>
      <p:sp>
        <p:nvSpPr>
          <p:cNvPr id="3" name="Marcador de contenido 2"/>
          <p:cNvSpPr>
            <a:spLocks noGrp="1"/>
          </p:cNvSpPr>
          <p:nvPr>
            <p:ph idx="1"/>
          </p:nvPr>
        </p:nvSpPr>
        <p:spPr/>
        <p:txBody>
          <a:bodyPr>
            <a:normAutofit fontScale="85000" lnSpcReduction="10000"/>
          </a:bodyPr>
          <a:lstStyle/>
          <a:p>
            <a:r>
              <a:rPr lang="es-ES" dirty="0"/>
              <a:t>Últimos preparativos de "Cobardes", película española sobre el acoso escolar</a:t>
            </a:r>
          </a:p>
          <a:p>
            <a:r>
              <a:rPr lang="es-ES" dirty="0"/>
              <a:t>Los directores de cine José Corbacho y Juan Cruz abordan los miedos de la sociedad, tanto de los pequeños como de los adultos, en su segundo largometraje ’Cobardes’, que trata sobre el acoso escolar. La película "muestra los miedos de los adolescentes pero también los miedos de sus padres a afrontar muchas circunstancias de sus vidas", dice José Corbacho.</a:t>
            </a:r>
          </a:p>
          <a:p>
            <a:r>
              <a:rPr lang="es-ES" dirty="0"/>
              <a:t>Los dos directores han reconocido que el ambiente que se vive en los institutos actualmente dista del que se encontraron ellos. "No porque los jóvenes sean muy diferentes a cómo éramos nosotros sino porque su entorno, la sociedad, ha cambiado mucho. Las nuevas tecnologías han entrado con fuerza en su entorno, tanto para lo bueno como para lo malo", ha apuntado Cruz.</a:t>
            </a:r>
          </a:p>
          <a:p>
            <a:r>
              <a:rPr lang="es-ES" dirty="0"/>
              <a:t>’Cobardes’ narra el acoso escolar que sufre un alumno de secundaria y los miedos a los que se enfrentan los padres de los implicados y los propios profesores</a:t>
            </a:r>
            <a:endParaRPr lang="ca-ES" dirty="0"/>
          </a:p>
        </p:txBody>
      </p:sp>
    </p:spTree>
    <p:extLst>
      <p:ext uri="{BB962C8B-B14F-4D97-AF65-F5344CB8AC3E}">
        <p14:creationId xmlns:p14="http://schemas.microsoft.com/office/powerpoint/2010/main" val="399836713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ca-ES" sz="4000" b="1" dirty="0">
                <a:solidFill>
                  <a:schemeClr val="accent1">
                    <a:lumMod val="75000"/>
                  </a:schemeClr>
                </a:solidFill>
              </a:rPr>
              <a:t>CAS PRÀCTIC I</a:t>
            </a:r>
          </a:p>
        </p:txBody>
      </p:sp>
      <p:sp>
        <p:nvSpPr>
          <p:cNvPr id="3" name="Marcador de contenido 2"/>
          <p:cNvSpPr>
            <a:spLocks noGrp="1"/>
          </p:cNvSpPr>
          <p:nvPr>
            <p:ph idx="1"/>
          </p:nvPr>
        </p:nvSpPr>
        <p:spPr>
          <a:xfrm>
            <a:off x="693812" y="1700808"/>
            <a:ext cx="10369152" cy="4471392"/>
          </a:xfrm>
        </p:spPr>
        <p:txBody>
          <a:bodyPr>
            <a:normAutofit fontScale="62500" lnSpcReduction="20000"/>
          </a:bodyPr>
          <a:lstStyle/>
          <a:p>
            <a:r>
              <a:rPr lang="es-ES" dirty="0"/>
              <a:t>Cada </a:t>
            </a:r>
            <a:r>
              <a:rPr lang="es-ES" dirty="0" err="1"/>
              <a:t>divendres</a:t>
            </a:r>
            <a:r>
              <a:rPr lang="es-ES" dirty="0"/>
              <a:t>, </a:t>
            </a:r>
            <a:r>
              <a:rPr lang="es-ES" dirty="0" err="1"/>
              <a:t>abans</a:t>
            </a:r>
            <a:r>
              <a:rPr lang="es-ES" dirty="0"/>
              <a:t> </a:t>
            </a:r>
            <a:r>
              <a:rPr lang="es-ES" dirty="0" err="1"/>
              <a:t>d'acabar</a:t>
            </a:r>
            <a:r>
              <a:rPr lang="es-ES" dirty="0"/>
              <a:t> la </a:t>
            </a:r>
            <a:r>
              <a:rPr lang="es-ES" dirty="0" err="1"/>
              <a:t>classe</a:t>
            </a:r>
            <a:r>
              <a:rPr lang="es-ES" dirty="0"/>
              <a:t>, </a:t>
            </a:r>
            <a:r>
              <a:rPr lang="es-ES" dirty="0" err="1"/>
              <a:t>demana</a:t>
            </a:r>
            <a:r>
              <a:rPr lang="es-ES" dirty="0"/>
              <a:t> </a:t>
            </a:r>
            <a:r>
              <a:rPr lang="es-ES" dirty="0" err="1"/>
              <a:t>als</a:t>
            </a:r>
            <a:r>
              <a:rPr lang="es-ES" dirty="0"/>
              <a:t> </a:t>
            </a:r>
            <a:r>
              <a:rPr lang="es-ES" dirty="0" err="1"/>
              <a:t>seus</a:t>
            </a:r>
            <a:r>
              <a:rPr lang="es-ES" dirty="0"/>
              <a:t> </a:t>
            </a:r>
            <a:r>
              <a:rPr lang="es-ES" dirty="0" err="1"/>
              <a:t>alumnes</a:t>
            </a:r>
            <a:r>
              <a:rPr lang="es-ES" dirty="0"/>
              <a:t> que </a:t>
            </a:r>
            <a:r>
              <a:rPr lang="es-ES" dirty="0" err="1"/>
              <a:t>agafin</a:t>
            </a:r>
            <a:r>
              <a:rPr lang="es-ES" dirty="0"/>
              <a:t> un full. </a:t>
            </a:r>
            <a:r>
              <a:rPr lang="es-ES" dirty="0" err="1"/>
              <a:t>Els</a:t>
            </a:r>
            <a:r>
              <a:rPr lang="es-ES" dirty="0"/>
              <a:t> fa </a:t>
            </a:r>
            <a:r>
              <a:rPr lang="es-ES" dirty="0" err="1"/>
              <a:t>escriure</a:t>
            </a:r>
            <a:r>
              <a:rPr lang="es-ES" dirty="0"/>
              <a:t> </a:t>
            </a:r>
            <a:r>
              <a:rPr lang="es-ES" dirty="0" err="1"/>
              <a:t>els</a:t>
            </a:r>
            <a:r>
              <a:rPr lang="es-ES" dirty="0"/>
              <a:t> </a:t>
            </a:r>
            <a:r>
              <a:rPr lang="es-ES" dirty="0" err="1"/>
              <a:t>noms</a:t>
            </a:r>
            <a:r>
              <a:rPr lang="es-ES" dirty="0"/>
              <a:t> de </a:t>
            </a:r>
            <a:r>
              <a:rPr lang="es-ES" dirty="0" err="1"/>
              <a:t>quatre</a:t>
            </a:r>
            <a:r>
              <a:rPr lang="es-ES" dirty="0"/>
              <a:t> </a:t>
            </a:r>
            <a:r>
              <a:rPr lang="es-ES" dirty="0" err="1"/>
              <a:t>companys</a:t>
            </a:r>
            <a:r>
              <a:rPr lang="es-ES" dirty="0"/>
              <a:t> </a:t>
            </a:r>
            <a:r>
              <a:rPr lang="es-ES" dirty="0" err="1"/>
              <a:t>amb</a:t>
            </a:r>
            <a:r>
              <a:rPr lang="es-ES" dirty="0"/>
              <a:t> qui </a:t>
            </a:r>
            <a:r>
              <a:rPr lang="es-ES" dirty="0" err="1"/>
              <a:t>els</a:t>
            </a:r>
            <a:r>
              <a:rPr lang="es-ES" dirty="0"/>
              <a:t> </a:t>
            </a:r>
            <a:r>
              <a:rPr lang="es-ES" dirty="0" err="1"/>
              <a:t>agradaria</a:t>
            </a:r>
            <a:r>
              <a:rPr lang="es-ES" dirty="0"/>
              <a:t> </a:t>
            </a:r>
            <a:r>
              <a:rPr lang="es-ES" dirty="0" err="1"/>
              <a:t>seure</a:t>
            </a:r>
            <a:r>
              <a:rPr lang="es-ES" dirty="0"/>
              <a:t> la </a:t>
            </a:r>
            <a:r>
              <a:rPr lang="es-ES" dirty="0" err="1"/>
              <a:t>setmana</a:t>
            </a:r>
            <a:r>
              <a:rPr lang="es-ES" dirty="0"/>
              <a:t> </a:t>
            </a:r>
            <a:r>
              <a:rPr lang="es-ES" dirty="0" err="1"/>
              <a:t>següent</a:t>
            </a:r>
            <a:r>
              <a:rPr lang="es-ES" dirty="0"/>
              <a:t>. Ara </a:t>
            </a:r>
            <a:r>
              <a:rPr lang="es-ES" dirty="0" err="1"/>
              <a:t>bé</a:t>
            </a:r>
            <a:r>
              <a:rPr lang="es-ES" dirty="0"/>
              <a:t>, no </a:t>
            </a:r>
            <a:r>
              <a:rPr lang="es-ES" dirty="0" err="1"/>
              <a:t>els</a:t>
            </a:r>
            <a:r>
              <a:rPr lang="es-ES" dirty="0"/>
              <a:t> </a:t>
            </a:r>
            <a:r>
              <a:rPr lang="es-ES" dirty="0" err="1"/>
              <a:t>assegura</a:t>
            </a:r>
            <a:r>
              <a:rPr lang="es-ES" dirty="0"/>
              <a:t> que </a:t>
            </a:r>
            <a:r>
              <a:rPr lang="es-ES" dirty="0" err="1"/>
              <a:t>dilluns</a:t>
            </a:r>
            <a:r>
              <a:rPr lang="es-ES" dirty="0"/>
              <a:t> </a:t>
            </a:r>
            <a:r>
              <a:rPr lang="es-ES" dirty="0" err="1"/>
              <a:t>sigui</a:t>
            </a:r>
            <a:r>
              <a:rPr lang="es-ES" dirty="0"/>
              <a:t> </a:t>
            </a:r>
            <a:r>
              <a:rPr lang="es-ES" dirty="0" err="1"/>
              <a:t>així</a:t>
            </a:r>
            <a:r>
              <a:rPr lang="es-ES" dirty="0"/>
              <a:t> i que </a:t>
            </a:r>
            <a:r>
              <a:rPr lang="es-ES" dirty="0" err="1"/>
              <a:t>farà</a:t>
            </a:r>
            <a:r>
              <a:rPr lang="es-ES" dirty="0"/>
              <a:t> el que </a:t>
            </a:r>
            <a:r>
              <a:rPr lang="es-ES" dirty="0" err="1"/>
              <a:t>podrà</a:t>
            </a:r>
            <a:r>
              <a:rPr lang="es-ES" dirty="0"/>
              <a:t>.</a:t>
            </a:r>
            <a:br>
              <a:rPr lang="es-ES" dirty="0"/>
            </a:br>
            <a:br>
              <a:rPr lang="es-ES" dirty="0"/>
            </a:br>
            <a:r>
              <a:rPr lang="es-ES" dirty="0"/>
              <a:t>El que </a:t>
            </a:r>
            <a:r>
              <a:rPr lang="es-ES" dirty="0" err="1"/>
              <a:t>s'escriu</a:t>
            </a:r>
            <a:r>
              <a:rPr lang="es-ES" dirty="0"/>
              <a:t> al full </a:t>
            </a:r>
            <a:r>
              <a:rPr lang="es-ES" dirty="0" err="1"/>
              <a:t>és</a:t>
            </a:r>
            <a:r>
              <a:rPr lang="es-ES" dirty="0"/>
              <a:t> personal i </a:t>
            </a:r>
            <a:r>
              <a:rPr lang="es-ES" dirty="0" err="1"/>
              <a:t>secret</a:t>
            </a:r>
            <a:r>
              <a:rPr lang="es-ES" dirty="0"/>
              <a:t>, </a:t>
            </a:r>
            <a:r>
              <a:rPr lang="es-ES" dirty="0" err="1"/>
              <a:t>així</a:t>
            </a:r>
            <a:r>
              <a:rPr lang="es-ES" dirty="0"/>
              <a:t> que </a:t>
            </a:r>
            <a:r>
              <a:rPr lang="es-ES" dirty="0" err="1"/>
              <a:t>només</a:t>
            </a:r>
            <a:r>
              <a:rPr lang="es-ES" dirty="0"/>
              <a:t> saben </a:t>
            </a:r>
            <a:r>
              <a:rPr lang="es-ES" dirty="0" err="1"/>
              <a:t>què</a:t>
            </a:r>
            <a:r>
              <a:rPr lang="es-ES" dirty="0"/>
              <a:t> </a:t>
            </a:r>
            <a:r>
              <a:rPr lang="es-ES" dirty="0" err="1"/>
              <a:t>s'hi</a:t>
            </a:r>
            <a:r>
              <a:rPr lang="es-ES" dirty="0"/>
              <a:t> </a:t>
            </a:r>
            <a:r>
              <a:rPr lang="es-ES" dirty="0" err="1"/>
              <a:t>escriu</a:t>
            </a:r>
            <a:r>
              <a:rPr lang="es-ES" dirty="0"/>
              <a:t> </a:t>
            </a:r>
            <a:r>
              <a:rPr lang="es-ES" dirty="0" err="1"/>
              <a:t>l'alumne</a:t>
            </a:r>
            <a:r>
              <a:rPr lang="es-ES" dirty="0"/>
              <a:t> i la </a:t>
            </a:r>
            <a:r>
              <a:rPr lang="es-ES" dirty="0" err="1"/>
              <a:t>professora</a:t>
            </a:r>
            <a:r>
              <a:rPr lang="es-ES" dirty="0"/>
              <a:t> que es queda </a:t>
            </a:r>
            <a:r>
              <a:rPr lang="es-ES" dirty="0" err="1"/>
              <a:t>tots</a:t>
            </a:r>
            <a:r>
              <a:rPr lang="es-ES" dirty="0"/>
              <a:t> </a:t>
            </a:r>
            <a:r>
              <a:rPr lang="es-ES" dirty="0" err="1"/>
              <a:t>els</a:t>
            </a:r>
            <a:r>
              <a:rPr lang="es-ES" dirty="0"/>
              <a:t> </a:t>
            </a:r>
            <a:r>
              <a:rPr lang="es-ES" dirty="0" err="1"/>
              <a:t>fulls</a:t>
            </a:r>
            <a:r>
              <a:rPr lang="es-ES" dirty="0"/>
              <a:t>. </a:t>
            </a:r>
            <a:r>
              <a:rPr lang="es-ES" dirty="0" err="1"/>
              <a:t>Abans</a:t>
            </a:r>
            <a:r>
              <a:rPr lang="es-ES" dirty="0"/>
              <a:t> </a:t>
            </a:r>
            <a:r>
              <a:rPr lang="es-ES" dirty="0" err="1"/>
              <a:t>d'entregar</a:t>
            </a:r>
            <a:r>
              <a:rPr lang="es-ES" dirty="0"/>
              <a:t>-lo </a:t>
            </a:r>
            <a:r>
              <a:rPr lang="es-ES" dirty="0" err="1"/>
              <a:t>però</a:t>
            </a:r>
            <a:r>
              <a:rPr lang="es-ES" dirty="0"/>
              <a:t>, </a:t>
            </a:r>
            <a:r>
              <a:rPr lang="es-ES" dirty="0" err="1"/>
              <a:t>els</a:t>
            </a:r>
            <a:r>
              <a:rPr lang="es-ES" dirty="0"/>
              <a:t> </a:t>
            </a:r>
            <a:r>
              <a:rPr lang="es-ES" dirty="0" err="1"/>
              <a:t>demana</a:t>
            </a:r>
            <a:r>
              <a:rPr lang="es-ES" dirty="0"/>
              <a:t> que </a:t>
            </a:r>
            <a:r>
              <a:rPr lang="es-ES" dirty="0" err="1"/>
              <a:t>apuntin</a:t>
            </a:r>
            <a:r>
              <a:rPr lang="es-ES" dirty="0"/>
              <a:t> el </a:t>
            </a:r>
            <a:r>
              <a:rPr lang="es-ES" dirty="0" err="1"/>
              <a:t>nom</a:t>
            </a:r>
            <a:r>
              <a:rPr lang="es-ES" dirty="0"/>
              <a:t> del </a:t>
            </a:r>
            <a:r>
              <a:rPr lang="es-ES" dirty="0" err="1"/>
              <a:t>company</a:t>
            </a:r>
            <a:r>
              <a:rPr lang="es-ES" dirty="0"/>
              <a:t> o </a:t>
            </a:r>
            <a:r>
              <a:rPr lang="es-ES" dirty="0" err="1"/>
              <a:t>companya</a:t>
            </a:r>
            <a:r>
              <a:rPr lang="es-ES" dirty="0"/>
              <a:t> que ha </a:t>
            </a:r>
            <a:r>
              <a:rPr lang="es-ES" dirty="0" err="1"/>
              <a:t>tingut</a:t>
            </a:r>
            <a:r>
              <a:rPr lang="es-ES" dirty="0"/>
              <a:t> un </a:t>
            </a:r>
            <a:r>
              <a:rPr lang="es-ES" dirty="0" err="1"/>
              <a:t>comportament</a:t>
            </a:r>
            <a:r>
              <a:rPr lang="es-ES" dirty="0"/>
              <a:t> </a:t>
            </a:r>
            <a:r>
              <a:rPr lang="es-ES" dirty="0" err="1"/>
              <a:t>exemplar</a:t>
            </a:r>
            <a:r>
              <a:rPr lang="es-ES" dirty="0"/>
              <a:t> </a:t>
            </a:r>
            <a:r>
              <a:rPr lang="es-ES" dirty="0" err="1"/>
              <a:t>durant</a:t>
            </a:r>
            <a:r>
              <a:rPr lang="es-ES" dirty="0"/>
              <a:t> tota la </a:t>
            </a:r>
            <a:r>
              <a:rPr lang="es-ES" dirty="0" err="1"/>
              <a:t>setmana</a:t>
            </a:r>
            <a:r>
              <a:rPr lang="es-ES" dirty="0"/>
              <a:t>.</a:t>
            </a:r>
            <a:br>
              <a:rPr lang="es-ES" dirty="0"/>
            </a:br>
            <a:br>
              <a:rPr lang="es-ES" dirty="0"/>
            </a:br>
            <a:r>
              <a:rPr lang="es-ES" dirty="0" err="1"/>
              <a:t>Quan</a:t>
            </a:r>
            <a:r>
              <a:rPr lang="es-ES" dirty="0"/>
              <a:t> toca el timbre, </a:t>
            </a:r>
            <a:r>
              <a:rPr lang="es-ES" dirty="0" err="1"/>
              <a:t>cadascú</a:t>
            </a:r>
            <a:r>
              <a:rPr lang="es-ES" dirty="0"/>
              <a:t> entrega la </a:t>
            </a:r>
            <a:r>
              <a:rPr lang="es-ES" dirty="0" err="1"/>
              <a:t>seva</a:t>
            </a:r>
            <a:r>
              <a:rPr lang="es-ES" dirty="0"/>
              <a:t> </a:t>
            </a:r>
            <a:r>
              <a:rPr lang="es-ES" dirty="0" err="1"/>
              <a:t>llista</a:t>
            </a:r>
            <a:r>
              <a:rPr lang="es-ES" dirty="0"/>
              <a:t> de </a:t>
            </a:r>
            <a:r>
              <a:rPr lang="es-ES" dirty="0" err="1"/>
              <a:t>noms</a:t>
            </a:r>
            <a:r>
              <a:rPr lang="es-ES" dirty="0"/>
              <a:t>. La </a:t>
            </a:r>
            <a:r>
              <a:rPr lang="es-ES" dirty="0" err="1"/>
              <a:t>classe</a:t>
            </a:r>
            <a:r>
              <a:rPr lang="es-ES" dirty="0"/>
              <a:t> queda en </a:t>
            </a:r>
            <a:r>
              <a:rPr lang="es-ES" dirty="0" err="1"/>
              <a:t>silenci</a:t>
            </a:r>
            <a:r>
              <a:rPr lang="es-ES" dirty="0"/>
              <a:t> i </a:t>
            </a:r>
            <a:r>
              <a:rPr lang="es-ES" dirty="0" err="1"/>
              <a:t>és</a:t>
            </a:r>
            <a:r>
              <a:rPr lang="es-ES" dirty="0"/>
              <a:t> </a:t>
            </a:r>
            <a:r>
              <a:rPr lang="es-ES" dirty="0" err="1"/>
              <a:t>quan</a:t>
            </a:r>
            <a:r>
              <a:rPr lang="es-ES" dirty="0"/>
              <a:t> ella es posa a </a:t>
            </a:r>
            <a:r>
              <a:rPr lang="es-ES" dirty="0" err="1"/>
              <a:t>treballar</a:t>
            </a:r>
            <a:r>
              <a:rPr lang="es-ES" dirty="0"/>
              <a:t>. </a:t>
            </a:r>
            <a:r>
              <a:rPr lang="es-ES" dirty="0" err="1"/>
              <a:t>Enganxa</a:t>
            </a:r>
            <a:r>
              <a:rPr lang="es-ES" dirty="0"/>
              <a:t> </a:t>
            </a:r>
            <a:r>
              <a:rPr lang="es-ES" dirty="0" err="1"/>
              <a:t>tots</a:t>
            </a:r>
            <a:r>
              <a:rPr lang="es-ES" dirty="0"/>
              <a:t> </a:t>
            </a:r>
            <a:r>
              <a:rPr lang="es-ES" dirty="0" err="1"/>
              <a:t>els</a:t>
            </a:r>
            <a:r>
              <a:rPr lang="es-ES" dirty="0"/>
              <a:t> </a:t>
            </a:r>
            <a:r>
              <a:rPr lang="es-ES" dirty="0" err="1"/>
              <a:t>fulls</a:t>
            </a:r>
            <a:r>
              <a:rPr lang="es-ES" dirty="0"/>
              <a:t> a la </a:t>
            </a:r>
            <a:r>
              <a:rPr lang="es-ES" dirty="0" err="1"/>
              <a:t>pissarra</a:t>
            </a:r>
            <a:r>
              <a:rPr lang="es-ES" dirty="0"/>
              <a:t> i </a:t>
            </a:r>
            <a:r>
              <a:rPr lang="es-ES" dirty="0" err="1"/>
              <a:t>s'asseu</a:t>
            </a:r>
            <a:r>
              <a:rPr lang="es-ES" dirty="0"/>
              <a:t> </a:t>
            </a:r>
            <a:r>
              <a:rPr lang="es-ES" dirty="0" err="1"/>
              <a:t>observant</a:t>
            </a:r>
            <a:r>
              <a:rPr lang="es-ES" dirty="0"/>
              <a:t>-los </a:t>
            </a:r>
            <a:r>
              <a:rPr lang="es-ES" dirty="0" err="1"/>
              <a:t>atentament</a:t>
            </a:r>
            <a:r>
              <a:rPr lang="es-ES" dirty="0"/>
              <a:t>. Busca </a:t>
            </a:r>
            <a:r>
              <a:rPr lang="es-ES" dirty="0" err="1"/>
              <a:t>patrons</a:t>
            </a:r>
            <a:r>
              <a:rPr lang="es-ES" dirty="0"/>
              <a:t>. Detecta </a:t>
            </a:r>
            <a:r>
              <a:rPr lang="es-ES" dirty="0" err="1"/>
              <a:t>tendències</a:t>
            </a:r>
            <a:r>
              <a:rPr lang="es-ES" dirty="0"/>
              <a:t>.</a:t>
            </a:r>
            <a:br>
              <a:rPr lang="es-ES" dirty="0"/>
            </a:br>
            <a:br>
              <a:rPr lang="es-ES" dirty="0"/>
            </a:br>
            <a:r>
              <a:rPr lang="es-ES" i="1" dirty="0" err="1"/>
              <a:t>Amb</a:t>
            </a:r>
            <a:r>
              <a:rPr lang="es-ES" i="1" dirty="0"/>
              <a:t> quina persona </a:t>
            </a:r>
            <a:r>
              <a:rPr lang="es-ES" i="1" dirty="0" err="1"/>
              <a:t>ningú</a:t>
            </a:r>
            <a:r>
              <a:rPr lang="es-ES" i="1" dirty="0"/>
              <a:t> es </a:t>
            </a:r>
            <a:r>
              <a:rPr lang="es-ES" i="1" dirty="0" err="1"/>
              <a:t>vol</a:t>
            </a:r>
            <a:r>
              <a:rPr lang="es-ES" i="1" dirty="0"/>
              <a:t> </a:t>
            </a:r>
            <a:r>
              <a:rPr lang="es-ES" i="1" dirty="0" err="1"/>
              <a:t>asseure</a:t>
            </a:r>
            <a:r>
              <a:rPr lang="es-ES" i="1" dirty="0"/>
              <a:t> </a:t>
            </a:r>
            <a:r>
              <a:rPr lang="es-ES" i="1" dirty="0" err="1"/>
              <a:t>mai</a:t>
            </a:r>
            <a:r>
              <a:rPr lang="es-ES" i="1" dirty="0"/>
              <a:t>? Hi ha </a:t>
            </a:r>
            <a:r>
              <a:rPr lang="es-ES" i="1" dirty="0" err="1"/>
              <a:t>algun</a:t>
            </a:r>
            <a:r>
              <a:rPr lang="es-ES" i="1" dirty="0"/>
              <a:t> </a:t>
            </a:r>
            <a:r>
              <a:rPr lang="es-ES" i="1" dirty="0" err="1"/>
              <a:t>alumne</a:t>
            </a:r>
            <a:r>
              <a:rPr lang="es-ES" i="1" dirty="0"/>
              <a:t> que </a:t>
            </a:r>
            <a:r>
              <a:rPr lang="es-ES" i="1" dirty="0" err="1"/>
              <a:t>ningú</a:t>
            </a:r>
            <a:r>
              <a:rPr lang="es-ES" i="1" dirty="0"/>
              <a:t> </a:t>
            </a:r>
            <a:r>
              <a:rPr lang="es-ES" i="1" dirty="0" err="1"/>
              <a:t>mencioni</a:t>
            </a:r>
            <a:r>
              <a:rPr lang="es-ES" i="1" dirty="0"/>
              <a:t>? Per </a:t>
            </a:r>
            <a:r>
              <a:rPr lang="es-ES" i="1" dirty="0" err="1"/>
              <a:t>què</a:t>
            </a:r>
            <a:r>
              <a:rPr lang="es-ES" i="1" dirty="0"/>
              <a:t> hi ha una </a:t>
            </a:r>
            <a:r>
              <a:rPr lang="es-ES" i="1" dirty="0" err="1"/>
              <a:t>noia</a:t>
            </a:r>
            <a:r>
              <a:rPr lang="es-ES" i="1" dirty="0"/>
              <a:t> que la </a:t>
            </a:r>
            <a:r>
              <a:rPr lang="es-ES" i="1" dirty="0" err="1"/>
              <a:t>setmana</a:t>
            </a:r>
            <a:r>
              <a:rPr lang="es-ES" i="1" dirty="0"/>
              <a:t> </a:t>
            </a:r>
            <a:r>
              <a:rPr lang="es-ES" i="1" dirty="0" err="1"/>
              <a:t>passada</a:t>
            </a:r>
            <a:r>
              <a:rPr lang="es-ES" i="1" dirty="0"/>
              <a:t> </a:t>
            </a:r>
            <a:r>
              <a:rPr lang="es-ES" i="1" dirty="0" err="1"/>
              <a:t>tothom</a:t>
            </a:r>
            <a:r>
              <a:rPr lang="es-ES" i="1" dirty="0"/>
              <a:t> </a:t>
            </a:r>
            <a:r>
              <a:rPr lang="es-ES" i="1" dirty="0" err="1"/>
              <a:t>volia</a:t>
            </a:r>
            <a:r>
              <a:rPr lang="es-ES" i="1" dirty="0"/>
              <a:t> </a:t>
            </a:r>
            <a:r>
              <a:rPr lang="es-ES" i="1" dirty="0" err="1"/>
              <a:t>asseure's</a:t>
            </a:r>
            <a:r>
              <a:rPr lang="es-ES" i="1" dirty="0"/>
              <a:t> </a:t>
            </a:r>
            <a:r>
              <a:rPr lang="es-ES" i="1" dirty="0" err="1"/>
              <a:t>amb</a:t>
            </a:r>
            <a:r>
              <a:rPr lang="es-ES" i="1" dirty="0"/>
              <a:t> ella i ara </a:t>
            </a:r>
            <a:r>
              <a:rPr lang="es-ES" i="1" dirty="0" err="1"/>
              <a:t>ningú</a:t>
            </a:r>
            <a:r>
              <a:rPr lang="es-ES" i="1" dirty="0"/>
              <a:t> </a:t>
            </a:r>
            <a:r>
              <a:rPr lang="es-ES" i="1" dirty="0" err="1"/>
              <a:t>vol</a:t>
            </a:r>
            <a:r>
              <a:rPr lang="es-ES" i="1" dirty="0"/>
              <a:t>?</a:t>
            </a:r>
            <a:br>
              <a:rPr lang="es-ES" dirty="0"/>
            </a:br>
            <a:br>
              <a:rPr lang="es-ES" dirty="0"/>
            </a:br>
            <a:r>
              <a:rPr lang="es-ES" dirty="0" err="1"/>
              <a:t>Però</a:t>
            </a:r>
            <a:r>
              <a:rPr lang="es-ES" dirty="0"/>
              <a:t> el que </a:t>
            </a:r>
            <a:r>
              <a:rPr lang="es-ES" dirty="0" err="1"/>
              <a:t>realment</a:t>
            </a:r>
            <a:r>
              <a:rPr lang="es-ES" dirty="0"/>
              <a:t> </a:t>
            </a:r>
            <a:r>
              <a:rPr lang="es-ES" dirty="0" err="1"/>
              <a:t>aconsegueix</a:t>
            </a:r>
            <a:r>
              <a:rPr lang="es-ES" dirty="0"/>
              <a:t> </a:t>
            </a:r>
            <a:r>
              <a:rPr lang="es-ES" dirty="0" err="1"/>
              <a:t>amb</a:t>
            </a:r>
            <a:r>
              <a:rPr lang="es-ES" dirty="0"/>
              <a:t> </a:t>
            </a:r>
            <a:r>
              <a:rPr lang="es-ES" dirty="0" err="1"/>
              <a:t>això</a:t>
            </a:r>
            <a:r>
              <a:rPr lang="es-ES" dirty="0"/>
              <a:t> la </a:t>
            </a:r>
            <a:r>
              <a:rPr lang="es-ES" dirty="0" err="1"/>
              <a:t>professora</a:t>
            </a:r>
            <a:r>
              <a:rPr lang="es-ES" dirty="0"/>
              <a:t>, no </a:t>
            </a:r>
            <a:r>
              <a:rPr lang="es-ES" dirty="0" err="1"/>
              <a:t>és</a:t>
            </a:r>
            <a:r>
              <a:rPr lang="es-ES" dirty="0"/>
              <a:t> </a:t>
            </a:r>
            <a:r>
              <a:rPr lang="es-ES" dirty="0" err="1"/>
              <a:t>reorganitzar</a:t>
            </a:r>
            <a:r>
              <a:rPr lang="es-ES" dirty="0"/>
              <a:t> les </a:t>
            </a:r>
            <a:r>
              <a:rPr lang="es-ES" dirty="0" err="1"/>
              <a:t>taules</a:t>
            </a:r>
            <a:r>
              <a:rPr lang="es-ES" dirty="0"/>
              <a:t>, </a:t>
            </a:r>
            <a:r>
              <a:rPr lang="es-ES" dirty="0" err="1"/>
              <a:t>sinó</a:t>
            </a:r>
            <a:r>
              <a:rPr lang="es-ES" dirty="0"/>
              <a:t> detectar i identificar </a:t>
            </a:r>
            <a:r>
              <a:rPr lang="es-ES" dirty="0" err="1"/>
              <a:t>aquells</a:t>
            </a:r>
            <a:r>
              <a:rPr lang="es-ES" dirty="0"/>
              <a:t> </a:t>
            </a:r>
            <a:r>
              <a:rPr lang="es-ES" dirty="0" err="1"/>
              <a:t>alumnes</a:t>
            </a:r>
            <a:r>
              <a:rPr lang="es-ES" dirty="0"/>
              <a:t> </a:t>
            </a:r>
            <a:r>
              <a:rPr lang="es-ES" dirty="0" err="1"/>
              <a:t>solitaris</a:t>
            </a:r>
            <a:r>
              <a:rPr lang="es-ES" dirty="0"/>
              <a:t>. </a:t>
            </a:r>
            <a:r>
              <a:rPr lang="es-ES" dirty="0" err="1"/>
              <a:t>Els</a:t>
            </a:r>
            <a:r>
              <a:rPr lang="es-ES" dirty="0"/>
              <a:t> que </a:t>
            </a:r>
            <a:r>
              <a:rPr lang="es-ES" dirty="0" err="1"/>
              <a:t>els</a:t>
            </a:r>
            <a:r>
              <a:rPr lang="es-ES" dirty="0"/>
              <a:t> costa </a:t>
            </a:r>
            <a:r>
              <a:rPr lang="es-ES" dirty="0" err="1"/>
              <a:t>més</a:t>
            </a:r>
            <a:r>
              <a:rPr lang="es-ES" dirty="0"/>
              <a:t> relacionar-se i que, de mica en mica, poden </a:t>
            </a:r>
            <a:r>
              <a:rPr lang="es-ES" dirty="0" err="1"/>
              <a:t>començar</a:t>
            </a:r>
            <a:r>
              <a:rPr lang="es-ES" dirty="0"/>
              <a:t>-se a sentir </a:t>
            </a:r>
            <a:r>
              <a:rPr lang="es-ES" dirty="0" err="1"/>
              <a:t>exclosos</a:t>
            </a:r>
            <a:r>
              <a:rPr lang="es-ES" dirty="0"/>
              <a:t>.</a:t>
            </a:r>
            <a:br>
              <a:rPr lang="es-ES" dirty="0"/>
            </a:br>
            <a:br>
              <a:rPr lang="es-ES" dirty="0"/>
            </a:br>
            <a:r>
              <a:rPr lang="es-ES" dirty="0" err="1"/>
              <a:t>Gràcies</a:t>
            </a:r>
            <a:r>
              <a:rPr lang="es-ES" dirty="0"/>
              <a:t> a una </a:t>
            </a:r>
            <a:r>
              <a:rPr lang="es-ES" dirty="0" err="1"/>
              <a:t>detecció</a:t>
            </a:r>
            <a:r>
              <a:rPr lang="es-ES" dirty="0"/>
              <a:t> </a:t>
            </a:r>
            <a:r>
              <a:rPr lang="es-ES" dirty="0" err="1"/>
              <a:t>precoç</a:t>
            </a:r>
            <a:r>
              <a:rPr lang="es-ES" dirty="0"/>
              <a:t>, </a:t>
            </a:r>
            <a:r>
              <a:rPr lang="es-ES" dirty="0" err="1"/>
              <a:t>és</a:t>
            </a:r>
            <a:r>
              <a:rPr lang="es-ES" dirty="0"/>
              <a:t> </a:t>
            </a:r>
            <a:r>
              <a:rPr lang="es-ES" dirty="0" err="1"/>
              <a:t>capaç</a:t>
            </a:r>
            <a:r>
              <a:rPr lang="es-ES" dirty="0"/>
              <a:t> de </a:t>
            </a:r>
            <a:r>
              <a:rPr lang="es-ES" dirty="0" err="1"/>
              <a:t>prendre</a:t>
            </a:r>
            <a:r>
              <a:rPr lang="es-ES" dirty="0"/>
              <a:t> mesures i </a:t>
            </a:r>
            <a:r>
              <a:rPr lang="es-ES" dirty="0" err="1"/>
              <a:t>ajudar</a:t>
            </a:r>
            <a:r>
              <a:rPr lang="es-ES" dirty="0"/>
              <a:t> </a:t>
            </a:r>
            <a:r>
              <a:rPr lang="es-ES" dirty="0" err="1"/>
              <a:t>aquells</a:t>
            </a:r>
            <a:r>
              <a:rPr lang="es-ES" dirty="0"/>
              <a:t> </a:t>
            </a:r>
            <a:r>
              <a:rPr lang="es-ES" dirty="0" err="1"/>
              <a:t>nois</a:t>
            </a:r>
            <a:r>
              <a:rPr lang="es-ES" dirty="0"/>
              <a:t> i </a:t>
            </a:r>
            <a:r>
              <a:rPr lang="es-ES" dirty="0" err="1"/>
              <a:t>noies</a:t>
            </a:r>
            <a:r>
              <a:rPr lang="es-ES" dirty="0"/>
              <a:t> que </a:t>
            </a:r>
            <a:r>
              <a:rPr lang="es-ES" dirty="0" err="1"/>
              <a:t>més</a:t>
            </a:r>
            <a:r>
              <a:rPr lang="es-ES" dirty="0"/>
              <a:t> </a:t>
            </a:r>
            <a:r>
              <a:rPr lang="es-ES" dirty="0" err="1"/>
              <a:t>ho</a:t>
            </a:r>
            <a:r>
              <a:rPr lang="es-ES" dirty="0"/>
              <a:t> </a:t>
            </a:r>
            <a:r>
              <a:rPr lang="es-ES" dirty="0" err="1"/>
              <a:t>necessiten</a:t>
            </a:r>
            <a:r>
              <a:rPr lang="es-ES" dirty="0"/>
              <a:t>. Ho </a:t>
            </a:r>
            <a:r>
              <a:rPr lang="es-ES" dirty="0" err="1"/>
              <a:t>veu</a:t>
            </a:r>
            <a:r>
              <a:rPr lang="es-ES" dirty="0"/>
              <a:t> </a:t>
            </a:r>
            <a:r>
              <a:rPr lang="es-ES" dirty="0" err="1"/>
              <a:t>quan</a:t>
            </a:r>
            <a:r>
              <a:rPr lang="es-ES" dirty="0"/>
              <a:t> </a:t>
            </a:r>
            <a:r>
              <a:rPr lang="es-ES" dirty="0" err="1"/>
              <a:t>els</a:t>
            </a:r>
            <a:r>
              <a:rPr lang="es-ES" dirty="0"/>
              <a:t> casos de bullying </a:t>
            </a:r>
            <a:r>
              <a:rPr lang="es-ES" dirty="0" err="1"/>
              <a:t>tot</a:t>
            </a:r>
            <a:r>
              <a:rPr lang="es-ES" dirty="0"/>
              <a:t> </a:t>
            </a:r>
            <a:r>
              <a:rPr lang="es-ES" dirty="0" err="1"/>
              <a:t>just</a:t>
            </a:r>
            <a:r>
              <a:rPr lang="es-ES" dirty="0"/>
              <a:t> </a:t>
            </a:r>
            <a:r>
              <a:rPr lang="es-ES" dirty="0" err="1"/>
              <a:t>comencen</a:t>
            </a:r>
            <a:r>
              <a:rPr lang="es-ES" dirty="0"/>
              <a:t> a manifestar-se. Un </a:t>
            </a:r>
            <a:r>
              <a:rPr lang="es-ES" dirty="0" err="1"/>
              <a:t>mètode</a:t>
            </a:r>
            <a:r>
              <a:rPr lang="es-ES" dirty="0"/>
              <a:t> que li </a:t>
            </a:r>
            <a:r>
              <a:rPr lang="es-ES" dirty="0" err="1"/>
              <a:t>serveix</a:t>
            </a:r>
            <a:r>
              <a:rPr lang="es-ES" dirty="0"/>
              <a:t> per identificar </a:t>
            </a:r>
            <a:r>
              <a:rPr lang="es-ES" dirty="0" err="1"/>
              <a:t>víctimes</a:t>
            </a:r>
            <a:r>
              <a:rPr lang="es-ES" dirty="0"/>
              <a:t> i </a:t>
            </a:r>
            <a:r>
              <a:rPr lang="es-ES" dirty="0" err="1"/>
              <a:t>acusadors</a:t>
            </a:r>
            <a:r>
              <a:rPr lang="es-ES" dirty="0"/>
              <a:t> </a:t>
            </a:r>
            <a:r>
              <a:rPr lang="es-ES" dirty="0" err="1"/>
              <a:t>abans</a:t>
            </a:r>
            <a:r>
              <a:rPr lang="es-ES" dirty="0"/>
              <a:t> que la </a:t>
            </a:r>
            <a:r>
              <a:rPr lang="es-ES" dirty="0" err="1"/>
              <a:t>situació</a:t>
            </a:r>
            <a:r>
              <a:rPr lang="es-ES" dirty="0"/>
              <a:t> </a:t>
            </a:r>
            <a:r>
              <a:rPr lang="es-ES" dirty="0" err="1"/>
              <a:t>sigui</a:t>
            </a:r>
            <a:r>
              <a:rPr lang="es-ES" dirty="0"/>
              <a:t> </a:t>
            </a:r>
            <a:r>
              <a:rPr lang="es-ES" dirty="0" err="1"/>
              <a:t>massa</a:t>
            </a:r>
            <a:r>
              <a:rPr lang="es-ES" dirty="0"/>
              <a:t> </a:t>
            </a:r>
            <a:r>
              <a:rPr lang="es-ES" dirty="0" err="1"/>
              <a:t>greu</a:t>
            </a:r>
            <a:r>
              <a:rPr lang="es-ES" dirty="0"/>
              <a:t>.</a:t>
            </a:r>
            <a:br>
              <a:rPr lang="es-ES" dirty="0"/>
            </a:br>
            <a:br>
              <a:rPr lang="es-ES" dirty="0"/>
            </a:br>
            <a:r>
              <a:rPr lang="es-ES" dirty="0" err="1"/>
              <a:t>Conscient</a:t>
            </a:r>
            <a:r>
              <a:rPr lang="es-ES" dirty="0"/>
              <a:t> que la </a:t>
            </a:r>
            <a:r>
              <a:rPr lang="es-ES" dirty="0" err="1"/>
              <a:t>majoria</a:t>
            </a:r>
            <a:r>
              <a:rPr lang="es-ES" dirty="0"/>
              <a:t> </a:t>
            </a:r>
            <a:r>
              <a:rPr lang="es-ES" dirty="0" err="1"/>
              <a:t>d'actes</a:t>
            </a:r>
            <a:r>
              <a:rPr lang="es-ES" dirty="0"/>
              <a:t> </a:t>
            </a:r>
            <a:r>
              <a:rPr lang="es-ES" dirty="0" err="1"/>
              <a:t>d'assetjament</a:t>
            </a:r>
            <a:r>
              <a:rPr lang="es-ES" dirty="0"/>
              <a:t> es </a:t>
            </a:r>
            <a:r>
              <a:rPr lang="es-ES" dirty="0" err="1"/>
              <a:t>produeixen</a:t>
            </a:r>
            <a:r>
              <a:rPr lang="es-ES" dirty="0"/>
              <a:t> </a:t>
            </a:r>
            <a:r>
              <a:rPr lang="es-ES" dirty="0" err="1"/>
              <a:t>quan</a:t>
            </a:r>
            <a:r>
              <a:rPr lang="es-ES" dirty="0"/>
              <a:t> el </a:t>
            </a:r>
            <a:r>
              <a:rPr lang="es-ES" dirty="0" err="1"/>
              <a:t>professor</a:t>
            </a:r>
            <a:r>
              <a:rPr lang="es-ES" dirty="0"/>
              <a:t> no </a:t>
            </a:r>
            <a:r>
              <a:rPr lang="es-ES" dirty="0" err="1"/>
              <a:t>està</a:t>
            </a:r>
            <a:r>
              <a:rPr lang="es-ES" dirty="0"/>
              <a:t> </a:t>
            </a:r>
            <a:r>
              <a:rPr lang="es-ES" dirty="0" err="1"/>
              <a:t>present</a:t>
            </a:r>
            <a:r>
              <a:rPr lang="es-ES" dirty="0"/>
              <a:t> a </a:t>
            </a:r>
            <a:r>
              <a:rPr lang="es-ES" dirty="0" err="1"/>
              <a:t>classe</a:t>
            </a:r>
            <a:r>
              <a:rPr lang="es-ES" dirty="0"/>
              <a:t>, va idear </a:t>
            </a:r>
            <a:r>
              <a:rPr lang="es-ES" dirty="0" err="1"/>
              <a:t>aquest</a:t>
            </a:r>
            <a:r>
              <a:rPr lang="es-ES" dirty="0"/>
              <a:t> </a:t>
            </a:r>
            <a:r>
              <a:rPr lang="es-ES" dirty="0" err="1"/>
              <a:t>mètode</a:t>
            </a:r>
            <a:r>
              <a:rPr lang="es-ES" dirty="0"/>
              <a:t> que li </a:t>
            </a:r>
            <a:r>
              <a:rPr lang="es-ES" dirty="0" err="1"/>
              <a:t>donava</a:t>
            </a:r>
            <a:r>
              <a:rPr lang="es-ES" dirty="0"/>
              <a:t> una </a:t>
            </a:r>
            <a:r>
              <a:rPr lang="es-ES" dirty="0" err="1"/>
              <a:t>radiografia</a:t>
            </a:r>
            <a:r>
              <a:rPr lang="es-ES" dirty="0"/>
              <a:t> global de les </a:t>
            </a:r>
            <a:r>
              <a:rPr lang="es-ES" dirty="0" err="1"/>
              <a:t>relacions</a:t>
            </a:r>
            <a:r>
              <a:rPr lang="es-ES" dirty="0"/>
              <a:t> entre </a:t>
            </a:r>
            <a:r>
              <a:rPr lang="es-ES" dirty="0" err="1"/>
              <a:t>els</a:t>
            </a:r>
            <a:r>
              <a:rPr lang="es-ES" dirty="0"/>
              <a:t> </a:t>
            </a:r>
            <a:r>
              <a:rPr lang="es-ES" dirty="0" err="1"/>
              <a:t>seus</a:t>
            </a:r>
            <a:r>
              <a:rPr lang="es-ES" dirty="0"/>
              <a:t> </a:t>
            </a:r>
            <a:r>
              <a:rPr lang="es-ES" dirty="0" err="1"/>
              <a:t>alumnes</a:t>
            </a:r>
            <a:r>
              <a:rPr lang="es-ES" dirty="0"/>
              <a:t>.</a:t>
            </a:r>
            <a:br>
              <a:rPr lang="es-ES" dirty="0"/>
            </a:br>
            <a:br>
              <a:rPr lang="es-ES" dirty="0"/>
            </a:br>
            <a:r>
              <a:rPr lang="es-ES" dirty="0" err="1"/>
              <a:t>Quan</a:t>
            </a:r>
            <a:r>
              <a:rPr lang="es-ES" dirty="0"/>
              <a:t> li pregunten </a:t>
            </a:r>
            <a:r>
              <a:rPr lang="es-ES" dirty="0" err="1"/>
              <a:t>quan</a:t>
            </a:r>
            <a:r>
              <a:rPr lang="es-ES" dirty="0"/>
              <a:t> </a:t>
            </a:r>
            <a:r>
              <a:rPr lang="es-ES" dirty="0" err="1"/>
              <a:t>ho</a:t>
            </a:r>
            <a:r>
              <a:rPr lang="es-ES" dirty="0"/>
              <a:t> va </a:t>
            </a:r>
            <a:r>
              <a:rPr lang="es-ES" dirty="0" err="1"/>
              <a:t>començar</a:t>
            </a:r>
            <a:r>
              <a:rPr lang="es-ES" dirty="0"/>
              <a:t> a posar en </a:t>
            </a:r>
            <a:r>
              <a:rPr lang="es-ES" dirty="0" err="1"/>
              <a:t>pràctica</a:t>
            </a:r>
            <a:r>
              <a:rPr lang="es-ES" dirty="0"/>
              <a:t>, explica que des del 20 </a:t>
            </a:r>
            <a:r>
              <a:rPr lang="es-ES" dirty="0" err="1"/>
              <a:t>d'abril</a:t>
            </a:r>
            <a:r>
              <a:rPr lang="es-ES" dirty="0"/>
              <a:t> del 1999. </a:t>
            </a:r>
            <a:r>
              <a:rPr lang="es-ES" dirty="0" err="1"/>
              <a:t>Aquell</a:t>
            </a:r>
            <a:r>
              <a:rPr lang="es-ES" dirty="0"/>
              <a:t> </a:t>
            </a:r>
            <a:r>
              <a:rPr lang="es-ES" dirty="0" err="1"/>
              <a:t>dia</a:t>
            </a:r>
            <a:r>
              <a:rPr lang="es-ES" dirty="0"/>
              <a:t> dos </a:t>
            </a:r>
            <a:r>
              <a:rPr lang="es-ES" dirty="0" err="1"/>
              <a:t>estudiants</a:t>
            </a:r>
            <a:r>
              <a:rPr lang="es-ES" dirty="0"/>
              <a:t> de </a:t>
            </a:r>
            <a:r>
              <a:rPr lang="es-ES" dirty="0" err="1"/>
              <a:t>batxillerat</a:t>
            </a:r>
            <a:r>
              <a:rPr lang="es-ES" dirty="0"/>
              <a:t> de </a:t>
            </a:r>
            <a:r>
              <a:rPr lang="es-ES" dirty="0" err="1"/>
              <a:t>Columbine</a:t>
            </a:r>
            <a:r>
              <a:rPr lang="es-ES" dirty="0"/>
              <a:t>, Colorado, van entrar </a:t>
            </a:r>
            <a:r>
              <a:rPr lang="es-ES" dirty="0" err="1"/>
              <a:t>armats</a:t>
            </a:r>
            <a:r>
              <a:rPr lang="es-ES" dirty="0"/>
              <a:t> a una </a:t>
            </a:r>
            <a:r>
              <a:rPr lang="es-ES" dirty="0" err="1"/>
              <a:t>escola</a:t>
            </a:r>
            <a:r>
              <a:rPr lang="es-ES" dirty="0"/>
              <a:t> i van </a:t>
            </a:r>
            <a:r>
              <a:rPr lang="es-ES" dirty="0" err="1"/>
              <a:t>assassinar</a:t>
            </a:r>
            <a:r>
              <a:rPr lang="es-ES" dirty="0"/>
              <a:t> a </a:t>
            </a:r>
            <a:r>
              <a:rPr lang="es-ES" dirty="0" err="1"/>
              <a:t>trets</a:t>
            </a:r>
            <a:r>
              <a:rPr lang="es-ES" dirty="0"/>
              <a:t> </a:t>
            </a:r>
            <a:r>
              <a:rPr lang="es-ES" dirty="0" err="1"/>
              <a:t>dotze</a:t>
            </a:r>
            <a:r>
              <a:rPr lang="es-ES" dirty="0"/>
              <a:t> </a:t>
            </a:r>
            <a:r>
              <a:rPr lang="es-ES" dirty="0" err="1"/>
              <a:t>alumnes</a:t>
            </a:r>
            <a:r>
              <a:rPr lang="es-ES" dirty="0"/>
              <a:t> i un </a:t>
            </a:r>
            <a:r>
              <a:rPr lang="es-ES" dirty="0" err="1"/>
              <a:t>professor</a:t>
            </a:r>
            <a:r>
              <a:rPr lang="es-ES" dirty="0"/>
              <a:t>.</a:t>
            </a:r>
            <a:endParaRPr lang="ca-ES" dirty="0"/>
          </a:p>
        </p:txBody>
      </p:sp>
    </p:spTree>
    <p:extLst>
      <p:ext uri="{BB962C8B-B14F-4D97-AF65-F5344CB8AC3E}">
        <p14:creationId xmlns:p14="http://schemas.microsoft.com/office/powerpoint/2010/main" val="2287933733"/>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ca-ES" sz="4000" b="1" dirty="0">
                <a:solidFill>
                  <a:schemeClr val="accent1">
                    <a:lumMod val="75000"/>
                  </a:schemeClr>
                </a:solidFill>
              </a:rPr>
              <a:t>CAS PRÀCTIC</a:t>
            </a:r>
          </a:p>
        </p:txBody>
      </p:sp>
      <p:sp>
        <p:nvSpPr>
          <p:cNvPr id="3" name="Marcador de contenido 2"/>
          <p:cNvSpPr>
            <a:spLocks noGrp="1"/>
          </p:cNvSpPr>
          <p:nvPr>
            <p:ph idx="1"/>
          </p:nvPr>
        </p:nvSpPr>
        <p:spPr/>
        <p:txBody>
          <a:bodyPr>
            <a:normAutofit fontScale="85000" lnSpcReduction="10000"/>
          </a:bodyPr>
          <a:lstStyle/>
          <a:p>
            <a:r>
              <a:rPr lang="es-ES" dirty="0"/>
              <a:t>LOLA, 15 AÑOS: "Soy la ’pato’, la ’larga’ y la ’plana“</a:t>
            </a:r>
          </a:p>
          <a:p>
            <a:pPr marL="0" indent="0">
              <a:buNone/>
            </a:pPr>
            <a:r>
              <a:rPr lang="es-ES" dirty="0"/>
              <a:t>Empezó en septiembre. El día que Lola se cayó en clase de educación física. "Era la nueva. Desde ese día fui la pato". No ha pasado un día en el que no la insulten. "La pato, larga, plana, cuatro ojos... Todo sirve para meterse conmigo", explica. Los que la insultan son un grupo de tres </a:t>
            </a:r>
            <a:r>
              <a:rPr lang="es-ES" dirty="0" err="1"/>
              <a:t>guays</a:t>
            </a:r>
            <a:r>
              <a:rPr lang="es-ES" dirty="0"/>
              <a:t> de la clase "que se creen mejor que nadie". Cuando pregunta algo en clase, la ridiculizan: "Me interrumpen y gritan: ’¡Mentira, mentira!". También propagaron por los pasillos cómo era su sujetador un día que se le vio al quitarse el jersey. Los primeros días creía que eran bromas, pero ha pasado un curso completo sufriendo porque su cuerpo "es diferente", explica. Le pidió a su mejor amiga que le acompañara a hablar con el profesor. "Ella había pasado por lo mismo en otro instituto. Unas matonas le pegaron varias veces", señala. "Yo ya no aguantaba más. Me dijo que iba a ser peor cada vez y que debía pararlo ya". Lo más duro de este curso para Lola ha sido sentirse sola. Nadie la defendió, aunque sabían lo que pasaba. "No se atreven con los populares; como yo era la nueva...", concluye</a:t>
            </a:r>
          </a:p>
          <a:p>
            <a:r>
              <a:rPr lang="es-ES" dirty="0"/>
              <a:t>Vídeo de dos amigues de la </a:t>
            </a:r>
            <a:r>
              <a:rPr lang="es-ES" dirty="0" err="1"/>
              <a:t>infància</a:t>
            </a:r>
            <a:endParaRPr lang="es-ES" dirty="0"/>
          </a:p>
          <a:p>
            <a:endParaRPr lang="es-ES" dirty="0"/>
          </a:p>
          <a:p>
            <a:endParaRPr lang="ca-ES" dirty="0"/>
          </a:p>
        </p:txBody>
      </p:sp>
    </p:spTree>
    <p:extLst>
      <p:ext uri="{BB962C8B-B14F-4D97-AF65-F5344CB8AC3E}">
        <p14:creationId xmlns:p14="http://schemas.microsoft.com/office/powerpoint/2010/main" val="4152514355"/>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ca-ES" sz="4000" b="1" dirty="0">
                <a:solidFill>
                  <a:schemeClr val="accent1">
                    <a:lumMod val="75000"/>
                  </a:schemeClr>
                </a:solidFill>
              </a:rPr>
              <a:t>REFLEXIONS</a:t>
            </a:r>
          </a:p>
        </p:txBody>
      </p:sp>
      <p:sp>
        <p:nvSpPr>
          <p:cNvPr id="3" name="Marcador de contenido 2"/>
          <p:cNvSpPr>
            <a:spLocks noGrp="1"/>
          </p:cNvSpPr>
          <p:nvPr>
            <p:ph idx="1"/>
          </p:nvPr>
        </p:nvSpPr>
        <p:spPr/>
        <p:txBody>
          <a:bodyPr/>
          <a:lstStyle/>
          <a:p>
            <a:endParaRPr lang="ca-ES"/>
          </a:p>
        </p:txBody>
      </p:sp>
    </p:spTree>
    <p:extLst>
      <p:ext uri="{BB962C8B-B14F-4D97-AF65-F5344CB8AC3E}">
        <p14:creationId xmlns:p14="http://schemas.microsoft.com/office/powerpoint/2010/main" val="1122485636"/>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defTabSz="914400">
              <a:lnSpc>
                <a:spcPct val="90000"/>
              </a:lnSpc>
              <a:spcBef>
                <a:spcPts val="0"/>
              </a:spcBef>
              <a:buNone/>
            </a:pPr>
            <a:r>
              <a:rPr lang="es-ES_tradnl" sz="3600" dirty="0" err="1">
                <a:solidFill>
                  <a:schemeClr val="tx1"/>
                </a:solidFill>
              </a:rPr>
              <a:t>Definició</a:t>
            </a:r>
            <a:endParaRPr lang="es-ES_tradnl" sz="3600" dirty="0">
              <a:solidFill>
                <a:schemeClr val="tx1"/>
              </a:solidFill>
            </a:endParaRPr>
          </a:p>
        </p:txBody>
      </p:sp>
      <p:sp>
        <p:nvSpPr>
          <p:cNvPr id="3" name="Marcador de contenido 2"/>
          <p:cNvSpPr>
            <a:spLocks noGrp="1"/>
          </p:cNvSpPr>
          <p:nvPr>
            <p:ph idx="1"/>
          </p:nvPr>
        </p:nvSpPr>
        <p:spPr>
          <a:xfrm>
            <a:off x="621804" y="1628800"/>
            <a:ext cx="11161240" cy="4543400"/>
          </a:xfrm>
        </p:spPr>
        <p:txBody>
          <a:bodyPr>
            <a:normAutofit/>
          </a:bodyPr>
          <a:lstStyle/>
          <a:p>
            <a:pPr algn="just">
              <a:lnSpc>
                <a:spcPct val="150000"/>
              </a:lnSpc>
            </a:pPr>
            <a:endParaRPr lang="ca-ES" dirty="0"/>
          </a:p>
          <a:p>
            <a:pPr algn="just">
              <a:lnSpc>
                <a:spcPct val="150000"/>
              </a:lnSpc>
            </a:pPr>
            <a:r>
              <a:rPr lang="ca-ES" dirty="0"/>
              <a:t>Es considera que un alumne és assetjat a nivell escolar quan és agredit o es converteix en víctima quan està exposat, de manera repetida i durant un temps, a </a:t>
            </a:r>
            <a:r>
              <a:rPr lang="ca-ES" dirty="0">
                <a:solidFill>
                  <a:schemeClr val="accent6"/>
                </a:solidFill>
              </a:rPr>
              <a:t>accions negatives </a:t>
            </a:r>
            <a:r>
              <a:rPr lang="ca-ES" dirty="0"/>
              <a:t>dutes a terme per un </a:t>
            </a:r>
            <a:r>
              <a:rPr lang="ca-ES" u="sng" dirty="0"/>
              <a:t>altre alumne o per un grup d’alumnes </a:t>
            </a:r>
            <a:r>
              <a:rPr lang="ca-ES" dirty="0"/>
              <a:t>(</a:t>
            </a:r>
            <a:r>
              <a:rPr lang="ca-ES" dirty="0" err="1"/>
              <a:t>Olweus</a:t>
            </a:r>
            <a:r>
              <a:rPr lang="ca-ES" dirty="0"/>
              <a:t>, 1986 i 1991).</a:t>
            </a:r>
          </a:p>
          <a:p>
            <a:pPr algn="just">
              <a:lnSpc>
                <a:spcPct val="150000"/>
              </a:lnSpc>
            </a:pPr>
            <a:r>
              <a:rPr lang="ca-ES" dirty="0">
                <a:solidFill>
                  <a:schemeClr val="accent6"/>
                </a:solidFill>
              </a:rPr>
              <a:t>Accions negatives: </a:t>
            </a:r>
            <a:r>
              <a:rPr lang="ca-ES" dirty="0"/>
              <a:t>comportaments intencionats que causen dolor a una altra persona. </a:t>
            </a:r>
            <a:r>
              <a:rPr lang="ca-ES" dirty="0">
                <a:solidFill>
                  <a:schemeClr val="accent6"/>
                </a:solidFill>
              </a:rPr>
              <a:t>AGRESSIONS</a:t>
            </a:r>
            <a:endParaRPr lang="es-ES" dirty="0">
              <a:solidFill>
                <a:schemeClr val="accent6"/>
              </a:solidFill>
            </a:endParaRPr>
          </a:p>
        </p:txBody>
      </p:sp>
    </p:spTree>
    <p:extLst>
      <p:ext uri="{BB962C8B-B14F-4D97-AF65-F5344CB8AC3E}">
        <p14:creationId xmlns:p14="http://schemas.microsoft.com/office/powerpoint/2010/main" val="396580736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404664"/>
            <a:ext cx="9143998" cy="890736"/>
          </a:xfrm>
        </p:spPr>
        <p:txBody>
          <a:bodyPr>
            <a:normAutofit fontScale="90000"/>
          </a:bodyPr>
          <a:lstStyle/>
          <a:p>
            <a:pPr algn="ctr">
              <a:spcBef>
                <a:spcPts val="0"/>
              </a:spcBef>
            </a:pPr>
            <a:br>
              <a:rPr lang="es-ES" dirty="0"/>
            </a:br>
            <a:br>
              <a:rPr lang="es-ES" dirty="0"/>
            </a:br>
            <a:br>
              <a:rPr lang="es-ES" dirty="0"/>
            </a:br>
            <a:br>
              <a:rPr lang="es-ES" dirty="0"/>
            </a:br>
            <a:br>
              <a:rPr lang="es-ES" dirty="0"/>
            </a:br>
            <a:r>
              <a:rPr lang="es-ES" sz="4000" dirty="0" err="1"/>
              <a:t>Accions</a:t>
            </a:r>
            <a:r>
              <a:rPr lang="es-ES" sz="4000" dirty="0"/>
              <a:t> </a:t>
            </a:r>
            <a:r>
              <a:rPr lang="es-ES" sz="4000" dirty="0" err="1"/>
              <a:t>negatives</a:t>
            </a:r>
            <a:br>
              <a:rPr lang="es-ES" dirty="0"/>
            </a:br>
            <a:endParaRPr lang="en-US" sz="3200" b="0" i="0" dirty="0">
              <a:solidFill>
                <a:schemeClr val="tx1"/>
              </a:solidFill>
              <a:latin typeface="Consolas"/>
              <a:ea typeface="+mj-ea"/>
              <a:cs typeface="+mj-cs"/>
            </a:endParaRPr>
          </a:p>
        </p:txBody>
      </p:sp>
      <p:sp>
        <p:nvSpPr>
          <p:cNvPr id="5" name="Marcador de contenido 4"/>
          <p:cNvSpPr>
            <a:spLocks noGrp="1"/>
          </p:cNvSpPr>
          <p:nvPr>
            <p:ph sz="half" idx="2"/>
          </p:nvPr>
        </p:nvSpPr>
        <p:spPr>
          <a:xfrm>
            <a:off x="1629917" y="1628800"/>
            <a:ext cx="5400600" cy="4543400"/>
          </a:xfrm>
        </p:spPr>
        <p:txBody>
          <a:bodyPr/>
          <a:lstStyle/>
          <a:p>
            <a:endParaRPr lang="ca-ES" dirty="0"/>
          </a:p>
          <a:p>
            <a:r>
              <a:rPr lang="ca-ES" dirty="0"/>
              <a:t>Físiques</a:t>
            </a:r>
          </a:p>
          <a:p>
            <a:r>
              <a:rPr lang="ca-ES" dirty="0"/>
              <a:t>Verbals</a:t>
            </a:r>
          </a:p>
          <a:p>
            <a:r>
              <a:rPr lang="ca-ES" dirty="0"/>
              <a:t>Gestuals</a:t>
            </a:r>
          </a:p>
          <a:p>
            <a:r>
              <a:rPr lang="ca-ES" dirty="0"/>
              <a:t>Socials</a:t>
            </a:r>
          </a:p>
          <a:p>
            <a:r>
              <a:rPr lang="ca-ES" dirty="0"/>
              <a:t>Sexuals</a:t>
            </a:r>
          </a:p>
          <a:p>
            <a:r>
              <a:rPr lang="ca-ES" dirty="0"/>
              <a:t>Virtuals</a:t>
            </a:r>
          </a:p>
          <a:p>
            <a:r>
              <a:rPr lang="ca-ES" dirty="0"/>
              <a:t>Ètnia, gènere, orientació sexual</a:t>
            </a:r>
          </a:p>
        </p:txBody>
      </p:sp>
    </p:spTree>
    <p:extLst>
      <p:ext uri="{BB962C8B-B14F-4D97-AF65-F5344CB8AC3E}">
        <p14:creationId xmlns:p14="http://schemas.microsoft.com/office/powerpoint/2010/main" val="22373099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defTabSz="914400">
              <a:lnSpc>
                <a:spcPct val="90000"/>
              </a:lnSpc>
              <a:spcBef>
                <a:spcPts val="0"/>
              </a:spcBef>
              <a:buNone/>
            </a:pPr>
            <a:r>
              <a:rPr lang="ca-ES" sz="3600" b="0" i="0" dirty="0">
                <a:solidFill>
                  <a:schemeClr val="tx1"/>
                </a:solidFill>
                <a:latin typeface="Consolas"/>
                <a:ea typeface="+mj-ea"/>
                <a:cs typeface="+mj-cs"/>
              </a:rPr>
              <a:t>Les 3 característiques del </a:t>
            </a:r>
            <a:r>
              <a:rPr lang="ca-ES" sz="3600" b="0" i="0" dirty="0" err="1">
                <a:solidFill>
                  <a:schemeClr val="tx1"/>
                </a:solidFill>
                <a:latin typeface="Consolas"/>
                <a:ea typeface="+mj-ea"/>
                <a:cs typeface="+mj-cs"/>
              </a:rPr>
              <a:t>bullying</a:t>
            </a:r>
            <a:r>
              <a:rPr lang="ca-ES" sz="3600" b="0" i="0" dirty="0">
                <a:solidFill>
                  <a:schemeClr val="tx1"/>
                </a:solidFill>
                <a:latin typeface="Consolas"/>
                <a:ea typeface="+mj-ea"/>
                <a:cs typeface="+mj-cs"/>
              </a:rPr>
              <a:t> </a:t>
            </a:r>
          </a:p>
        </p:txBody>
      </p:sp>
      <p:sp>
        <p:nvSpPr>
          <p:cNvPr id="8" name="Marcador de contenido 7"/>
          <p:cNvSpPr>
            <a:spLocks noGrp="1"/>
          </p:cNvSpPr>
          <p:nvPr>
            <p:ph idx="1"/>
          </p:nvPr>
        </p:nvSpPr>
        <p:spPr>
          <a:xfrm>
            <a:off x="693812" y="1905000"/>
            <a:ext cx="10729192" cy="4267200"/>
          </a:xfrm>
        </p:spPr>
        <p:txBody>
          <a:bodyPr>
            <a:noAutofit/>
          </a:bodyPr>
          <a:lstStyle/>
          <a:p>
            <a:pPr>
              <a:lnSpc>
                <a:spcPct val="150000"/>
              </a:lnSpc>
            </a:pPr>
            <a:r>
              <a:rPr lang="ca-ES" sz="2800" dirty="0"/>
              <a:t>Les accions negatives es produeixen </a:t>
            </a:r>
            <a:r>
              <a:rPr lang="ca-ES" sz="2800" b="1" dirty="0"/>
              <a:t>sobre la mateixa víctima </a:t>
            </a:r>
            <a:r>
              <a:rPr lang="ca-ES" sz="2800" dirty="0"/>
              <a:t>de manera repetida i durant un temps continuat.</a:t>
            </a:r>
          </a:p>
          <a:p>
            <a:pPr>
              <a:lnSpc>
                <a:spcPct val="150000"/>
              </a:lnSpc>
            </a:pPr>
            <a:r>
              <a:rPr lang="ca-ES" sz="2800" dirty="0"/>
              <a:t>Hi ha </a:t>
            </a:r>
            <a:r>
              <a:rPr lang="ca-ES" sz="2800" b="1" dirty="0"/>
              <a:t>un desequilibri de forces </a:t>
            </a:r>
            <a:r>
              <a:rPr lang="ca-ES" sz="2800" dirty="0"/>
              <a:t>real o imaginari, de manera que l’alumne exposat a les accions negatives té dificultats per  defensar-se.</a:t>
            </a:r>
          </a:p>
          <a:p>
            <a:pPr>
              <a:lnSpc>
                <a:spcPct val="150000"/>
              </a:lnSpc>
            </a:pPr>
            <a:r>
              <a:rPr lang="ca-ES" sz="2800" dirty="0"/>
              <a:t>Hi ha </a:t>
            </a:r>
            <a:r>
              <a:rPr lang="ca-ES" sz="2800" b="1" dirty="0"/>
              <a:t>intencionalitat</a:t>
            </a:r>
            <a:r>
              <a:rPr lang="ca-ES" sz="2800" dirty="0"/>
              <a:t> de l’agressor o agressors.</a:t>
            </a:r>
          </a:p>
        </p:txBody>
      </p:sp>
    </p:spTree>
    <p:extLst>
      <p:ext uri="{BB962C8B-B14F-4D97-AF65-F5344CB8AC3E}">
        <p14:creationId xmlns:p14="http://schemas.microsoft.com/office/powerpoint/2010/main" val="198955573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pPr algn="ctr"/>
            <a:r>
              <a:rPr lang="ca-ES" sz="6000" dirty="0"/>
              <a:t>NO</a:t>
            </a:r>
            <a:r>
              <a:rPr lang="ca-ES" sz="3600" dirty="0"/>
              <a:t> és </a:t>
            </a:r>
            <a:r>
              <a:rPr lang="ca-ES" sz="3600" dirty="0" err="1"/>
              <a:t>bullying</a:t>
            </a:r>
            <a:endParaRPr lang="ca-ES" sz="3600" dirty="0"/>
          </a:p>
        </p:txBody>
      </p:sp>
      <p:sp>
        <p:nvSpPr>
          <p:cNvPr id="5" name="Marcador de contenido 4"/>
          <p:cNvSpPr>
            <a:spLocks noGrp="1"/>
          </p:cNvSpPr>
          <p:nvPr>
            <p:ph idx="1"/>
          </p:nvPr>
        </p:nvSpPr>
        <p:spPr/>
        <p:txBody>
          <a:bodyPr/>
          <a:lstStyle/>
          <a:p>
            <a:pPr marL="0" indent="0">
              <a:buNone/>
            </a:pPr>
            <a:r>
              <a:rPr lang="ca-ES" sz="3600" dirty="0"/>
              <a:t>Accions negatives:</a:t>
            </a:r>
            <a:endParaRPr lang="ca-ES" dirty="0"/>
          </a:p>
          <a:p>
            <a:r>
              <a:rPr lang="ca-ES" dirty="0"/>
              <a:t>Ocasionals</a:t>
            </a:r>
          </a:p>
          <a:p>
            <a:r>
              <a:rPr lang="ca-ES" dirty="0"/>
              <a:t>Puntuals</a:t>
            </a:r>
          </a:p>
          <a:p>
            <a:r>
              <a:rPr lang="ca-ES" dirty="0"/>
              <a:t>La víctima és diferent</a:t>
            </a:r>
          </a:p>
          <a:p>
            <a:r>
              <a:rPr lang="ca-ES" dirty="0"/>
              <a:t>Baralles entre alumnes de força i poder similar</a:t>
            </a:r>
          </a:p>
          <a:p>
            <a:r>
              <a:rPr lang="ca-ES" dirty="0"/>
              <a:t>Intimidacions entre professor i alumne</a:t>
            </a:r>
          </a:p>
          <a:p>
            <a:endParaRPr lang="ca-ES" dirty="0"/>
          </a:p>
          <a:p>
            <a:endParaRPr lang="ca-ES" dirty="0"/>
          </a:p>
        </p:txBody>
      </p:sp>
    </p:spTree>
    <p:extLst>
      <p:ext uri="{BB962C8B-B14F-4D97-AF65-F5344CB8AC3E}">
        <p14:creationId xmlns:p14="http://schemas.microsoft.com/office/powerpoint/2010/main" val="384775098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ca-ES" sz="4000" b="1" dirty="0">
                <a:solidFill>
                  <a:schemeClr val="accent1">
                    <a:lumMod val="75000"/>
                  </a:schemeClr>
                </a:solidFill>
              </a:rPr>
              <a:t>DADES</a:t>
            </a:r>
          </a:p>
        </p:txBody>
      </p:sp>
      <p:sp>
        <p:nvSpPr>
          <p:cNvPr id="3" name="Marcador de contenido 2"/>
          <p:cNvSpPr>
            <a:spLocks noGrp="1"/>
          </p:cNvSpPr>
          <p:nvPr>
            <p:ph idx="1"/>
          </p:nvPr>
        </p:nvSpPr>
        <p:spPr/>
        <p:txBody>
          <a:bodyPr/>
          <a:lstStyle/>
          <a:p>
            <a:r>
              <a:rPr lang="ca-ES" dirty="0"/>
              <a:t>Es produeix a </a:t>
            </a:r>
            <a:r>
              <a:rPr lang="ca-ES" dirty="0">
                <a:solidFill>
                  <a:schemeClr val="accent1">
                    <a:lumMod val="75000"/>
                  </a:schemeClr>
                </a:solidFill>
              </a:rPr>
              <a:t>tots</a:t>
            </a:r>
            <a:r>
              <a:rPr lang="ca-ES" dirty="0"/>
              <a:t> els països on s’ha estudiat.</a:t>
            </a:r>
          </a:p>
          <a:p>
            <a:r>
              <a:rPr lang="ca-ES" dirty="0"/>
              <a:t>Els nois participen més i les agressions són directes.</a:t>
            </a:r>
          </a:p>
          <a:p>
            <a:r>
              <a:rPr lang="ca-ES" dirty="0"/>
              <a:t>Les noies utilitzen agressions indirectes.</a:t>
            </a:r>
          </a:p>
          <a:p>
            <a:r>
              <a:rPr lang="ca-ES" dirty="0"/>
              <a:t>En ed. infantil i primària sol donar-se al pati.</a:t>
            </a:r>
          </a:p>
          <a:p>
            <a:r>
              <a:rPr lang="ca-ES" dirty="0"/>
              <a:t>A secundària es diversifiquen espais d’agressió.</a:t>
            </a:r>
          </a:p>
          <a:p>
            <a:r>
              <a:rPr lang="ca-ES" dirty="0"/>
              <a:t>La sensació d’inseguretat a l’escola augmenta la crispació i afavoreix les tendències a la repressió i la sanció de l’alumnat més desafavorit.</a:t>
            </a:r>
          </a:p>
        </p:txBody>
      </p:sp>
    </p:spTree>
    <p:extLst>
      <p:ext uri="{BB962C8B-B14F-4D97-AF65-F5344CB8AC3E}">
        <p14:creationId xmlns:p14="http://schemas.microsoft.com/office/powerpoint/2010/main" val="17159399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ca-ES" sz="4000" b="1" dirty="0">
                <a:solidFill>
                  <a:schemeClr val="accent1">
                    <a:lumMod val="75000"/>
                  </a:schemeClr>
                </a:solidFill>
              </a:rPr>
              <a:t>ELS ROLS </a:t>
            </a:r>
          </a:p>
        </p:txBody>
      </p:sp>
      <p:sp>
        <p:nvSpPr>
          <p:cNvPr id="3" name="Marcador de contenido 2"/>
          <p:cNvSpPr>
            <a:spLocks noGrp="1"/>
          </p:cNvSpPr>
          <p:nvPr>
            <p:ph idx="1"/>
          </p:nvPr>
        </p:nvSpPr>
        <p:spPr>
          <a:xfrm>
            <a:off x="1522414" y="1628800"/>
            <a:ext cx="9144000" cy="4752528"/>
          </a:xfrm>
        </p:spPr>
        <p:txBody>
          <a:bodyPr>
            <a:normAutofit fontScale="70000" lnSpcReduction="20000"/>
          </a:bodyPr>
          <a:lstStyle/>
          <a:p>
            <a:r>
              <a:rPr lang="ca-ES" sz="4000" dirty="0"/>
              <a:t>Qui assetja?</a:t>
            </a:r>
          </a:p>
          <a:p>
            <a:pPr marL="0" indent="0">
              <a:buNone/>
            </a:pPr>
            <a:endParaRPr lang="es-ES" sz="4000" dirty="0"/>
          </a:p>
          <a:p>
            <a:r>
              <a:rPr lang="ca-ES" sz="4000" dirty="0"/>
              <a:t>A qui s’assetja?</a:t>
            </a:r>
          </a:p>
          <a:p>
            <a:pPr marL="0" indent="0">
              <a:buNone/>
            </a:pPr>
            <a:endParaRPr lang="ca-ES" sz="4000" dirty="0"/>
          </a:p>
          <a:p>
            <a:r>
              <a:rPr lang="ca-ES" sz="4000" dirty="0"/>
              <a:t>Seguidors actius</a:t>
            </a:r>
          </a:p>
          <a:p>
            <a:r>
              <a:rPr lang="ca-ES" sz="4000" dirty="0"/>
              <a:t>Seguidors passius</a:t>
            </a:r>
          </a:p>
          <a:p>
            <a:r>
              <a:rPr lang="ca-ES" sz="4000" dirty="0"/>
              <a:t>Testimonis no implicats</a:t>
            </a:r>
          </a:p>
          <a:p>
            <a:r>
              <a:rPr lang="ca-ES" sz="4000" dirty="0"/>
              <a:t>Possibles defensors</a:t>
            </a:r>
          </a:p>
          <a:p>
            <a:r>
              <a:rPr lang="ca-ES" sz="4000" dirty="0"/>
              <a:t>Defensors</a:t>
            </a:r>
          </a:p>
          <a:p>
            <a:pPr marL="0" indent="0">
              <a:buNone/>
            </a:pPr>
            <a:endParaRPr lang="es-ES" sz="4000" dirty="0"/>
          </a:p>
          <a:p>
            <a:endParaRPr lang="ca-ES" dirty="0"/>
          </a:p>
        </p:txBody>
      </p:sp>
    </p:spTree>
    <p:extLst>
      <p:ext uri="{BB962C8B-B14F-4D97-AF65-F5344CB8AC3E}">
        <p14:creationId xmlns:p14="http://schemas.microsoft.com/office/powerpoint/2010/main" val="37378201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786210"/>
          </a:xfrm>
        </p:spPr>
        <p:txBody>
          <a:bodyPr>
            <a:normAutofit fontScale="90000"/>
          </a:bodyPr>
          <a:lstStyle/>
          <a:p>
            <a:pPr algn="ctr"/>
            <a:r>
              <a:rPr lang="ca-ES" b="1" dirty="0"/>
              <a:t> </a:t>
            </a:r>
            <a:br>
              <a:rPr lang="es-ES" dirty="0"/>
            </a:br>
            <a:r>
              <a:rPr lang="ca-ES" sz="4400" b="1" dirty="0">
                <a:solidFill>
                  <a:schemeClr val="accent1">
                    <a:lumMod val="75000"/>
                  </a:schemeClr>
                </a:solidFill>
              </a:rPr>
              <a:t>SIGNES QUE FAN PENSAR EN L’ASSETJAMENT</a:t>
            </a:r>
            <a:br>
              <a:rPr lang="es-ES" sz="4400" dirty="0"/>
            </a:br>
            <a:endParaRPr lang="en-US" sz="4400" dirty="0"/>
          </a:p>
        </p:txBody>
      </p:sp>
      <p:sp>
        <p:nvSpPr>
          <p:cNvPr id="3" name="Marcador de contenido 2"/>
          <p:cNvSpPr>
            <a:spLocks noGrp="1"/>
          </p:cNvSpPr>
          <p:nvPr>
            <p:ph idx="1"/>
          </p:nvPr>
        </p:nvSpPr>
        <p:spPr/>
        <p:txBody>
          <a:bodyPr>
            <a:normAutofit/>
          </a:bodyPr>
          <a:lstStyle/>
          <a:p>
            <a:r>
              <a:rPr lang="ca-ES" sz="4000" dirty="0"/>
              <a:t>Senyals d’alerta per a detectar la víctima</a:t>
            </a:r>
          </a:p>
          <a:p>
            <a:pPr marL="0" indent="0">
              <a:buNone/>
            </a:pPr>
            <a:endParaRPr lang="ca-ES" sz="4000" dirty="0"/>
          </a:p>
          <a:p>
            <a:pPr marL="0" indent="0">
              <a:buNone/>
            </a:pPr>
            <a:endParaRPr lang="ca-ES" sz="4000" dirty="0"/>
          </a:p>
          <a:p>
            <a:r>
              <a:rPr lang="ca-ES" sz="4000" dirty="0"/>
              <a:t>Senyals d’alerta per a detectar l’agressor</a:t>
            </a:r>
          </a:p>
        </p:txBody>
      </p:sp>
    </p:spTree>
    <p:extLst>
      <p:ext uri="{BB962C8B-B14F-4D97-AF65-F5344CB8AC3E}">
        <p14:creationId xmlns:p14="http://schemas.microsoft.com/office/powerpoint/2010/main" val="221589492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_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246D6E9-92F1-45A7-AC14-F118ED0693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Presentación de pizarra (pantalla panorámica)</Template>
  <TotalTime>0</TotalTime>
  <Words>1112</Words>
  <Application>Microsoft Office PowerPoint</Application>
  <PresentationFormat>Personalizado</PresentationFormat>
  <Paragraphs>125</Paragraphs>
  <Slides>23</Slides>
  <Notes>0</Notes>
  <HiddenSlides>0</HiddenSlides>
  <MMClips>1</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23</vt:i4>
      </vt:variant>
    </vt:vector>
  </HeadingPairs>
  <TitlesOfParts>
    <vt:vector size="28" baseType="lpstr">
      <vt:lpstr>Consolas</vt:lpstr>
      <vt:lpstr>Corbel</vt:lpstr>
      <vt:lpstr>DejaVu Serif Condensed</vt:lpstr>
      <vt:lpstr>Wingdings</vt:lpstr>
      <vt:lpstr>Chalkboard_16x9</vt:lpstr>
      <vt:lpstr>BULLYING</vt:lpstr>
      <vt:lpstr>QUÈ ÉS?</vt:lpstr>
      <vt:lpstr>Definició</vt:lpstr>
      <vt:lpstr>     Accions negatives </vt:lpstr>
      <vt:lpstr>Les 3 característiques del bullying </vt:lpstr>
      <vt:lpstr>NO és bullying</vt:lpstr>
      <vt:lpstr>DADES</vt:lpstr>
      <vt:lpstr>ELS ROLS </vt:lpstr>
      <vt:lpstr>  SIGNES QUE FAN PENSAR EN L’ASSETJAMENT </vt:lpstr>
      <vt:lpstr>Conseqüències </vt:lpstr>
      <vt:lpstr>CONSELLS PER A DOCENTS </vt:lpstr>
      <vt:lpstr>LA IMPORTÀNCIA DELS ESPECTADORS</vt:lpstr>
      <vt:lpstr>CODI D’ACTUACIÓ DE CENTRE</vt:lpstr>
      <vt:lpstr>RECURSOS</vt:lpstr>
      <vt:lpstr>MESURES</vt:lpstr>
      <vt:lpstr>El paper de la família</vt:lpstr>
      <vt:lpstr>Mesures a prendre</vt:lpstr>
      <vt:lpstr>METODOLOGIA D’INTERVENCIÓ</vt:lpstr>
      <vt:lpstr>Presentación de PowerPoint</vt:lpstr>
      <vt:lpstr>PEL.LÍCULA</vt:lpstr>
      <vt:lpstr>CAS PRÀCTIC I</vt:lpstr>
      <vt:lpstr>CAS PRÀCTIC</vt:lpstr>
      <vt:lpstr>REFLEXIONS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2017-03-23T12:52:48Z</dcterms:created>
  <dcterms:modified xsi:type="dcterms:W3CDTF">2017-03-24T13:56:26Z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