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  <p:sldMasterId id="2147483745" r:id="rId3"/>
  </p:sldMasterIdLst>
  <p:sldIdLst>
    <p:sldId id="256" r:id="rId4"/>
    <p:sldId id="258" r:id="rId5"/>
    <p:sldId id="286" r:id="rId6"/>
    <p:sldId id="259" r:id="rId7"/>
    <p:sldId id="260" r:id="rId8"/>
    <p:sldId id="261" r:id="rId9"/>
    <p:sldId id="262" r:id="rId10"/>
    <p:sldId id="263" r:id="rId11"/>
    <p:sldId id="264" r:id="rId12"/>
    <p:sldId id="287" r:id="rId13"/>
    <p:sldId id="288" r:id="rId14"/>
    <p:sldId id="289" r:id="rId15"/>
    <p:sldId id="290" r:id="rId16"/>
    <p:sldId id="266" r:id="rId17"/>
    <p:sldId id="291" r:id="rId18"/>
    <p:sldId id="268" r:id="rId19"/>
    <p:sldId id="292" r:id="rId20"/>
    <p:sldId id="270" r:id="rId21"/>
    <p:sldId id="293" r:id="rId22"/>
    <p:sldId id="294" r:id="rId23"/>
    <p:sldId id="295" r:id="rId24"/>
    <p:sldId id="296" r:id="rId25"/>
    <p:sldId id="273" r:id="rId26"/>
    <p:sldId id="274" r:id="rId27"/>
    <p:sldId id="309" r:id="rId28"/>
    <p:sldId id="297" r:id="rId29"/>
    <p:sldId id="298" r:id="rId30"/>
    <p:sldId id="299" r:id="rId31"/>
    <p:sldId id="282" r:id="rId32"/>
    <p:sldId id="279" r:id="rId33"/>
    <p:sldId id="300" r:id="rId34"/>
    <p:sldId id="283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285" r:id="rId44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/>
              <a:t>02/04/2013</a:t>
            </a:fld>
            <a:endParaRPr lang="ca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2306E0-D482-4C17-93E2-EEC419BD74BD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/>
              <a:t>02/04/2013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/>
              <a:t>02/04/2013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6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19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27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9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70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23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/>
              <a:t>02/04/2013</a:t>
            </a:fld>
            <a:endParaRPr lang="ca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a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2306E0-D482-4C17-93E2-EEC419BD74BD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38818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79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23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27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53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0329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28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36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09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3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/>
              <a:t>02/04/2013</a:t>
            </a:fld>
            <a:endParaRPr lang="ca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43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12319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2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0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/>
              <a:t>02/04/2013</a:t>
            </a:fld>
            <a:endParaRPr lang="ca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/>
              <a:t>02/04/2013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2306E0-D482-4C17-93E2-EEC419BD74BD}" type="slidenum">
              <a:rPr lang="ca-ES" smtClean="0"/>
              <a:t>‹Nº›</a:t>
            </a:fld>
            <a:endParaRPr lang="ca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/>
              <a:t>02/04/2013</a:t>
            </a:fld>
            <a:endParaRPr lang="ca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/>
              <a:t>02/04/2013</a:t>
            </a:fld>
            <a:endParaRPr lang="ca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/>
              <a:t>02/04/2013</a:t>
            </a:fld>
            <a:endParaRPr lang="ca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937-85CD-4E0E-836A-40EE0A46BB3B}" type="datetimeFigureOut">
              <a:rPr lang="ca-ES" smtClean="0"/>
              <a:t>02/04/2013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06E0-D482-4C17-93E2-EEC419BD74BD}" type="slidenum">
              <a:rPr lang="ca-ES" smtClean="0"/>
              <a:t>‹Nº›</a:t>
            </a:fld>
            <a:endParaRPr lang="ca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33937-85CD-4E0E-836A-40EE0A46BB3B}" type="datetimeFigureOut">
              <a:rPr lang="ca-ES" smtClean="0"/>
              <a:t>02/04/2013</a:t>
            </a:fld>
            <a:endParaRPr lang="ca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2306E0-D482-4C17-93E2-EEC419BD74BD}" type="slidenum">
              <a:rPr lang="ca-ES" smtClean="0"/>
              <a:t>‹Nº›</a:t>
            </a:fld>
            <a:endParaRPr lang="ca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3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33937-85CD-4E0E-836A-40EE0A46BB3B}" type="datetimeFigureOut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02/04/2013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2306E0-D482-4C17-93E2-EEC419BD74BD}" type="slidenum">
              <a:rPr lang="ca-ES" smtClean="0">
                <a:solidFill>
                  <a:srgbClr val="6076B4">
                    <a:shade val="75000"/>
                  </a:srgbClr>
                </a:solidFill>
              </a:rPr>
              <a:pPr/>
              <a:t>‹Nº›</a:t>
            </a:fld>
            <a:endParaRPr lang="ca-ES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5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docid=ieRoM2D3mI0YrM&amp;tbnid=msQSLquRwvzghM:&amp;ved=0CAUQjRw&amp;url=http://archive.worldhistoria.com/soldiers-playing-dice_topic12347.html&amp;ei=rmFYUafTBqPw0gXd3oCIAw&amp;bvm=bv.44442042,d.ZGU&amp;psig=AFQjCNEhNWy3DkLHfoGDwNQ4R8z1DzpFbA&amp;ust=1364833056006965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es/url?sa=i&amp;rct=j&amp;q=&amp;esrc=s&amp;frm=1&amp;source=images&amp;cd=&amp;cad=rja&amp;docid=s3givvV0K6BOEM&amp;tbnid=KfKQzC4rY7z1qM:&amp;ved=0CAUQjRw&amp;url=http://www.carretodefusta.net/?p=591&amp;ei=nmJYUeDFCO2M0wXtloGACg&amp;bvm=bv.44442042,d.ZGU&amp;psig=AFQjCNFg1ZSjW5ZIik484tP-xjOhi0KPdA&amp;ust=13648332641542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gif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5.jpeg"/><Relationship Id="rId2" Type="http://schemas.openxmlformats.org/officeDocument/2006/relationships/hyperlink" Target="http://www.google.es/url?sa=i&amp;rct=j&amp;q=&amp;esrc=s&amp;frm=1&amp;source=images&amp;cd=&amp;cad=rja&amp;docid=Uy58nK-oxZxEhM&amp;tbnid=ef88oIHxYhmntM:&amp;ved=0CAUQjRw&amp;url=http://www.jugamalcarrer.com/product.php?id_product=597&amp;ei=RlhYUYTgKcGi0QW6xoHIAw&amp;bvm=bv.44442042,d.ZGU&amp;psig=AFQjCNFPwh6Xl03cp6p9zieo1cPQZDKKSA&amp;ust=136483065157714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es/url?sa=i&amp;rct=j&amp;q=&amp;esrc=s&amp;frm=1&amp;source=images&amp;cd=&amp;cad=rja&amp;docid=n98ABoMBTItRUM&amp;tbnid=-VslnDfRUoS4kM:&amp;ved=0CAUQjRw&amp;url=http://www.jugarijugar.com/ca/puzles-creatius/1052-tauler-polivalent-de-fusta-amb-feltre-.html&amp;ei=Sn5YUbHZFeqr0QXP6oGIDA&amp;bvm=bv.44442042,d.ZGU&amp;psig=AFQjCNFh-z401QcVxRkvuCHvB0KGflHx3g&amp;ust=1364840381499768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www.google.es/url?sa=i&amp;rct=j&amp;q=&amp;esrc=s&amp;frm=1&amp;source=images&amp;cd=&amp;cad=rja&amp;docid=Hx--YO9PD9pA6M&amp;tbnid=giYNk5ypTL1eoM:&amp;ved=0CAUQjRw&amp;url=http://www.historyforkids.org/learn/romans/games/dice.htm&amp;ei=x31YUerVDOOQ0AXKi4GoCQ&amp;bvm=bv.44442042,d.ZGU&amp;psig=AFQjCNGiercfQTPhO-muMY3cmXqTjU229A&amp;ust=1364840246689157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es/url?sa=i&amp;rct=j&amp;q=&amp;esrc=s&amp;frm=1&amp;source=images&amp;cd=&amp;cad=rja&amp;docid=uuShCsIPEuLKAM&amp;tbnid=PcsjHqrc6llfUM:&amp;ved=0CAUQjRw&amp;url=http://www.usask.ca/antiquities/collection/hellenistic/maskclaycomic.html&amp;ei=wH5YUaHaFIi20QXkgYHgBA&amp;bvm=bv.44442042,d.ZGU&amp;psig=AFQjCNEdWnaKFlA4DV8TWbZk4udPjH7M8Q&amp;ust=136484046845447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hyperlink" Target="http://www.google.es/url?sa=i&amp;rct=j&amp;q=&amp;esrc=s&amp;frm=1&amp;source=images&amp;cd=&amp;cad=rja&amp;docid=s3givvV0K6BOEM&amp;tbnid=KfKQzC4rY7z1qM:&amp;ved=0CAUQjRw&amp;url=http://www.carretodefusta.net/?p=591&amp;ei=nmJYUeDFCO2M0wXtloGACg&amp;bvm=bv.44442042,d.ZGU&amp;psig=AFQjCNFg1ZSjW5ZIik484tP-xjOhi0KPdA&amp;ust=1364833264154281" TargetMode="Externa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google.es/url?sa=i&amp;rct=j&amp;q=&amp;esrc=s&amp;frm=1&amp;source=images&amp;cd=&amp;cad=rja&amp;docid=mbg1OPkZAOBUeM&amp;tbnid=Q-_k_VBE5Y0T2M:&amp;ved=0CAUQjRw&amp;url=http://www.baldufa.com/webcat11.htm&amp;ei=q1NYUfniF8Ht0gWB94HQBg&amp;bvm=bv.44442042,d.ZGU&amp;psig=AFQjCNE1P9rPqv2Bx5VmQpa8daAZBwLB_A&amp;ust=1364829288064663" TargetMode="External"/><Relationship Id="rId7" Type="http://schemas.openxmlformats.org/officeDocument/2006/relationships/hyperlink" Target="http://www.google.es/url?sa=i&amp;rct=j&amp;q=&amp;esrc=s&amp;frm=1&amp;source=images&amp;cd=&amp;cad=rja&amp;docid=yMrtSEGDXOw57M&amp;tbnid=8m0N2-oo-lLuzM:&amp;ved=0CAUQjRw&amp;url=http://www.antiquesnavigator.com/price-guide/roman-antiquities_hq/127/SoldPrice.html&amp;ei=U1VYUa_DLIrL0AXtqoCoDg&amp;bvm=bv.44442042,d.ZGU&amp;psig=AFQjCNFlRG-4W_YIWzRVupRgyRPedzqcaA&amp;ust=1364829781539677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www.google.es/url?sa=i&amp;rct=j&amp;q=&amp;esrc=s&amp;frm=1&amp;source=images&amp;cd=&amp;cad=rja&amp;docid=E8E2t8uvvQJS2M&amp;tbnid=rH62H93bYUan_M:&amp;ved=0CAUQjRw&amp;url=http://www.vcoins.com/en/stores/ancient_caesar/5/product/greek_knuckle_bone_gaming_die_astragalos/11608/Default.aspx&amp;ei=E1VYUYb8IuG60QXV1YHQAg&amp;bvm=bv.44442042,d.ZGU&amp;psig=AFQjCNFlRG-4W_YIWzRVupRgyRPedzqcaA&amp;ust=1364829781539677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docid=Uy58nK-oxZxEhM&amp;tbnid=ef88oIHxYhmntM:&amp;ved=0CAUQjRw&amp;url=http://www.jugamalcarrer.com/product.php?id_product=597&amp;ei=RlhYUYTgKcGi0QW6xoHIAw&amp;bvm=bv.44442042,d.ZGU&amp;psig=AFQjCNFPwh6Xl03cp6p9zieo1cPQZDKKSA&amp;ust=136483065157714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hyperlink" Target="http://www.google.es/url?sa=i&amp;rct=j&amp;q=&amp;esrc=s&amp;frm=1&amp;source=images&amp;cd=&amp;cad=rja&amp;docid=0xykeJ6KTAKk7M&amp;tbnid=Y0uqQ3pGpT8XcM:&amp;ved=0CAUQjRw&amp;url=http://atellanae.com/&amp;ei=wFhYUeevMsHC0QX77oCYCA&amp;bvm=bv.44442042,d.ZGU&amp;psig=AFQjCNG09XnkQ1FCkz7U0KM_OUHJbpnrwg&amp;ust=136483075662045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docid=EO2g46XhthOi_M&amp;tbnid=59R_MyqfvEkPMM:&amp;ved=0CAUQjRw&amp;url=http://blog.educastur.es/entornosalinas/&amp;ei=hFlYUfXnEoeS0QXm_4HQBw&amp;bvm=bv.44442042,d.ZGU&amp;psig=AFQjCNGGTCkOyZbU_Q-B7XxJBApHLAfQzw&amp;ust=136483092610414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620688"/>
            <a:ext cx="8892480" cy="4104456"/>
          </a:xfrm>
        </p:spPr>
        <p:txBody>
          <a:bodyPr>
            <a:noAutofit/>
          </a:bodyPr>
          <a:lstStyle/>
          <a:p>
            <a:pPr algn="ctr"/>
            <a:r>
              <a:rPr lang="ca-E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Els jocs romans</a:t>
            </a:r>
            <a:br>
              <a:rPr lang="ca-E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a-E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ca-E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a-E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activitats cartell 2013</a:t>
            </a:r>
            <a:endParaRPr lang="ca-ES" sz="4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696744" cy="122413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Camp d’Aprenentatge de la ciutat de Tarragona</a:t>
            </a:r>
          </a:p>
          <a:p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XV Jornades d’Aprenentatge Actiu</a:t>
            </a:r>
          </a:p>
          <a:p>
            <a:endParaRPr lang="ca-ES" dirty="0"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422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LES FONTS HISTÒRIQUES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6 Imagen" descr="D:\FOTOS\CdA\jocs\fotos fontsromanes\220px-Roman_statue_of_girl_playing_astragaloi_14_a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16137" r="13993" b="15909"/>
          <a:stretch/>
        </p:blipFill>
        <p:spPr bwMode="auto">
          <a:xfrm>
            <a:off x="683568" y="1443990"/>
            <a:ext cx="2160240" cy="2777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3" descr="mirror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41" t="18752" r="20430" b="18750"/>
          <a:stretch/>
        </p:blipFill>
        <p:spPr bwMode="auto">
          <a:xfrm>
            <a:off x="3275856" y="1443990"/>
            <a:ext cx="2304256" cy="277709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2 Subtítulo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920879" cy="5798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Ordena els textos i col·loca’ls sota de la seva imatge: </a:t>
            </a:r>
            <a:endParaRPr lang="ca-E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13 Imagen" descr="C:\Users\nuria\AppData\Local\Microsoft\Windows\Temporary Internet Files\Content.Word\P11404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23800"/>
            <a:ext cx="2952328" cy="20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83568" y="4488496"/>
            <a:ext cx="2160240" cy="196484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2">
                  <a:lumMod val="90000"/>
                  <a:lumOff val="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9875" indent="-43180" algn="just">
              <a:spcAft>
                <a:spcPts val="1000"/>
              </a:spcAft>
            </a:pPr>
            <a:r>
              <a:rPr lang="ca-ES" sz="1600" b="1" dirty="0">
                <a:effectLst/>
                <a:latin typeface="Verdana"/>
                <a:ea typeface="Calibri"/>
                <a:cs typeface="Times New Roman"/>
              </a:rPr>
              <a:t>ESCULTURA EXEMPTA</a:t>
            </a:r>
            <a:endParaRPr lang="ca-ES" sz="1600" dirty="0">
              <a:effectLst/>
              <a:latin typeface="Calibri"/>
              <a:ea typeface="Calibri"/>
              <a:cs typeface="Times New Roman"/>
            </a:endParaRPr>
          </a:p>
          <a:p>
            <a:pPr marL="269875" indent="-43180">
              <a:spcAft>
                <a:spcPts val="1000"/>
              </a:spcAft>
            </a:pPr>
            <a:r>
              <a:rPr lang="ca-ES" sz="1600" dirty="0">
                <a:effectLst/>
                <a:latin typeface="Verdana"/>
                <a:ea typeface="Calibri"/>
                <a:cs typeface="Times New Roman"/>
              </a:rPr>
              <a:t>Representació en tres dimensions d’un objecte o una figura.</a:t>
            </a:r>
            <a:endParaRPr lang="ca-E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275856" y="4509120"/>
            <a:ext cx="2304256" cy="194421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2">
                  <a:lumMod val="90000"/>
                  <a:lumOff val="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9875" indent="-43180" algn="just">
              <a:spcAft>
                <a:spcPts val="1000"/>
              </a:spcAft>
            </a:pPr>
            <a:r>
              <a:rPr lang="ca-ES" sz="1600" b="1" dirty="0">
                <a:effectLst/>
                <a:latin typeface="Verdana"/>
                <a:ea typeface="Calibri"/>
                <a:cs typeface="Times New Roman"/>
              </a:rPr>
              <a:t>MOSAIC</a:t>
            </a:r>
            <a:endParaRPr lang="ca-ES" sz="1600" dirty="0">
              <a:effectLst/>
              <a:latin typeface="Calibri"/>
              <a:ea typeface="Calibri"/>
              <a:cs typeface="Times New Roman"/>
            </a:endParaRPr>
          </a:p>
          <a:p>
            <a:pPr marL="269875" indent="-43180">
              <a:spcAft>
                <a:spcPts val="1000"/>
              </a:spcAft>
            </a:pPr>
            <a:r>
              <a:rPr lang="ca-ES" sz="1600" dirty="0">
                <a:effectLst/>
                <a:latin typeface="Verdana"/>
                <a:ea typeface="Calibri"/>
                <a:cs typeface="Times New Roman"/>
              </a:rPr>
              <a:t>Creació d’imatges mitjançant l’assemblatge de petites peces de pedres o vidre.</a:t>
            </a:r>
            <a:endParaRPr lang="ca-E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950478" y="3721025"/>
            <a:ext cx="2942001" cy="15081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2">
                  <a:lumMod val="90000"/>
                  <a:lumOff val="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9875" indent="-43180" algn="just">
              <a:spcAft>
                <a:spcPts val="1000"/>
              </a:spcAft>
            </a:pPr>
            <a:r>
              <a:rPr lang="ca-ES" sz="1600" b="1" dirty="0">
                <a:effectLst/>
                <a:latin typeface="Verdana"/>
                <a:ea typeface="Calibri"/>
                <a:cs typeface="Times New Roman"/>
              </a:rPr>
              <a:t>GRAVAT</a:t>
            </a:r>
            <a:endParaRPr lang="ca-ES" sz="1600" dirty="0">
              <a:effectLst/>
              <a:latin typeface="Calibri"/>
              <a:ea typeface="Calibri"/>
              <a:cs typeface="Times New Roman"/>
            </a:endParaRPr>
          </a:p>
          <a:p>
            <a:pPr marL="269875" indent="-43180">
              <a:spcAft>
                <a:spcPts val="1000"/>
              </a:spcAft>
            </a:pPr>
            <a:r>
              <a:rPr lang="ca-ES" sz="1600" dirty="0">
                <a:effectLst/>
                <a:latin typeface="Verdana"/>
                <a:ea typeface="Calibri"/>
                <a:cs typeface="Times New Roman"/>
              </a:rPr>
              <a:t>Dibuix incís fet sobre una matèria amb una eina punxeguda com el burí. </a:t>
            </a:r>
            <a:endParaRPr lang="ca-ES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390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i De Què està fet?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899592" y="908720"/>
            <a:ext cx="7920879" cy="108012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>
                <a:solidFill>
                  <a:schemeClr val="tx1"/>
                </a:solidFill>
              </a:rPr>
              <a:t>Cadascuna de les obres ha estat realitzada amb un material, tria la resposta </a:t>
            </a:r>
            <a:r>
              <a:rPr lang="ca-ES" b="1" dirty="0" smtClean="0">
                <a:solidFill>
                  <a:schemeClr val="tx1"/>
                </a:solidFill>
              </a:rPr>
              <a:t>correcta:</a:t>
            </a:r>
            <a:endParaRPr lang="ca-ES" b="1" dirty="0">
              <a:solidFill>
                <a:schemeClr val="tx1"/>
              </a:solidFill>
            </a:endParaRPr>
          </a:p>
          <a:p>
            <a:pPr algn="l"/>
            <a:endParaRPr lang="ca-E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58857"/>
              </p:ext>
            </p:extLst>
          </p:nvPr>
        </p:nvGraphicFramePr>
        <p:xfrm>
          <a:off x="1379274" y="1781910"/>
          <a:ext cx="5649595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61"/>
                <a:gridCol w="1605367"/>
                <a:gridCol w="1605367"/>
              </a:tblGrid>
              <a:tr h="619125">
                <a:tc rowSpan="3"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Ceràmica</a:t>
                      </a:r>
                      <a:endParaRPr lang="ca-E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Pedra</a:t>
                      </a:r>
                      <a:r>
                        <a:rPr lang="ca-E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Fusta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77734"/>
              </p:ext>
            </p:extLst>
          </p:nvPr>
        </p:nvGraphicFramePr>
        <p:xfrm>
          <a:off x="1403648" y="3933056"/>
          <a:ext cx="5649595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61"/>
                <a:gridCol w="1605367"/>
                <a:gridCol w="1605367"/>
              </a:tblGrid>
              <a:tr h="619125">
                <a:tc rowSpan="3"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Marbre</a:t>
                      </a:r>
                      <a:endParaRPr lang="ca-ES" sz="20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Pedra</a:t>
                      </a:r>
                      <a:r>
                        <a:rPr lang="ca-E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Fusta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9 Imagen" descr="D:\FOTOS\CdA\jocs\fotos fontsromanes\Ballaruga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t="17876" r="21598" b="10608"/>
          <a:stretch/>
        </p:blipFill>
        <p:spPr bwMode="auto">
          <a:xfrm>
            <a:off x="1691680" y="1772816"/>
            <a:ext cx="1511052" cy="17390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 descr="D:\FOTOS\CdA\jocs\fotos fontsromanes\220px-Roman_statue_of_girl_playing_astragaloi_14_a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16137" r="13993" b="15909"/>
          <a:stretch/>
        </p:blipFill>
        <p:spPr bwMode="auto">
          <a:xfrm>
            <a:off x="1764457" y="3933056"/>
            <a:ext cx="1438275" cy="1784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607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i De Què està fet?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899592" y="846828"/>
            <a:ext cx="7920879" cy="93610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>
                <a:solidFill>
                  <a:schemeClr val="tx1"/>
                </a:solidFill>
              </a:rPr>
              <a:t>Cadascuna de les obres ha estat realitzada amb un material, tria la resposta </a:t>
            </a:r>
            <a:r>
              <a:rPr lang="ca-ES" b="1" dirty="0" smtClean="0">
                <a:solidFill>
                  <a:schemeClr val="tx1"/>
                </a:solidFill>
              </a:rPr>
              <a:t>correcta:</a:t>
            </a:r>
            <a:endParaRPr lang="ca-ES" b="1" dirty="0">
              <a:solidFill>
                <a:schemeClr val="tx1"/>
              </a:solidFill>
            </a:endParaRPr>
          </a:p>
          <a:p>
            <a:pPr algn="l"/>
            <a:endParaRPr lang="ca-E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1843"/>
              </p:ext>
            </p:extLst>
          </p:nvPr>
        </p:nvGraphicFramePr>
        <p:xfrm>
          <a:off x="1379274" y="1781910"/>
          <a:ext cx="5649595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61"/>
                <a:gridCol w="1605367"/>
                <a:gridCol w="1605367"/>
              </a:tblGrid>
              <a:tr h="619125">
                <a:tc rowSpan="3"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Metall</a:t>
                      </a:r>
                      <a:r>
                        <a:rPr lang="ca-ES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a-E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Pedra</a:t>
                      </a:r>
                      <a:r>
                        <a:rPr lang="ca-E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Vidre</a:t>
                      </a:r>
                      <a:r>
                        <a:rPr lang="ca-E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04783"/>
              </p:ext>
            </p:extLst>
          </p:nvPr>
        </p:nvGraphicFramePr>
        <p:xfrm>
          <a:off x="1403648" y="3933056"/>
          <a:ext cx="5649595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61"/>
                <a:gridCol w="1605367"/>
                <a:gridCol w="1605367"/>
              </a:tblGrid>
              <a:tr h="619125">
                <a:tc rowSpan="3"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Marbre</a:t>
                      </a:r>
                      <a:endParaRPr lang="ca-ES" sz="20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Vidre</a:t>
                      </a:r>
                      <a:r>
                        <a:rPr lang="ca-E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Metall</a:t>
                      </a:r>
                      <a:r>
                        <a:rPr lang="ca-E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7 Imagen" descr="D:\FOTOS\CdA\jocs\fotos fontsromanes\roman dice gam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194421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nuria\AppData\Local\Microsoft\Windows\Temporary Internet Files\Content.Word\P114043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40"/>
          <a:stretch/>
        </p:blipFill>
        <p:spPr bwMode="auto">
          <a:xfrm>
            <a:off x="1781831" y="3933056"/>
            <a:ext cx="1782057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830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i De Què està fet?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899592" y="972700"/>
            <a:ext cx="7920879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>
                <a:solidFill>
                  <a:schemeClr val="tx1"/>
                </a:solidFill>
              </a:rPr>
              <a:t>Cadascuna de les obres ha estat realitzada amb un material, tria la resposta </a:t>
            </a:r>
            <a:r>
              <a:rPr lang="ca-ES" b="1" dirty="0" smtClean="0">
                <a:solidFill>
                  <a:schemeClr val="tx1"/>
                </a:solidFill>
              </a:rPr>
              <a:t>correcta:</a:t>
            </a:r>
            <a:endParaRPr lang="ca-ES" b="1" dirty="0">
              <a:solidFill>
                <a:schemeClr val="tx1"/>
              </a:solidFill>
            </a:endParaRPr>
          </a:p>
          <a:p>
            <a:pPr algn="l"/>
            <a:endParaRPr lang="ca-E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61260"/>
              </p:ext>
            </p:extLst>
          </p:nvPr>
        </p:nvGraphicFramePr>
        <p:xfrm>
          <a:off x="1379274" y="1781910"/>
          <a:ext cx="5649595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61"/>
                <a:gridCol w="1605367"/>
                <a:gridCol w="1605367"/>
              </a:tblGrid>
              <a:tr h="619125">
                <a:tc rowSpan="3"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Ceràmica</a:t>
                      </a:r>
                      <a:endParaRPr lang="ca-E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Metall</a:t>
                      </a:r>
                      <a:r>
                        <a:rPr lang="ca-E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Fusta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33372"/>
              </p:ext>
            </p:extLst>
          </p:nvPr>
        </p:nvGraphicFramePr>
        <p:xfrm>
          <a:off x="1403648" y="3933056"/>
          <a:ext cx="5649595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61"/>
                <a:gridCol w="1605367"/>
                <a:gridCol w="1605367"/>
              </a:tblGrid>
              <a:tr h="619125">
                <a:tc rowSpan="3"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Vidre</a:t>
                      </a:r>
                      <a:r>
                        <a:rPr lang="ca-ES" sz="200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endParaRPr lang="ca-ES" sz="20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Fusta</a:t>
                      </a:r>
                      <a:r>
                        <a:rPr lang="ca-E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Ceràmica</a:t>
                      </a:r>
                      <a:r>
                        <a:rPr lang="ca-E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3" descr="mirror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41" t="18752" r="20430" b="18750"/>
          <a:stretch/>
        </p:blipFill>
        <p:spPr bwMode="auto">
          <a:xfrm>
            <a:off x="1835696" y="1844824"/>
            <a:ext cx="1447800" cy="174117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9" descr="Malavars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69" y="3933056"/>
            <a:ext cx="1052830" cy="1800225"/>
          </a:xfrm>
          <a:prstGeom prst="rect">
            <a:avLst/>
          </a:prstGeom>
          <a:noFill/>
          <a:effectLst/>
          <a:extLst/>
        </p:spPr>
      </p:pic>
    </p:spTree>
    <p:extLst>
      <p:ext uri="{BB962C8B-B14F-4D97-AF65-F5344CB8AC3E}">
        <p14:creationId xmlns:p14="http://schemas.microsoft.com/office/powerpoint/2010/main" val="125128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busca, busca...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920879" cy="5798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Busca al cartell i selecciona les imatges de:</a:t>
            </a:r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3568" y="1520788"/>
            <a:ext cx="295232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joc individual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3568" y="3933056"/>
            <a:ext cx="295232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joc </a:t>
            </a:r>
            <a:r>
              <a:rPr kumimoji="0" lang="ca-ES" sz="28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col·lectiu</a:t>
            </a: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716016" y="1520788"/>
            <a:ext cx="331236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joc </a:t>
            </a:r>
            <a:r>
              <a:rPr lang="ca-E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competició</a:t>
            </a: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860032" y="3933056"/>
            <a:ext cx="3168352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joc de</a:t>
            </a:r>
            <a:r>
              <a:rPr kumimoji="0" lang="ca-ES" sz="28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pensar</a:t>
            </a: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0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busca, busca...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920879" cy="5798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Busca al cartell i selecciona les imatges de:</a:t>
            </a:r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3568" y="1520788"/>
            <a:ext cx="295232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joc </a:t>
            </a:r>
            <a:r>
              <a:rPr lang="ca-E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d’equilibri</a:t>
            </a: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3568" y="3933056"/>
            <a:ext cx="295232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joc </a:t>
            </a:r>
            <a:r>
              <a:rPr kumimoji="0" lang="ca-ES" sz="28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de força</a:t>
            </a: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716016" y="1520788"/>
            <a:ext cx="331236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joc </a:t>
            </a:r>
            <a:r>
              <a:rPr lang="ca-E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velocitat</a:t>
            </a: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860032" y="3933056"/>
            <a:ext cx="3168352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joc de</a:t>
            </a:r>
            <a:r>
              <a:rPr kumimoji="0" lang="ca-ES" sz="28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sort</a:t>
            </a: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7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Què necessitem?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920879" cy="4358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Anota al rètol quins objectes o materials calen per jugar a:</a:t>
            </a:r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11132" y="4939702"/>
            <a:ext cx="1983928" cy="108158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11132" y="4373488"/>
            <a:ext cx="1983928" cy="42366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000" b="1" dirty="0" smtClean="0">
                <a:cs typeface="Arial" pitchFamily="34" charset="0"/>
              </a:rPr>
              <a:t> Rodar el cèrcol</a:t>
            </a:r>
            <a:endParaRPr kumimoji="0" lang="ca-ES" sz="2000" b="1" i="0" u="none" strike="noStrike" cap="none" normalizeH="0" baseline="0" dirty="0" smtClean="0">
              <a:ln>
                <a:noFill/>
              </a:ln>
              <a:cs typeface="Arial" pitchFamily="34" charset="0"/>
            </a:endParaRPr>
          </a:p>
        </p:txBody>
      </p:sp>
      <p:pic>
        <p:nvPicPr>
          <p:cNvPr id="15" name="14 Imagen" descr="C:\Users\nuria\AppData\Local\Microsoft\Windows\Temporary Internet Files\Content.Word\P114044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3"/>
          <a:stretch/>
        </p:blipFill>
        <p:spPr bwMode="auto">
          <a:xfrm>
            <a:off x="811132" y="1844824"/>
            <a:ext cx="1983928" cy="24066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541171"/>
              </p:ext>
            </p:extLst>
          </p:nvPr>
        </p:nvGraphicFramePr>
        <p:xfrm>
          <a:off x="2962012" y="2019211"/>
          <a:ext cx="3050147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4" imgW="4761905" imgH="2991268" progId="">
                  <p:embed/>
                </p:oleObj>
              </mc:Choice>
              <mc:Fallback>
                <p:oleObj r:id="rId4" imgW="4761905" imgH="299126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012" y="2019211"/>
                        <a:ext cx="3050147" cy="223224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20 Imagen" descr="D:\FOTOS\CdA\jocs\fotos fontsromanes\roman dice gam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376264" cy="24066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228184" y="4373488"/>
            <a:ext cx="2376264" cy="42366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000" b="1" dirty="0" smtClean="0">
                <a:cs typeface="Arial" pitchFamily="34" charset="0"/>
              </a:rPr>
              <a:t> Jugar als daus</a:t>
            </a:r>
            <a:endParaRPr kumimoji="0" lang="ca-ES" sz="2000" b="1" i="0" u="none" strike="noStrike" cap="none" normalizeH="0" baseline="0" dirty="0" smtClean="0">
              <a:ln>
                <a:noFill/>
              </a:ln>
              <a:cs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981856" y="4373488"/>
            <a:ext cx="3030303" cy="42366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000" b="1" dirty="0" smtClean="0">
                <a:cs typeface="Arial" pitchFamily="34" charset="0"/>
              </a:rPr>
              <a:t> Conduir la carreta</a:t>
            </a:r>
            <a:endParaRPr kumimoji="0" lang="ca-ES" sz="2000" b="1" i="0" u="none" strike="noStrike" cap="none" normalizeH="0" baseline="0" dirty="0" smtClean="0">
              <a:ln>
                <a:noFill/>
              </a:ln>
              <a:cs typeface="Arial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990531" y="4968186"/>
            <a:ext cx="3021627" cy="108158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228184" y="4939702"/>
            <a:ext cx="2376264" cy="108158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9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Què necessitem?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920879" cy="4358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Anota al rètol quins objectes o materials calen per jugar a:</a:t>
            </a:r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11132" y="4939702"/>
            <a:ext cx="2392716" cy="108158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11132" y="4373488"/>
            <a:ext cx="2392716" cy="42366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000" b="1" dirty="0" smtClean="0">
                <a:cs typeface="Arial" pitchFamily="34" charset="0"/>
              </a:rPr>
              <a:t> 12 línies</a:t>
            </a:r>
            <a:endParaRPr kumimoji="0" lang="ca-ES" sz="2000" b="1" i="0" u="none" strike="noStrike" cap="none" normalizeH="0" baseline="0" dirty="0" smtClean="0">
              <a:ln>
                <a:noFill/>
              </a:ln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605212" y="4373488"/>
            <a:ext cx="3487068" cy="42366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000" b="1" dirty="0" smtClean="0">
                <a:cs typeface="Arial" pitchFamily="34" charset="0"/>
              </a:rPr>
              <a:t> </a:t>
            </a:r>
            <a:r>
              <a:rPr lang="ca-ES" sz="2000" b="1" dirty="0">
                <a:cs typeface="Arial" pitchFamily="34" charset="0"/>
              </a:rPr>
              <a:t>D</a:t>
            </a:r>
            <a:r>
              <a:rPr lang="ca-ES" sz="2000" b="1" dirty="0" smtClean="0">
                <a:cs typeface="Arial" pitchFamily="34" charset="0"/>
              </a:rPr>
              <a:t>onar ensurts</a:t>
            </a:r>
            <a:endParaRPr kumimoji="0" lang="ca-ES" sz="2000" b="1" i="0" u="none" strike="noStrike" cap="none" normalizeH="0" baseline="0" dirty="0" smtClean="0">
              <a:ln>
                <a:noFill/>
              </a:ln>
              <a:cs typeface="Arial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617028" y="4939702"/>
            <a:ext cx="3475251" cy="108158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3" name="Picture 33" descr="mirror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41" t="18752" r="20430" b="18750"/>
          <a:stretch/>
        </p:blipFill>
        <p:spPr bwMode="auto">
          <a:xfrm>
            <a:off x="811132" y="1484784"/>
            <a:ext cx="2392716" cy="259228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 descr="C:\Users\nuria\AppData\Local\Microsoft\Windows\Temporary Internet Files\Content.Word\DSC038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2" y="1484784"/>
            <a:ext cx="3487068" cy="258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354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9. De Quins materials?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920879" cy="57606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Tria els materials correctes:</a:t>
            </a:r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83794"/>
              </p:ext>
            </p:extLst>
          </p:nvPr>
        </p:nvGraphicFramePr>
        <p:xfrm>
          <a:off x="2411760" y="1814074"/>
          <a:ext cx="5649595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61"/>
                <a:gridCol w="1605367"/>
                <a:gridCol w="1605367"/>
              </a:tblGrid>
              <a:tr h="619125">
                <a:tc rowSpan="3"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Ós </a:t>
                      </a:r>
                      <a:endParaRPr lang="ca-E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Metall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Fusta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73891"/>
              </p:ext>
            </p:extLst>
          </p:nvPr>
        </p:nvGraphicFramePr>
        <p:xfrm>
          <a:off x="2411760" y="3933056"/>
          <a:ext cx="5649595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61"/>
                <a:gridCol w="1605367"/>
                <a:gridCol w="1605367"/>
              </a:tblGrid>
              <a:tr h="619125">
                <a:tc rowSpan="3"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Metall </a:t>
                      </a:r>
                      <a:endParaRPr lang="ca-ES" sz="20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Vidre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Fusta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1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3959011"/>
            <a:ext cx="2035998" cy="187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02546" y="1863914"/>
            <a:ext cx="1823460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Dau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67544" y="3966221"/>
            <a:ext cx="1823460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Cèrcol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" name="9 Imagen" descr="http://archive.worldhistoria.com/uploads/20060531_042355_d3.jpg">
            <a:hlinkClick r:id="rId3"/>
          </p:cNvPr>
          <p:cNvPicPr/>
          <p:nvPr/>
        </p:nvPicPr>
        <p:blipFill rotWithShape="1">
          <a:blip r:embed="rId4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0567" r="13903" b="12128"/>
          <a:stretch/>
        </p:blipFill>
        <p:spPr bwMode="auto">
          <a:xfrm>
            <a:off x="2627785" y="1846073"/>
            <a:ext cx="1872207" cy="1798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651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9. De Quins materials?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920879" cy="57606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Tria els materials correctes:</a:t>
            </a:r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829856"/>
              </p:ext>
            </p:extLst>
          </p:nvPr>
        </p:nvGraphicFramePr>
        <p:xfrm>
          <a:off x="2411760" y="1814074"/>
          <a:ext cx="5649595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61"/>
                <a:gridCol w="1605367"/>
                <a:gridCol w="1605367"/>
              </a:tblGrid>
              <a:tr h="619125">
                <a:tc rowSpan="3"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Vímet  </a:t>
                      </a:r>
                      <a:endParaRPr lang="ca-E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Metall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Fusta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841025"/>
              </p:ext>
            </p:extLst>
          </p:nvPr>
        </p:nvGraphicFramePr>
        <p:xfrm>
          <a:off x="2411760" y="3933056"/>
          <a:ext cx="5649595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61"/>
                <a:gridCol w="1605367"/>
                <a:gridCol w="1605367"/>
              </a:tblGrid>
              <a:tr h="619125">
                <a:tc rowSpan="3"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Metall </a:t>
                      </a:r>
                      <a:endParaRPr lang="ca-ES" sz="20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Vidre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Ceràmica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02546" y="1863914"/>
            <a:ext cx="1823460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Carreta 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67544" y="3966221"/>
            <a:ext cx="1823460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Fitxes 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1" name="10 Imagen" descr="https://encrypted-tbn0.gstatic.com/images?q=tbn:ANd9GcT5Gfszv-mzEZfe101fZrmNHnkai8YUpUaJd7WG83M1-LwAaUC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64" y="1843087"/>
            <a:ext cx="2207051" cy="180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6977" y="3966221"/>
            <a:ext cx="2219038" cy="169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76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229600" cy="936104"/>
          </a:xfrm>
        </p:spPr>
        <p:txBody>
          <a:bodyPr/>
          <a:lstStyle/>
          <a:p>
            <a:pPr algn="l"/>
            <a:r>
              <a:rPr lang="ca-E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A què jugo?</a:t>
            </a:r>
            <a:endParaRPr lang="ca-E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640960" cy="1800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Escriu  sota de cada imatge el seu nom :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ca-ES" sz="2000" b="1" dirty="0" smtClean="0">
                <a:solidFill>
                  <a:schemeClr val="bg1"/>
                </a:solidFill>
              </a:rPr>
              <a:t>Gronxar-se</a:t>
            </a:r>
            <a:r>
              <a:rPr lang="ca-ES" sz="2000" b="1" dirty="0">
                <a:solidFill>
                  <a:schemeClr val="bg1"/>
                </a:solidFill>
              </a:rPr>
              <a:t>, </a:t>
            </a:r>
            <a:r>
              <a:rPr lang="ca-ES" sz="2000" b="1" dirty="0" smtClean="0">
                <a:solidFill>
                  <a:schemeClr val="bg1"/>
                </a:solidFill>
              </a:rPr>
              <a:t>jugar </a:t>
            </a:r>
            <a:r>
              <a:rPr lang="ca-ES" sz="2000" b="1" dirty="0">
                <a:solidFill>
                  <a:schemeClr val="bg1"/>
                </a:solidFill>
              </a:rPr>
              <a:t>als daus, </a:t>
            </a:r>
            <a:r>
              <a:rPr lang="ca-ES" sz="2000" b="1" dirty="0" smtClean="0">
                <a:solidFill>
                  <a:schemeClr val="bg1"/>
                </a:solidFill>
              </a:rPr>
              <a:t> conduir </a:t>
            </a:r>
            <a:r>
              <a:rPr lang="ca-ES" sz="2000" b="1" dirty="0">
                <a:solidFill>
                  <a:schemeClr val="bg1"/>
                </a:solidFill>
              </a:rPr>
              <a:t>una carreta, </a:t>
            </a:r>
            <a:r>
              <a:rPr lang="ca-ES" sz="2000" b="1" dirty="0" smtClean="0">
                <a:solidFill>
                  <a:schemeClr val="bg1"/>
                </a:solidFill>
              </a:rPr>
              <a:t>fer </a:t>
            </a:r>
            <a:r>
              <a:rPr lang="ca-ES" sz="2000" b="1" dirty="0">
                <a:solidFill>
                  <a:schemeClr val="bg1"/>
                </a:solidFill>
              </a:rPr>
              <a:t>rodar la baldufa, </a:t>
            </a:r>
            <a:r>
              <a:rPr lang="ca-ES" sz="2000" b="1" dirty="0" smtClean="0">
                <a:solidFill>
                  <a:schemeClr val="bg1"/>
                </a:solidFill>
              </a:rPr>
              <a:t> llençar </a:t>
            </a:r>
            <a:r>
              <a:rPr lang="ca-ES" sz="2000" b="1" dirty="0">
                <a:solidFill>
                  <a:schemeClr val="bg1"/>
                </a:solidFill>
              </a:rPr>
              <a:t>els ossets</a:t>
            </a:r>
            <a:r>
              <a:rPr lang="ca-ES" sz="2000" b="1" dirty="0" smtClean="0">
                <a:solidFill>
                  <a:schemeClr val="bg1"/>
                </a:solidFill>
              </a:rPr>
              <a:t>, donar </a:t>
            </a:r>
            <a:r>
              <a:rPr lang="ca-ES" sz="2000" b="1" dirty="0">
                <a:solidFill>
                  <a:schemeClr val="bg1"/>
                </a:solidFill>
              </a:rPr>
              <a:t>ensurts, </a:t>
            </a:r>
            <a:r>
              <a:rPr lang="ca-ES" sz="2000" b="1" dirty="0" smtClean="0">
                <a:solidFill>
                  <a:schemeClr val="bg1"/>
                </a:solidFill>
              </a:rPr>
              <a:t> muntar </a:t>
            </a:r>
            <a:r>
              <a:rPr lang="ca-ES" sz="2000" b="1" dirty="0">
                <a:solidFill>
                  <a:schemeClr val="bg1"/>
                </a:solidFill>
              </a:rPr>
              <a:t>a les espatlles, </a:t>
            </a:r>
            <a:r>
              <a:rPr lang="ca-ES" sz="2000" b="1" dirty="0" smtClean="0">
                <a:solidFill>
                  <a:schemeClr val="bg1"/>
                </a:solidFill>
              </a:rPr>
              <a:t> fer </a:t>
            </a:r>
            <a:r>
              <a:rPr lang="ca-ES" sz="2000" b="1" dirty="0">
                <a:solidFill>
                  <a:schemeClr val="bg1"/>
                </a:solidFill>
              </a:rPr>
              <a:t>rodar el cèrcol, </a:t>
            </a:r>
            <a:r>
              <a:rPr lang="ca-ES" sz="2000" b="1" dirty="0" smtClean="0">
                <a:solidFill>
                  <a:schemeClr val="bg1"/>
                </a:solidFill>
              </a:rPr>
              <a:t>passar-se </a:t>
            </a:r>
            <a:r>
              <a:rPr lang="ca-ES" sz="2000" b="1" dirty="0">
                <a:solidFill>
                  <a:schemeClr val="bg1"/>
                </a:solidFill>
              </a:rPr>
              <a:t>la pilota, </a:t>
            </a:r>
            <a:r>
              <a:rPr lang="ca-ES" sz="2000" b="1" dirty="0" smtClean="0">
                <a:solidFill>
                  <a:schemeClr val="bg1"/>
                </a:solidFill>
              </a:rPr>
              <a:t>llençar </a:t>
            </a:r>
            <a:r>
              <a:rPr lang="ca-ES" sz="2000" b="1" dirty="0">
                <a:solidFill>
                  <a:schemeClr val="bg1"/>
                </a:solidFill>
              </a:rPr>
              <a:t>les nous, </a:t>
            </a:r>
            <a:r>
              <a:rPr lang="ca-ES" sz="2000" b="1" dirty="0" smtClean="0">
                <a:solidFill>
                  <a:schemeClr val="bg1"/>
                </a:solidFill>
              </a:rPr>
              <a:t>fer </a:t>
            </a:r>
            <a:r>
              <a:rPr lang="ca-ES" sz="2000" b="1" dirty="0">
                <a:solidFill>
                  <a:schemeClr val="bg1"/>
                </a:solidFill>
              </a:rPr>
              <a:t>malabars, </a:t>
            </a:r>
            <a:r>
              <a:rPr lang="ca-ES" sz="2000" b="1" dirty="0" smtClean="0">
                <a:solidFill>
                  <a:schemeClr val="bg1"/>
                </a:solidFill>
              </a:rPr>
              <a:t>jugar </a:t>
            </a:r>
            <a:r>
              <a:rPr lang="ca-ES" sz="2000" b="1" dirty="0">
                <a:solidFill>
                  <a:schemeClr val="bg1"/>
                </a:solidFill>
              </a:rPr>
              <a:t>a les 12 línies. </a:t>
            </a:r>
            <a:endParaRPr lang="ca-ES" sz="2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6 Imagen" descr="D:\FOTOS\CdA\jocs\fotos fontsromanes\Ballaruga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t="17876" r="21598" b="10608"/>
          <a:stretch/>
        </p:blipFill>
        <p:spPr bwMode="auto">
          <a:xfrm>
            <a:off x="539552" y="2670586"/>
            <a:ext cx="1512168" cy="1694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4499828"/>
            <a:ext cx="151216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ca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7 Imagen" descr="D:\FOTOS\CdA\jocs\fotos fontsromanes\roman dice gam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22" y="2670586"/>
            <a:ext cx="1554480" cy="1694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D:\FOTOS\CdA\jocs\fotos fontsromanes\harpastum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8" b="4260"/>
          <a:stretch/>
        </p:blipFill>
        <p:spPr bwMode="auto">
          <a:xfrm>
            <a:off x="4467466" y="2670889"/>
            <a:ext cx="2088232" cy="1694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 descr="D:\FOTOS\CdA\jocs\fotos fontsromanes\Gronxador.gif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3937" r="7217" b="16376"/>
          <a:stretch/>
        </p:blipFill>
        <p:spPr bwMode="auto">
          <a:xfrm>
            <a:off x="560194" y="5085184"/>
            <a:ext cx="2232248" cy="1694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494491" y="4500636"/>
            <a:ext cx="156281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ca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58716" y="6165304"/>
            <a:ext cx="222535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ca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473943" y="4499828"/>
            <a:ext cx="208823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ca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Picture 29" descr="Malavars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3592"/>
            <a:ext cx="1944216" cy="3438851"/>
          </a:xfrm>
          <a:prstGeom prst="rect">
            <a:avLst/>
          </a:prstGeom>
          <a:noFill/>
          <a:effectLst/>
          <a:extLst/>
        </p:spPr>
      </p:pic>
      <p:sp>
        <p:nvSpPr>
          <p:cNvPr id="15" name="14 CuadroTexto"/>
          <p:cNvSpPr txBox="1"/>
          <p:nvPr/>
        </p:nvSpPr>
        <p:spPr>
          <a:xfrm>
            <a:off x="6639089" y="6014520"/>
            <a:ext cx="208823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ca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497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9. De Quins materials?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920879" cy="57606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Tria els materials correctes:</a:t>
            </a:r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83288"/>
              </p:ext>
            </p:extLst>
          </p:nvPr>
        </p:nvGraphicFramePr>
        <p:xfrm>
          <a:off x="2411760" y="1814074"/>
          <a:ext cx="5649595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61"/>
                <a:gridCol w="1605367"/>
                <a:gridCol w="1605367"/>
              </a:tblGrid>
              <a:tr h="619125">
                <a:tc rowSpan="3"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Ceràmica</a:t>
                      </a:r>
                      <a:r>
                        <a:rPr lang="ca-ES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ca-E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Metall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Fusta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05813"/>
              </p:ext>
            </p:extLst>
          </p:nvPr>
        </p:nvGraphicFramePr>
        <p:xfrm>
          <a:off x="2411760" y="3933056"/>
          <a:ext cx="5649595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61"/>
                <a:gridCol w="1605367"/>
                <a:gridCol w="1605367"/>
              </a:tblGrid>
              <a:tr h="619125">
                <a:tc rowSpan="3"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Cuir</a:t>
                      </a:r>
                      <a:r>
                        <a:rPr lang="ca-ES" sz="200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endParaRPr lang="ca-ES" sz="20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Roba</a:t>
                      </a:r>
                      <a:r>
                        <a:rPr lang="ca-E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976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Fusta</a:t>
                      </a:r>
                      <a:r>
                        <a:rPr lang="ca-E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02546" y="1863914"/>
            <a:ext cx="1823460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Baldufa  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67544" y="3966221"/>
            <a:ext cx="1823460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Pilota 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2"/>
          <a:srcRect l="25831" t="29717" r="25087" b="10318"/>
          <a:stretch>
            <a:fillRect/>
          </a:stretch>
        </p:blipFill>
        <p:spPr bwMode="auto">
          <a:xfrm>
            <a:off x="2774074" y="1844256"/>
            <a:ext cx="1437886" cy="1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3"/>
          <a:srcRect l="5822" t="5435" r="5876" b="4891"/>
          <a:stretch>
            <a:fillRect/>
          </a:stretch>
        </p:blipFill>
        <p:spPr bwMode="auto">
          <a:xfrm>
            <a:off x="2545080" y="3966220"/>
            <a:ext cx="1810896" cy="176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836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83568" y="1412776"/>
            <a:ext cx="3816424" cy="518457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2">
                  <a:lumMod val="90000"/>
                  <a:lumOff val="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9875" indent="-43180" algn="just">
              <a:spcAft>
                <a:spcPts val="1000"/>
              </a:spcAft>
            </a:pPr>
            <a:endParaRPr lang="ca-E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 Qui juga?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920879" cy="5760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Aquests jocs eren practicats per homes, dones, nens o nenes. </a:t>
            </a:r>
            <a:r>
              <a:rPr lang="ca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Col·loca </a:t>
            </a:r>
            <a:r>
              <a:rPr lang="ca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joc  </a:t>
            </a:r>
            <a:r>
              <a:rPr lang="ca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correspongui:                          </a:t>
            </a:r>
            <a:endParaRPr lang="ca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68320" y="1556792"/>
            <a:ext cx="1823460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HOMES  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664059" y="1412776"/>
            <a:ext cx="3816424" cy="518457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2">
                  <a:lumMod val="90000"/>
                  <a:lumOff val="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9875" indent="-43180" algn="just">
              <a:spcAft>
                <a:spcPts val="1000"/>
              </a:spcAft>
            </a:pPr>
            <a:endParaRPr lang="ca-E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763650" y="1556792"/>
            <a:ext cx="1823460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DONES 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68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83568" y="1412776"/>
            <a:ext cx="3816424" cy="518457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2">
                  <a:lumMod val="90000"/>
                  <a:lumOff val="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9875" indent="-43180" algn="just">
              <a:spcAft>
                <a:spcPts val="1000"/>
              </a:spcAft>
            </a:pPr>
            <a:endParaRPr lang="ca-E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 Qui juga?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920879" cy="5760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Aquests jocs eren practicats per homes, dones, nens o nenes. </a:t>
            </a:r>
            <a:r>
              <a:rPr lang="ca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Col·loca </a:t>
            </a:r>
            <a:r>
              <a:rPr lang="ca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joc  </a:t>
            </a:r>
            <a:r>
              <a:rPr lang="ca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correspongui:                          </a:t>
            </a:r>
            <a:endParaRPr lang="ca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68320" y="1556792"/>
            <a:ext cx="1823460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NENS  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664059" y="1412776"/>
            <a:ext cx="3816424" cy="518457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2">
                  <a:lumMod val="90000"/>
                  <a:lumOff val="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9875" indent="-43180" algn="just">
              <a:spcAft>
                <a:spcPts val="1000"/>
              </a:spcAft>
            </a:pPr>
            <a:endParaRPr lang="ca-E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763650" y="1556792"/>
            <a:ext cx="1823460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NENES 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67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25343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11. Com vestien?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971600" y="692696"/>
            <a:ext cx="6048672" cy="57606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Busca un personatge que porti:</a:t>
            </a:r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9552" y="1863914"/>
            <a:ext cx="1823460" cy="84500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Túnica masculina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9552" y="4058524"/>
            <a:ext cx="1823460" cy="81063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Túnica femenina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579360"/>
              </p:ext>
            </p:extLst>
          </p:nvPr>
        </p:nvGraphicFramePr>
        <p:xfrm>
          <a:off x="2573561" y="3645024"/>
          <a:ext cx="1368152" cy="303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r:id="rId3" imgW="1142857" imgH="2542857" progId="MSPhotoEd.3">
                  <p:embed/>
                </p:oleObj>
              </mc:Choice>
              <mc:Fallback>
                <p:oleObj r:id="rId3" imgW="1142857" imgH="2542857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2FDFF"/>
                          </a:clrFrom>
                          <a:clrTo>
                            <a:srgbClr val="F2FD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561" y="3645024"/>
                        <a:ext cx="1368152" cy="3030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11 Imagen" descr="C:\Users\nuria\AppData\Local\Microsoft\Windows\Temporary Internet Files\Content.Word\romecloth.jpg"/>
          <p:cNvPicPr/>
          <p:nvPr/>
        </p:nvPicPr>
        <p:blipFill>
          <a:blip r:embed="rId5">
            <a:clrChange>
              <a:clrFrom>
                <a:srgbClr val="FDF8E4"/>
              </a:clrFrom>
              <a:clrTo>
                <a:srgbClr val="FDF8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1656184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008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9552" y="1863914"/>
            <a:ext cx="1823460" cy="84500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Toga o mantell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9552" y="4058524"/>
            <a:ext cx="1823460" cy="40531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Palla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65063"/>
              </p:ext>
            </p:extLst>
          </p:nvPr>
        </p:nvGraphicFramePr>
        <p:xfrm>
          <a:off x="2555776" y="1336122"/>
          <a:ext cx="1224136" cy="248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r:id="rId3" imgW="4648849" imgH="1580952" progId="MSPhotoEd.3">
                  <p:embed/>
                </p:oleObj>
              </mc:Choice>
              <mc:Fallback>
                <p:oleObj r:id="rId3" imgW="4648849" imgH="1580952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5246" t="6853" b="4211"/>
                      <a:stretch>
                        <a:fillRect/>
                      </a:stretch>
                    </p:blipFill>
                    <p:spPr bwMode="auto">
                      <a:xfrm>
                        <a:off x="2555776" y="1336122"/>
                        <a:ext cx="1224136" cy="248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67685"/>
              </p:ext>
            </p:extLst>
          </p:nvPr>
        </p:nvGraphicFramePr>
        <p:xfrm>
          <a:off x="2555776" y="3933056"/>
          <a:ext cx="2376264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r:id="rId5" imgW="2505425" imgH="2505425" progId="MSPhotoEd.3">
                  <p:embed/>
                </p:oleObj>
              </mc:Choice>
              <mc:Fallback>
                <p:oleObj r:id="rId5" imgW="2505425" imgH="250542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933056"/>
                        <a:ext cx="2376264" cy="2376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3 Título"/>
          <p:cNvSpPr>
            <a:spLocks noGrp="1"/>
          </p:cNvSpPr>
          <p:nvPr>
            <p:ph type="ctrTitle"/>
          </p:nvPr>
        </p:nvSpPr>
        <p:spPr>
          <a:xfrm>
            <a:off x="323528" y="25343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11. Com vestien?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971600" y="692696"/>
            <a:ext cx="6048672" cy="57606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Busca un personatge que porti:</a:t>
            </a:r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316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755576" y="332656"/>
            <a:ext cx="8136904" cy="58326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Completa </a:t>
            </a:r>
            <a:r>
              <a:rPr lang="ca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aquestes frases amb les paraules: </a:t>
            </a:r>
            <a:endParaRPr lang="ca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a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a-ES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largs</a:t>
            </a:r>
            <a:r>
              <a:rPr lang="ca-ES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decorades, túniques, llargues, curts, cinturons</a:t>
            </a:r>
            <a:r>
              <a:rPr lang="ca-ES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ca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b="1" dirty="0">
                <a:solidFill>
                  <a:schemeClr val="bg1"/>
                </a:solidFill>
              </a:rPr>
              <a:t>Els homes anaven amb _______________ lligades amb ______________. </a:t>
            </a:r>
            <a:r>
              <a:rPr lang="ca-ES" b="1" dirty="0" smtClean="0">
                <a:solidFill>
                  <a:schemeClr val="bg1"/>
                </a:solidFill>
              </a:rPr>
              <a:t> Algunes </a:t>
            </a:r>
            <a:r>
              <a:rPr lang="ca-ES" b="1" dirty="0">
                <a:solidFill>
                  <a:schemeClr val="bg1"/>
                </a:solidFill>
              </a:rPr>
              <a:t>estaven __________________ per franges fosques</a:t>
            </a:r>
            <a:r>
              <a:rPr lang="ca-ES" b="1" dirty="0" smtClean="0">
                <a:solidFill>
                  <a:schemeClr val="bg1"/>
                </a:solidFill>
              </a:rPr>
              <a:t>.</a:t>
            </a:r>
          </a:p>
          <a:p>
            <a:endParaRPr lang="ca-ES" b="1" dirty="0">
              <a:solidFill>
                <a:schemeClr val="bg1"/>
              </a:solidFill>
            </a:endParaRPr>
          </a:p>
          <a:p>
            <a:r>
              <a:rPr lang="ca-ES" b="1" dirty="0">
                <a:solidFill>
                  <a:schemeClr val="bg1"/>
                </a:solidFill>
              </a:rPr>
              <a:t>Les dones també portaven túniques ____________ fins als peus i molt àmplies.  </a:t>
            </a:r>
            <a:endParaRPr lang="ca-ES" b="1" dirty="0" smtClean="0">
              <a:solidFill>
                <a:schemeClr val="bg1"/>
              </a:solidFill>
            </a:endParaRPr>
          </a:p>
          <a:p>
            <a:endParaRPr lang="ca-ES" b="1" dirty="0">
              <a:solidFill>
                <a:schemeClr val="bg1"/>
              </a:solidFill>
            </a:endParaRPr>
          </a:p>
          <a:p>
            <a:r>
              <a:rPr lang="ca-ES" b="1" dirty="0">
                <a:solidFill>
                  <a:schemeClr val="bg1"/>
                </a:solidFill>
              </a:rPr>
              <a:t>Ells duien els cabells _____________, però elles, ____________ recollits.</a:t>
            </a:r>
            <a:endParaRPr lang="ca-ES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10" name="3 Título"/>
          <p:cNvSpPr>
            <a:spLocks noGrp="1"/>
          </p:cNvSpPr>
          <p:nvPr>
            <p:ph type="ctrTitle"/>
          </p:nvPr>
        </p:nvSpPr>
        <p:spPr>
          <a:xfrm>
            <a:off x="323528" y="25343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11. 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 vestien?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4335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4" name="3 Título"/>
          <p:cNvSpPr>
            <a:spLocks noGrp="1"/>
          </p:cNvSpPr>
          <p:nvPr>
            <p:ph type="ctrTitle"/>
          </p:nvPr>
        </p:nvSpPr>
        <p:spPr>
          <a:xfrm>
            <a:off x="323528" y="25343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12. On sóc?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935596" y="999818"/>
            <a:ext cx="7272808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aquests fragments i un cop localitzats, </a:t>
            </a:r>
            <a:r>
              <a:rPr lang="ca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posa </a:t>
            </a:r>
            <a:r>
              <a:rPr lang="ca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imatge que </a:t>
            </a:r>
            <a:r>
              <a:rPr lang="ca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correspongui: </a:t>
            </a:r>
            <a:endParaRPr lang="ca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11 Imagen" descr="C:\Users\nuria\AppData\Local\Microsoft\Windows\Temporary Internet Files\Content.Word\P11404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016223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Users\nuria\AppData\Local\Microsoft\Windows\Temporary Internet Files\Content.Word\Gronxador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/>
          <a:stretch/>
        </p:blipFill>
        <p:spPr bwMode="auto">
          <a:xfrm>
            <a:off x="6804248" y="1772817"/>
            <a:ext cx="1652786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1007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4" name="3 Título"/>
          <p:cNvSpPr>
            <a:spLocks noGrp="1"/>
          </p:cNvSpPr>
          <p:nvPr>
            <p:ph type="ctrTitle"/>
          </p:nvPr>
        </p:nvSpPr>
        <p:spPr>
          <a:xfrm>
            <a:off x="323528" y="25343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12. On sóc?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935596" y="999818"/>
            <a:ext cx="7272808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aquests fragments i un cop localitzats, </a:t>
            </a:r>
            <a:r>
              <a:rPr lang="ca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posa </a:t>
            </a:r>
            <a:r>
              <a:rPr lang="ca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imatge que </a:t>
            </a:r>
            <a:r>
              <a:rPr lang="ca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correspongui: </a:t>
            </a:r>
            <a:endParaRPr lang="ca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9 Imagen" descr="C:\Users\nuria\AppData\Local\Microsoft\Windows\Temporary Internet Files\Content.Word\DSC038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8" y="1688234"/>
            <a:ext cx="271716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C:\Users\nuria\AppData\Local\Microsoft\Windows\Temporary Internet Files\Content.Word\roman dice gam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1495425" cy="154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455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4" name="3 Título"/>
          <p:cNvSpPr>
            <a:spLocks noGrp="1"/>
          </p:cNvSpPr>
          <p:nvPr>
            <p:ph type="ctrTitle"/>
          </p:nvPr>
        </p:nvSpPr>
        <p:spPr>
          <a:xfrm>
            <a:off x="323528" y="25343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12. On sóc?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935596" y="999818"/>
            <a:ext cx="7272808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aquests fragments i un cop localitzats, </a:t>
            </a:r>
            <a:r>
              <a:rPr lang="ca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posa </a:t>
            </a:r>
            <a:r>
              <a:rPr lang="ca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imatge que </a:t>
            </a:r>
            <a:r>
              <a:rPr lang="ca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correspongui: </a:t>
            </a:r>
            <a:endParaRPr lang="ca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024436"/>
              </p:ext>
            </p:extLst>
          </p:nvPr>
        </p:nvGraphicFramePr>
        <p:xfrm>
          <a:off x="611560" y="1700808"/>
          <a:ext cx="276225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3" imgW="4761905" imgH="2991268" progId="">
                  <p:embed/>
                </p:oleObj>
              </mc:Choice>
              <mc:Fallback>
                <p:oleObj r:id="rId3" imgW="4761905" imgH="299126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2344" t="51999" r="8566" b="26974"/>
                      <a:stretch>
                        <a:fillRect/>
                      </a:stretch>
                    </p:blipFill>
                    <p:spPr bwMode="auto">
                      <a:xfrm>
                        <a:off x="611560" y="1700808"/>
                        <a:ext cx="2762250" cy="1254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11 Imagen" descr="D:\FOTOS\CdA\jocs\fotos fontsromanes\Ballaruga.gif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6" t="70188" r="48490" b="15464"/>
          <a:stretch/>
        </p:blipFill>
        <p:spPr bwMode="auto">
          <a:xfrm>
            <a:off x="6300192" y="5013176"/>
            <a:ext cx="2171700" cy="1320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2994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496944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13. 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 5 diferències?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845827" y="548680"/>
            <a:ext cx="7920879" cy="64807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sz="2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Compara les 2 imatges i marca les diferències:</a:t>
            </a:r>
            <a:endParaRPr lang="ca-ES" sz="20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10" name="9 Imagen" descr="C:\Users\nuria\AppData\Local\Microsoft\Windows\Temporary Internet Files\Content.Word\P11404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864356" cy="197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D:\FOTOS\CdA\jocs\jocs\P1140446bi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5850890" cy="365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D:\FOTOS\CdA\jocs\jocs\P1140446pal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200"/>
            <a:ext cx="6350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D:\FOTOS\CdA\jocs\jocs\P1140446quatri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92644"/>
            <a:ext cx="116713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D:\FOTOS\CdA\jocs\jocs\P1140446tri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43" y="3140968"/>
            <a:ext cx="1872208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D:\FOTOS\CdA\jocs\jocs\P1140446tris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5"/>
          <a:stretch/>
        </p:blipFill>
        <p:spPr bwMode="auto">
          <a:xfrm>
            <a:off x="5436096" y="3320988"/>
            <a:ext cx="608216" cy="32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D:\FOTOS\CdA\jocs\jocs\P1140446tris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-7517" r="57187" b="7517"/>
          <a:stretch/>
        </p:blipFill>
        <p:spPr bwMode="auto">
          <a:xfrm>
            <a:off x="5567581" y="3329287"/>
            <a:ext cx="345688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D:\FOTOS\CdA\jocs\jocs\P1140446tri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23" y="3114975"/>
            <a:ext cx="1314386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D:\FOTOS\CdA\jocs\jocs\P1140446tris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09" r="53787"/>
          <a:stretch/>
        </p:blipFill>
        <p:spPr bwMode="auto">
          <a:xfrm>
            <a:off x="8011645" y="3215162"/>
            <a:ext cx="810331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 descr="D:\FOTOS\CdA\jocs\jocs\P1140446tris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-7517" r="57187" b="7517"/>
          <a:stretch/>
        </p:blipFill>
        <p:spPr bwMode="auto">
          <a:xfrm>
            <a:off x="8493026" y="3429474"/>
            <a:ext cx="345688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D:\FOTOS\CdA\jocs\jocs\P1140446tris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-7517" r="57187" b="7517"/>
          <a:stretch/>
        </p:blipFill>
        <p:spPr bwMode="auto">
          <a:xfrm>
            <a:off x="6466473" y="3114975"/>
            <a:ext cx="390375" cy="42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61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2069208"/>
            <a:ext cx="2305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ca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39224" y="2747785"/>
            <a:ext cx="172485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ca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1593" y="4579960"/>
            <a:ext cx="222535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ca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14145" y="2438540"/>
            <a:ext cx="273630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ca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13 Imagen" descr="C:\Users\nuria\AppData\Local\Microsoft\Windows\Temporary Internet Files\Content.Word\DSC038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05000" cy="163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D:\FOTOS\CdA\jocs\fotos fontsromanes\220px-Roman_statue_of_girl_playing_astragaloi_14_aC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16137" r="13993" b="15909"/>
          <a:stretch/>
        </p:blipFill>
        <p:spPr bwMode="auto">
          <a:xfrm>
            <a:off x="6948264" y="357757"/>
            <a:ext cx="1715815" cy="2148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365990"/>
              </p:ext>
            </p:extLst>
          </p:nvPr>
        </p:nvGraphicFramePr>
        <p:xfrm>
          <a:off x="3386412" y="3117117"/>
          <a:ext cx="2790257" cy="175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5" imgW="4761905" imgH="2991268" progId="">
                  <p:embed/>
                </p:oleObj>
              </mc:Choice>
              <mc:Fallback>
                <p:oleObj r:id="rId5" imgW="4761905" imgH="299126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412" y="3117117"/>
                        <a:ext cx="2790257" cy="175244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16 Imagen" descr="C:\Users\nuria\AppData\Local\Microsoft\Windows\Temporary Internet Files\Content.Word\P114043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7" y="5157192"/>
            <a:ext cx="2011259" cy="149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C:\Users\nuria\AppData\Local\Microsoft\Windows\Temporary Internet Files\Content.Word\P114044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7" y="2623206"/>
            <a:ext cx="2371299" cy="176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C:\Users\nuria\AppData\Local\Microsoft\Windows\Temporary Internet Files\Content.Word\P114044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81" y="260648"/>
            <a:ext cx="2736304" cy="200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3" descr="mirror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41" t="18752" r="20430" b="18750"/>
          <a:stretch/>
        </p:blipFill>
        <p:spPr bwMode="auto">
          <a:xfrm>
            <a:off x="6787567" y="3551770"/>
            <a:ext cx="1876512" cy="242571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787567" y="6165304"/>
            <a:ext cx="187651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ca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756945" y="6284426"/>
            <a:ext cx="222535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ca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429665" y="5069426"/>
            <a:ext cx="288032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ca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983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0"/>
            <a:ext cx="91440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14. 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Quina paraula s’amaga?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827584" y="548680"/>
            <a:ext cx="7920879" cy="64807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sz="2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Ordena les lletres :</a:t>
            </a:r>
            <a:endParaRPr lang="ca-ES" sz="20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04478" y="4188651"/>
            <a:ext cx="2190581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a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XORGANDOR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29765" y="4716026"/>
            <a:ext cx="2165293" cy="12332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7" name="16 Imagen" descr="http://www.jugamalcarrer.com/img/p/597-841-large.jpg">
            <a:hlinkClick r:id="rId2"/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4" t="31257" r="29405" b="40179"/>
          <a:stretch/>
        </p:blipFill>
        <p:spPr bwMode="auto">
          <a:xfrm>
            <a:off x="604479" y="1579983"/>
            <a:ext cx="2212454" cy="2414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17 Imagen" descr="https://encrypted-tbn1.gstatic.com/images?q=tbn:ANd9GcS0au1fRAf8e0WGI_p9tlgi5SS5Qt7RWxv0y6osG0dFkH7Zh_P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79983"/>
            <a:ext cx="2304256" cy="2414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http://www.jugarijugar.com/1052-3125-large/tauler-polivalent-de-fusta-amb-feltre-.jpg">
            <a:hlinkClick r:id="rId6"/>
          </p:cNvPr>
          <p:cNvPicPr/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79985"/>
            <a:ext cx="2376264" cy="241476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129270" y="4716026"/>
            <a:ext cx="2306826" cy="12332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796136" y="4716026"/>
            <a:ext cx="2376264" cy="12332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796136" y="4188651"/>
            <a:ext cx="2376264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a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LUTARE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131840" y="4175416"/>
            <a:ext cx="2304256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a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XISTEF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17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0"/>
            <a:ext cx="91440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14. 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Quina paraula s’amaga?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827584" y="548680"/>
            <a:ext cx="7920879" cy="64807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sz="2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Ordena les lletres :</a:t>
            </a:r>
            <a:endParaRPr lang="ca-ES" sz="20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04478" y="4188651"/>
            <a:ext cx="2190581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a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SACARAM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29765" y="4716026"/>
            <a:ext cx="2165293" cy="12332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129270" y="4716026"/>
            <a:ext cx="2306826" cy="12332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796136" y="4716026"/>
            <a:ext cx="2376264" cy="12332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796136" y="4188651"/>
            <a:ext cx="2376264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a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RECROTA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129270" y="4167185"/>
            <a:ext cx="2304256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a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TALIPO</a:t>
            </a:r>
            <a:endParaRPr kumimoji="0" lang="ca-E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" name="23 Imagen" descr="http://www.usask.ca/antiquities/images/collection/hellenistic/maskclaycomic.jpg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8" y="1484784"/>
            <a:ext cx="2190580" cy="268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26 Imagen"/>
          <p:cNvPicPr/>
          <p:nvPr/>
        </p:nvPicPr>
        <p:blipFill>
          <a:blip r:embed="rId4"/>
          <a:srcRect l="5822" t="5435" r="5876" b="4891"/>
          <a:stretch>
            <a:fillRect/>
          </a:stretch>
        </p:blipFill>
        <p:spPr bwMode="auto">
          <a:xfrm>
            <a:off x="3167844" y="1628800"/>
            <a:ext cx="222967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27 Imagen" descr="https://encrypted-tbn0.gstatic.com/images?q=tbn:ANd9GcT5Gfszv-mzEZfe101fZrmNHnkai8YUpUaJd7WG83M1-LwAaUC2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3"/>
            <a:ext cx="2376264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261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7596336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15. 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Cert o fals?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1192289" y="548680"/>
            <a:ext cx="7920879" cy="64807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sz="2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Marca la resposta correcta:</a:t>
            </a:r>
            <a:endParaRPr lang="ca-ES" sz="20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00874"/>
              </p:ext>
            </p:extLst>
          </p:nvPr>
        </p:nvGraphicFramePr>
        <p:xfrm>
          <a:off x="971600" y="1844824"/>
          <a:ext cx="6768752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6664"/>
                <a:gridCol w="792088"/>
              </a:tblGrid>
              <a:tr h="268796">
                <a:tc rowSpan="2">
                  <a:txBody>
                    <a:bodyPr/>
                    <a:lstStyle/>
                    <a:p>
                      <a:pPr marL="269875" indent="-43180" algn="l">
                        <a:spcAft>
                          <a:spcPts val="0"/>
                        </a:spcAft>
                      </a:pPr>
                      <a:r>
                        <a:rPr kumimoji="0" lang="ca-E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carreta és estirada per 2 oques.</a:t>
                      </a:r>
                      <a:endParaRPr lang="ca-E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6879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55491"/>
              </p:ext>
            </p:extLst>
          </p:nvPr>
        </p:nvGraphicFramePr>
        <p:xfrm>
          <a:off x="971600" y="2708920"/>
          <a:ext cx="6768752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6664"/>
                <a:gridCol w="792088"/>
              </a:tblGrid>
              <a:tr h="268796">
                <a:tc rowSpan="2">
                  <a:txBody>
                    <a:bodyPr/>
                    <a:lstStyle/>
                    <a:p>
                      <a:pPr marL="269875" indent="-43180" algn="l">
                        <a:spcAft>
                          <a:spcPts val="0"/>
                        </a:spcAft>
                      </a:pPr>
                      <a:r>
                        <a:rPr kumimoji="0" lang="ca-E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malabarista juga amb cinc pilotes.</a:t>
                      </a:r>
                      <a:endParaRPr lang="ca-E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>
                          <a:latin typeface="+mj-lt"/>
                        </a:rPr>
                        <a:t>  F</a:t>
                      </a:r>
                      <a:endParaRPr lang="ca-ES" sz="2000" dirty="0">
                        <a:latin typeface="+mj-lt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6879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529184"/>
              </p:ext>
            </p:extLst>
          </p:nvPr>
        </p:nvGraphicFramePr>
        <p:xfrm>
          <a:off x="971600" y="3645024"/>
          <a:ext cx="6768752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6664"/>
                <a:gridCol w="792088"/>
              </a:tblGrid>
              <a:tr h="29696">
                <a:tc rowSpan="2">
                  <a:txBody>
                    <a:bodyPr/>
                    <a:lstStyle/>
                    <a:p>
                      <a:pPr marL="269875" indent="-43180" algn="l">
                        <a:spcAft>
                          <a:spcPts val="0"/>
                        </a:spcAft>
                      </a:pPr>
                      <a:r>
                        <a:rPr kumimoji="0" lang="ca-E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dona ha llençat la baldufa amb un pal </a:t>
                      </a:r>
                      <a:r>
                        <a:rPr kumimoji="0" lang="ca-E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té una corda</a:t>
                      </a:r>
                      <a:r>
                        <a:rPr kumimoji="0" lang="ca-E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a-E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>
                          <a:latin typeface="+mj-lt"/>
                        </a:rPr>
                        <a:t>  F</a:t>
                      </a:r>
                      <a:endParaRPr lang="ca-ES" sz="2000" dirty="0">
                        <a:latin typeface="+mj-lt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6879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18436"/>
              </p:ext>
            </p:extLst>
          </p:nvPr>
        </p:nvGraphicFramePr>
        <p:xfrm>
          <a:off x="971600" y="4581128"/>
          <a:ext cx="6768752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6664"/>
                <a:gridCol w="792088"/>
              </a:tblGrid>
              <a:tr h="29696">
                <a:tc rowSpan="2">
                  <a:txBody>
                    <a:bodyPr/>
                    <a:lstStyle/>
                    <a:p>
                      <a:pPr marL="269875" indent="-43180" algn="l">
                        <a:spcAft>
                          <a:spcPts val="0"/>
                        </a:spcAft>
                      </a:pPr>
                      <a:r>
                        <a:rPr kumimoji="0" lang="ca-E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Tots els jugadors passen la pilota amb la mà dreta.</a:t>
                      </a:r>
                      <a:endParaRPr lang="ca-E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>
                          <a:latin typeface="+mj-lt"/>
                        </a:rPr>
                        <a:t>  F</a:t>
                      </a:r>
                      <a:endParaRPr lang="ca-ES" sz="2000" dirty="0">
                        <a:latin typeface="+mj-lt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6879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967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7596336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15. 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Cert o fals?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1192289" y="548680"/>
            <a:ext cx="7920879" cy="64807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sz="2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Marca la resposta correcta:</a:t>
            </a:r>
            <a:endParaRPr lang="ca-ES" sz="20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82019"/>
              </p:ext>
            </p:extLst>
          </p:nvPr>
        </p:nvGraphicFramePr>
        <p:xfrm>
          <a:off x="971600" y="1844824"/>
          <a:ext cx="6768752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6664"/>
                <a:gridCol w="792088"/>
              </a:tblGrid>
              <a:tr h="268796">
                <a:tc rowSpan="2">
                  <a:txBody>
                    <a:bodyPr/>
                    <a:lstStyle/>
                    <a:p>
                      <a:pPr marL="269875" indent="-43180" algn="l">
                        <a:spcAft>
                          <a:spcPts val="0"/>
                        </a:spcAft>
                      </a:pPr>
                      <a:r>
                        <a:rPr kumimoji="0" lang="ca-E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 dona que es gronxa se li mou el cabell.</a:t>
                      </a:r>
                      <a:endParaRPr lang="ca-E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6879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780675"/>
              </p:ext>
            </p:extLst>
          </p:nvPr>
        </p:nvGraphicFramePr>
        <p:xfrm>
          <a:off x="971600" y="2708920"/>
          <a:ext cx="6768752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6664"/>
                <a:gridCol w="792088"/>
              </a:tblGrid>
              <a:tr h="268796">
                <a:tc rowSpan="2">
                  <a:txBody>
                    <a:bodyPr/>
                    <a:lstStyle/>
                    <a:p>
                      <a:pPr marL="269875" indent="-43180" algn="l">
                        <a:spcAft>
                          <a:spcPts val="0"/>
                        </a:spcAft>
                      </a:pPr>
                      <a:r>
                        <a:rPr kumimoji="0" lang="ca-E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màscara representa un home gran, calb i amb barba.</a:t>
                      </a:r>
                      <a:endParaRPr lang="ca-E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>
                          <a:latin typeface="+mj-lt"/>
                        </a:rPr>
                        <a:t>  F</a:t>
                      </a:r>
                      <a:endParaRPr lang="ca-ES" sz="2000" dirty="0">
                        <a:latin typeface="+mj-lt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6879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45002"/>
              </p:ext>
            </p:extLst>
          </p:nvPr>
        </p:nvGraphicFramePr>
        <p:xfrm>
          <a:off x="971600" y="3645024"/>
          <a:ext cx="6768752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6664"/>
                <a:gridCol w="792088"/>
              </a:tblGrid>
              <a:tr h="29696">
                <a:tc rowSpan="2">
                  <a:txBody>
                    <a:bodyPr/>
                    <a:lstStyle/>
                    <a:p>
                      <a:pPr marL="269875" indent="-43180" algn="l">
                        <a:spcAft>
                          <a:spcPts val="0"/>
                        </a:spcAft>
                      </a:pPr>
                      <a:r>
                        <a:rPr kumimoji="0" lang="ca-E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tauler dels daus és sostingut per les cames dels jugadors.</a:t>
                      </a:r>
                      <a:endParaRPr lang="ca-E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>
                          <a:latin typeface="+mj-lt"/>
                        </a:rPr>
                        <a:t>  F</a:t>
                      </a:r>
                      <a:endParaRPr lang="ca-ES" sz="2000" dirty="0">
                        <a:latin typeface="+mj-lt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6879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1994"/>
              </p:ext>
            </p:extLst>
          </p:nvPr>
        </p:nvGraphicFramePr>
        <p:xfrm>
          <a:off x="971600" y="4581128"/>
          <a:ext cx="6768752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6664"/>
                <a:gridCol w="792088"/>
              </a:tblGrid>
              <a:tr h="29696">
                <a:tc rowSpan="2">
                  <a:txBody>
                    <a:bodyPr/>
                    <a:lstStyle/>
                    <a:p>
                      <a:pPr marL="269875" indent="-43180" algn="l">
                        <a:spcAft>
                          <a:spcPts val="0"/>
                        </a:spcAft>
                      </a:pPr>
                      <a:r>
                        <a:rPr kumimoji="0" lang="ca-E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Tots els competidors de les nous porten el mateix pentinat.</a:t>
                      </a:r>
                      <a:endParaRPr lang="ca-E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>
                          <a:latin typeface="+mj-lt"/>
                        </a:rPr>
                        <a:t>  F</a:t>
                      </a:r>
                      <a:endParaRPr lang="ca-ES" sz="2000" dirty="0">
                        <a:latin typeface="+mj-lt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6879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</a:t>
                      </a:r>
                      <a:endParaRPr lang="ca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773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7596336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17. En quin joc estic?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1200471" y="836712"/>
            <a:ext cx="7547993" cy="12241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>
                <a:solidFill>
                  <a:schemeClr val="tx1"/>
                </a:solidFill>
              </a:rPr>
              <a:t>Llegeix les pistes i </a:t>
            </a:r>
            <a:r>
              <a:rPr lang="ca-ES" b="1" dirty="0" smtClean="0">
                <a:solidFill>
                  <a:schemeClr val="tx1"/>
                </a:solidFill>
              </a:rPr>
              <a:t>posa </a:t>
            </a:r>
            <a:r>
              <a:rPr lang="ca-ES" b="1" dirty="0">
                <a:solidFill>
                  <a:schemeClr val="tx1"/>
                </a:solidFill>
              </a:rPr>
              <a:t>al costat </a:t>
            </a:r>
            <a:r>
              <a:rPr lang="ca-ES" b="1" dirty="0" smtClean="0">
                <a:solidFill>
                  <a:schemeClr val="tx1"/>
                </a:solidFill>
              </a:rPr>
              <a:t> la imatge </a:t>
            </a:r>
            <a:r>
              <a:rPr lang="ca-ES" b="1" dirty="0">
                <a:solidFill>
                  <a:schemeClr val="tx1"/>
                </a:solidFill>
              </a:rPr>
              <a:t>del </a:t>
            </a:r>
            <a:r>
              <a:rPr lang="ca-ES" b="1" dirty="0" smtClean="0">
                <a:solidFill>
                  <a:schemeClr val="tx1"/>
                </a:solidFill>
              </a:rPr>
              <a:t>personatge  </a:t>
            </a:r>
            <a:r>
              <a:rPr lang="ca-ES" b="1" dirty="0">
                <a:solidFill>
                  <a:schemeClr val="tx1"/>
                </a:solidFill>
              </a:rPr>
              <a:t>que </a:t>
            </a:r>
            <a:r>
              <a:rPr lang="ca-ES" b="1" dirty="0" smtClean="0">
                <a:solidFill>
                  <a:schemeClr val="tx1"/>
                </a:solidFill>
              </a:rPr>
              <a:t>parla:</a:t>
            </a:r>
            <a:endParaRPr lang="ca-ES" dirty="0">
              <a:solidFill>
                <a:schemeClr val="tx1"/>
              </a:solidFill>
            </a:endParaRPr>
          </a:p>
          <a:p>
            <a:pPr algn="l"/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85834"/>
              </p:ext>
            </p:extLst>
          </p:nvPr>
        </p:nvGraphicFramePr>
        <p:xfrm>
          <a:off x="1259632" y="1844824"/>
          <a:ext cx="727280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2376264"/>
              </a:tblGrid>
              <a:tr h="149736"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Porto una túnica molt fina i escotada i m’han pentinat amb petites trenes que es recullen al clatell.</a:t>
                      </a:r>
                      <a:endParaRPr lang="ca-E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175812"/>
              </p:ext>
            </p:extLst>
          </p:nvPr>
        </p:nvGraphicFramePr>
        <p:xfrm>
          <a:off x="1259632" y="4221087"/>
          <a:ext cx="727280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2376264"/>
              </a:tblGrid>
              <a:tr h="1449328"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9875" marR="0" indent="-4318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Estic suportant un gran pes sobre les espatlles i ja  no puc més.</a:t>
                      </a: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123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7596336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16. 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 quin joc estic?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1200471" y="836712"/>
            <a:ext cx="7547993" cy="12241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>
                <a:solidFill>
                  <a:schemeClr val="tx1"/>
                </a:solidFill>
              </a:rPr>
              <a:t>Llegeix les pistes i </a:t>
            </a:r>
            <a:r>
              <a:rPr lang="ca-ES" b="1" dirty="0" smtClean="0">
                <a:solidFill>
                  <a:schemeClr val="tx1"/>
                </a:solidFill>
              </a:rPr>
              <a:t>posa </a:t>
            </a:r>
            <a:r>
              <a:rPr lang="ca-ES" b="1" dirty="0">
                <a:solidFill>
                  <a:schemeClr val="tx1"/>
                </a:solidFill>
              </a:rPr>
              <a:t>al costat </a:t>
            </a:r>
            <a:r>
              <a:rPr lang="ca-ES" b="1" dirty="0" smtClean="0">
                <a:solidFill>
                  <a:schemeClr val="tx1"/>
                </a:solidFill>
              </a:rPr>
              <a:t> la imatge </a:t>
            </a:r>
            <a:r>
              <a:rPr lang="ca-ES" b="1" dirty="0">
                <a:solidFill>
                  <a:schemeClr val="tx1"/>
                </a:solidFill>
              </a:rPr>
              <a:t>del </a:t>
            </a:r>
            <a:r>
              <a:rPr lang="ca-ES" b="1" dirty="0" smtClean="0">
                <a:solidFill>
                  <a:schemeClr val="tx1"/>
                </a:solidFill>
              </a:rPr>
              <a:t>personatge  </a:t>
            </a:r>
            <a:r>
              <a:rPr lang="ca-ES" b="1" dirty="0">
                <a:solidFill>
                  <a:schemeClr val="tx1"/>
                </a:solidFill>
              </a:rPr>
              <a:t>que </a:t>
            </a:r>
            <a:r>
              <a:rPr lang="ca-ES" b="1" dirty="0" smtClean="0">
                <a:solidFill>
                  <a:schemeClr val="tx1"/>
                </a:solidFill>
              </a:rPr>
              <a:t>parla:</a:t>
            </a:r>
            <a:endParaRPr lang="ca-ES" dirty="0">
              <a:solidFill>
                <a:schemeClr val="tx1"/>
              </a:solidFill>
            </a:endParaRPr>
          </a:p>
          <a:p>
            <a:pPr algn="l"/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967513"/>
              </p:ext>
            </p:extLst>
          </p:nvPr>
        </p:nvGraphicFramePr>
        <p:xfrm>
          <a:off x="1259632" y="1844824"/>
          <a:ext cx="727280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2376264"/>
              </a:tblGrid>
              <a:tr h="149736"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 d’anar amb compte amb aquesta parella d’animals, que sovint s’espanten i comencen a córrer.</a:t>
                      </a: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8531"/>
              </p:ext>
            </p:extLst>
          </p:nvPr>
        </p:nvGraphicFramePr>
        <p:xfrm>
          <a:off x="1259632" y="4221087"/>
          <a:ext cx="727280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2376264"/>
              </a:tblGrid>
              <a:tr h="1449328"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Ah! Quin ensurt que he tingut. No m’esperava un impacte així!</a:t>
                      </a: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727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7596336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16. 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 quin joc estic?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1200471" y="836712"/>
            <a:ext cx="7547993" cy="12241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>
                <a:solidFill>
                  <a:schemeClr val="tx1"/>
                </a:solidFill>
              </a:rPr>
              <a:t>Llegeix les pistes i </a:t>
            </a:r>
            <a:r>
              <a:rPr lang="ca-ES" b="1" dirty="0" smtClean="0">
                <a:solidFill>
                  <a:schemeClr val="tx1"/>
                </a:solidFill>
              </a:rPr>
              <a:t>posa </a:t>
            </a:r>
            <a:r>
              <a:rPr lang="ca-ES" b="1" dirty="0">
                <a:solidFill>
                  <a:schemeClr val="tx1"/>
                </a:solidFill>
              </a:rPr>
              <a:t>al costat </a:t>
            </a:r>
            <a:r>
              <a:rPr lang="ca-ES" b="1" dirty="0" smtClean="0">
                <a:solidFill>
                  <a:schemeClr val="tx1"/>
                </a:solidFill>
              </a:rPr>
              <a:t> la imatge </a:t>
            </a:r>
            <a:r>
              <a:rPr lang="ca-ES" b="1" dirty="0">
                <a:solidFill>
                  <a:schemeClr val="tx1"/>
                </a:solidFill>
              </a:rPr>
              <a:t>del </a:t>
            </a:r>
            <a:r>
              <a:rPr lang="ca-ES" b="1" dirty="0" smtClean="0">
                <a:solidFill>
                  <a:schemeClr val="tx1"/>
                </a:solidFill>
              </a:rPr>
              <a:t>personatge  </a:t>
            </a:r>
            <a:r>
              <a:rPr lang="ca-ES" b="1" dirty="0">
                <a:solidFill>
                  <a:schemeClr val="tx1"/>
                </a:solidFill>
              </a:rPr>
              <a:t>que </a:t>
            </a:r>
            <a:r>
              <a:rPr lang="ca-ES" b="1" dirty="0" smtClean="0">
                <a:solidFill>
                  <a:schemeClr val="tx1"/>
                </a:solidFill>
              </a:rPr>
              <a:t>parla:</a:t>
            </a:r>
            <a:endParaRPr lang="ca-ES" dirty="0">
              <a:solidFill>
                <a:schemeClr val="tx1"/>
              </a:solidFill>
            </a:endParaRPr>
          </a:p>
          <a:p>
            <a:pPr algn="l"/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7571"/>
              </p:ext>
            </p:extLst>
          </p:nvPr>
        </p:nvGraphicFramePr>
        <p:xfrm>
          <a:off x="1259632" y="1844824"/>
          <a:ext cx="727280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2376264"/>
              </a:tblGrid>
              <a:tr h="149736"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Espero que després d’aquesta gran demostració d’habilitat, aquests badocs em donin una bona propina.</a:t>
                      </a: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69890"/>
              </p:ext>
            </p:extLst>
          </p:nvPr>
        </p:nvGraphicFramePr>
        <p:xfrm>
          <a:off x="1259632" y="4221087"/>
          <a:ext cx="727280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2376264"/>
              </a:tblGrid>
              <a:tr h="1449328"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Eh, que estic aquí! Passeu-me la pilota!</a:t>
                      </a: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 smtClean="0"/>
                    </a:p>
                    <a:p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524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7596336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17. 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Mirem els detalls!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1187624" y="669369"/>
            <a:ext cx="7547993" cy="12241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 la imatge i completa les frases amb les paraules adequades (tatxa les incorrectes):</a:t>
            </a:r>
          </a:p>
          <a:p>
            <a:pPr algn="l"/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01414"/>
              </p:ext>
            </p:extLst>
          </p:nvPr>
        </p:nvGraphicFramePr>
        <p:xfrm>
          <a:off x="1259632" y="1556792"/>
          <a:ext cx="727280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4608512"/>
              </a:tblGrid>
              <a:tr h="149736"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L’angle de l’escena simula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una cantonada/ una cortina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on s’amaga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 cupido/ un dimoni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per donar un ensurt al seu amic.</a:t>
                      </a:r>
                    </a:p>
                    <a:p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Porta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una gran/ una petita 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màscara i treu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braç/ una cama 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 la boca. L’espantat sorprès mostra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els palmells/ els dors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les mans.</a:t>
                      </a:r>
                      <a:endParaRPr lang="ca-ES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9 Imagen" descr="C:\Users\nuria\AppData\Local\Microsoft\Windows\Temporary Internet Files\Content.Word\DSC038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2520280" cy="20882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2938"/>
              </p:ext>
            </p:extLst>
          </p:nvPr>
        </p:nvGraphicFramePr>
        <p:xfrm>
          <a:off x="1259632" y="4005064"/>
          <a:ext cx="727280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4608512"/>
              </a:tblGrid>
              <a:tr h="149736"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l’escena hi ha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4/ 5 nois/ noies 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que estan jugant a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les nous/ els daus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Un d’ells llença una nou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dret/ mig acotxat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mentre se sosté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 túnica/ el mantell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amb la mà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esquerra/ dreta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Un company guarda les seves nous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la butxaca/ en un plec del mantell.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4" name="13 Imagen" descr="C:\Users\nuria\AppData\Local\Microsoft\Windows\Temporary Internet Files\Content.Word\P11404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2520280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581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7596336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17. 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Mirem els detalls!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1187624" y="669369"/>
            <a:ext cx="7547993" cy="12241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 la imatge i completa les frases amb les paraules adequades (tatxa les incorrectes):</a:t>
            </a:r>
          </a:p>
          <a:p>
            <a:pPr algn="l"/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56350"/>
              </p:ext>
            </p:extLst>
          </p:nvPr>
        </p:nvGraphicFramePr>
        <p:xfrm>
          <a:off x="1259632" y="1556792"/>
          <a:ext cx="72728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4608512"/>
              </a:tblGrid>
              <a:tr h="149736"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Tres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homes/ dones 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juguen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daus/ ossets vermells/ blancs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damunt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 taulell/ una taula de fusta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Un està assegut sobre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 tamboret/ un tronc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 l’altre sobre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 banc/ una cadira de tisora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El del centre porta una túnica amb mànigues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curtes/ llargues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decorada amb unes franges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vermelles/ negres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de dalt a baix.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62434"/>
              </p:ext>
            </p:extLst>
          </p:nvPr>
        </p:nvGraphicFramePr>
        <p:xfrm>
          <a:off x="1304798" y="4293096"/>
          <a:ext cx="727280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4608512"/>
              </a:tblGrid>
              <a:tr h="149736">
                <a:tc>
                  <a:txBody>
                    <a:bodyPr/>
                    <a:lstStyle/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269875" indent="-43180"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Quatre/ tres cupidos/ nens 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juguen al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cèrcol/ io-io 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que empenyen amb </a:t>
                      </a:r>
                      <a:r>
                        <a:rPr kumimoji="0" lang="ca-ES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 pal/ una branca</a:t>
                      </a:r>
                      <a:r>
                        <a:rPr kumimoji="0" lang="ca-ES" sz="1800" b="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a-ES" sz="18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a-ES" sz="18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a-ES" sz="18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3" name="12 Imagen" descr="D:\FOTOS\CdA\jocs\fotos fontsromanes\roman dice gam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252028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C:\Users\nuria\AppData\Local\Microsoft\Windows\Temporary Internet Files\Content.Word\P11404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07" y="4365104"/>
            <a:ext cx="2496513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566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7596336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18. 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ara com sóc?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1187624" y="669369"/>
            <a:ext cx="7547993" cy="743407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Busquem l’equivalent actual de cada joc romà i el posem al costat: </a:t>
            </a:r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13" name="12 Imagen" descr="D:\FOTOS\CdA\jocs\fotos fontsromanes\Gronxador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3937" r="7217" b="16376"/>
          <a:stretch/>
        </p:blipFill>
        <p:spPr bwMode="auto">
          <a:xfrm>
            <a:off x="683568" y="1556792"/>
            <a:ext cx="2448272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9" descr="Malavars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1872208" cy="3126581"/>
          </a:xfrm>
          <a:prstGeom prst="rect">
            <a:avLst/>
          </a:prstGeom>
          <a:noFill/>
          <a:effectLst/>
          <a:extLst/>
        </p:spPr>
      </p:pic>
      <p:pic>
        <p:nvPicPr>
          <p:cNvPr id="17" name="16 Imagen" descr="C:\Users\nuria\AppData\Local\Microsoft\Windows\Temporary Internet Files\Content.Word\DSC038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93824"/>
            <a:ext cx="2664296" cy="1963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03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/>
          <a:lstStyle/>
          <a:p>
            <a:pPr algn="l"/>
            <a:r>
              <a: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Com són els jocs?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6395697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Classifica  els jocs segons siguin:</a:t>
            </a:r>
          </a:p>
          <a:p>
            <a:pPr algn="l"/>
            <a:endParaRPr lang="ca-E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36" y="1620203"/>
            <a:ext cx="3960440" cy="21602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Que </a:t>
            </a:r>
            <a:r>
              <a:rPr kumimoji="0" lang="es-ES" b="1" i="0" u="none" strike="noStrike" cap="none" normalizeH="0" baseline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imitin</a:t>
            </a:r>
            <a:r>
              <a:rPr kumimoji="0" lang="es-ES" b="1" i="0" u="none" strike="noStrike" cap="none" normalizeH="0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 les coses que fan </a:t>
            </a:r>
            <a:r>
              <a:rPr kumimoji="0" lang="es-ES" b="1" i="0" u="none" strike="noStrike" cap="none" normalizeH="0" baseline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els</a:t>
            </a:r>
            <a:r>
              <a:rPr kumimoji="0" lang="es-ES" b="1" i="0" u="none" strike="noStrike" cap="none" normalizeH="0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s-ES" b="1" i="0" u="none" strike="noStrike" cap="none" normalizeH="0" baseline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adults</a:t>
            </a:r>
            <a:r>
              <a:rPr kumimoji="0" lang="es-ES" sz="1200" b="1" i="0" u="none" strike="noStrike" cap="none" normalizeH="0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:</a:t>
            </a:r>
            <a:endParaRPr kumimoji="0" lang="ca-ES" sz="1800" b="0" i="0" u="none" strike="noStrike" cap="none" normalizeH="0" baseline="0" dirty="0" smtClean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44008" y="1620203"/>
            <a:ext cx="3960440" cy="2168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Jocs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amb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moviment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:</a:t>
            </a:r>
            <a:endParaRPr kumimoji="0" lang="ca-E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4089154"/>
            <a:ext cx="3960440" cy="24327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Jocs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 de pensar:</a:t>
            </a:r>
            <a:endParaRPr kumimoji="0" lang="ca-ES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44008" y="4089154"/>
            <a:ext cx="3947487" cy="24429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Jocs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d’atzar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:</a:t>
            </a:r>
            <a:endParaRPr kumimoji="0" lang="ca-E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93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7596336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18. 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ara com sóc?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1187624" y="669369"/>
            <a:ext cx="7547993" cy="743407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a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Busquem l’equivalent actual de cada joc romà i el posem al costat: </a:t>
            </a:r>
            <a:endParaRPr lang="ca-E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652739"/>
              </p:ext>
            </p:extLst>
          </p:nvPr>
        </p:nvGraphicFramePr>
        <p:xfrm>
          <a:off x="899592" y="1700808"/>
          <a:ext cx="3439550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3" imgW="4761905" imgH="2991268" progId="">
                  <p:embed/>
                </p:oleObj>
              </mc:Choice>
              <mc:Fallback>
                <p:oleObj r:id="rId3" imgW="4761905" imgH="299126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00808"/>
                        <a:ext cx="3439550" cy="216024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11 Imagen" descr="D:\FOTOS\CdA\jocs\fotos fontsromanes\harpastum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8" b="4260"/>
          <a:stretch/>
        </p:blipFill>
        <p:spPr bwMode="auto">
          <a:xfrm>
            <a:off x="5724128" y="3717032"/>
            <a:ext cx="2996927" cy="2910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6532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79512" y="0"/>
            <a:ext cx="8712968" cy="936104"/>
          </a:xfrm>
        </p:spPr>
        <p:txBody>
          <a:bodyPr>
            <a:normAutofit/>
          </a:bodyPr>
          <a:lstStyle/>
          <a:p>
            <a:pPr algn="l"/>
            <a:r>
              <a:rPr lang="ca-E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19. 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 estic amagada?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920879" cy="64807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sz="2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Marca les paraules amagades:</a:t>
            </a:r>
            <a:endParaRPr lang="ca-ES" sz="20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15402"/>
              </p:ext>
            </p:extLst>
          </p:nvPr>
        </p:nvGraphicFramePr>
        <p:xfrm>
          <a:off x="1331642" y="1268764"/>
          <a:ext cx="6624736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806"/>
                <a:gridCol w="551806"/>
                <a:gridCol w="551806"/>
                <a:gridCol w="551806"/>
                <a:gridCol w="551806"/>
                <a:gridCol w="551806"/>
                <a:gridCol w="551806"/>
                <a:gridCol w="551806"/>
                <a:gridCol w="552572"/>
                <a:gridCol w="552572"/>
                <a:gridCol w="552572"/>
                <a:gridCol w="552572"/>
              </a:tblGrid>
              <a:tr h="432048"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43180" algn="ctr">
                        <a:spcAft>
                          <a:spcPts val="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a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03413" y="180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kumimoji="0" lang="ca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</a:br>
            <a:r>
              <a:rPr kumimoji="0" lang="ca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ca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</a:b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5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Unim el dibuix i el text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683568" y="725855"/>
            <a:ext cx="6247846" cy="87908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Col·loca cada dibuix amb el seu text:</a:t>
            </a:r>
          </a:p>
          <a:p>
            <a:pPr algn="l"/>
            <a:endParaRPr lang="ca-E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85665" y="4293096"/>
            <a:ext cx="1607989" cy="216024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Joc</a:t>
            </a:r>
            <a:r>
              <a:rPr kumimoji="0" lang="ca-ES" sz="1600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de llançament dels daus per aconseguir una puntuació </a:t>
            </a:r>
            <a:r>
              <a:rPr kumimoji="0" lang="ca-ES" sz="1600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fixada.</a:t>
            </a:r>
            <a:endParaRPr kumimoji="0" lang="ca-E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764954" y="4293096"/>
            <a:ext cx="1584176" cy="216024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a-E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OSSETS</a:t>
            </a:r>
            <a:endParaRPr lang="ca-ES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a-E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Joc de llançament a l’aire de 5 ossets per a recollir-los amb la mà o les </a:t>
            </a:r>
            <a:r>
              <a:rPr lang="ca-ES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mans.</a:t>
            </a:r>
            <a:r>
              <a:rPr lang="ca-ES" sz="1600" dirty="0" smtClean="0"/>
              <a:t>.</a:t>
            </a:r>
            <a:endParaRPr lang="ca-ES" sz="16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33491" y="4293096"/>
            <a:ext cx="1512168" cy="216024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a-E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BALDUFA</a:t>
            </a:r>
          </a:p>
          <a:p>
            <a:endParaRPr lang="ca-ES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a-E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Fer-la rodar el màxim de temps possible.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40959" y="4293096"/>
            <a:ext cx="1637381" cy="216024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a-E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TRIANGLE DE NOUS</a:t>
            </a:r>
            <a:endParaRPr lang="ca-ES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a-E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Llençar una nou damunt una piràmide de nous, sense que es moguin.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Imagen"/>
          <p:cNvPicPr/>
          <p:nvPr/>
        </p:nvPicPr>
        <p:blipFill>
          <a:blip r:embed="rId2" cstate="print"/>
          <a:srcRect l="14131" t="20536" r="16733" b="22768"/>
          <a:stretch>
            <a:fillRect/>
          </a:stretch>
        </p:blipFill>
        <p:spPr bwMode="auto">
          <a:xfrm>
            <a:off x="694592" y="1620582"/>
            <a:ext cx="1699063" cy="15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http://www.baldufa.com/foto0.jpg">
            <a:hlinkClick r:id="rId3"/>
          </p:cNvPr>
          <p:cNvPicPr/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97236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http://www.vcoins.com/backoffice/upload/product_image/5/2/6/2fpAK8nJRbQ6oX3tA4jPMiN79SxHa5.jpg">
            <a:hlinkClick r:id="rId5"/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734349"/>
            <a:ext cx="1857375" cy="134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http://www2.antiquesnavigator.com/ebay/images/2012/150731228231.jpg">
            <a:hlinkClick r:id="rId7"/>
          </p:cNvPr>
          <p:cNvPicPr/>
          <p:nvPr/>
        </p:nvPicPr>
        <p:blipFill>
          <a:blip r:embed="rId8">
            <a:clrChange>
              <a:clrFrom>
                <a:srgbClr val="FFE9CD"/>
              </a:clrFrom>
              <a:clrTo>
                <a:srgbClr val="FFE9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571781"/>
            <a:ext cx="1762125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06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Com s’hi juga?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920879" cy="101194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Posa el nom de la joguina i completa el quadre gran, explicant com s’hi jugaria:</a:t>
            </a:r>
          </a:p>
          <a:p>
            <a:pPr algn="l"/>
            <a:endParaRPr lang="ca-E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88254" y="4492867"/>
            <a:ext cx="2847641" cy="185603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95950" y="1931863"/>
            <a:ext cx="2232248" cy="42366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691222" y="1918559"/>
            <a:ext cx="2257042" cy="42366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427984" y="4490253"/>
            <a:ext cx="2952328" cy="18586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D:\FOTOS\CdA\jocs\fotos fontsromanes\0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50" y="2651284"/>
            <a:ext cx="2232248" cy="153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http://www.jugamalcarrer.com/img/p/597-841-large.jpg">
            <a:hlinkClick r:id="rId3"/>
          </p:cNvPr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4" t="31257" r="29405" b="40179"/>
          <a:stretch/>
        </p:blipFill>
        <p:spPr bwMode="auto">
          <a:xfrm>
            <a:off x="4691220" y="2443139"/>
            <a:ext cx="2401059" cy="1921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738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15616" y="4509120"/>
            <a:ext cx="3024336" cy="194421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75656" y="1627753"/>
            <a:ext cx="2160240" cy="42366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004048" y="1627753"/>
            <a:ext cx="2448272" cy="42366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866274" y="4509120"/>
            <a:ext cx="3018094" cy="194421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822" t="5435" r="5876" b="4891"/>
          <a:stretch>
            <a:fillRect/>
          </a:stretch>
        </p:blipFill>
        <p:spPr bwMode="auto">
          <a:xfrm>
            <a:off x="5161859" y="2188984"/>
            <a:ext cx="2146444" cy="207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https://encrypted-tbn0.gstatic.com/images?q=tbn:ANd9GcQJBwbDxZ7mOQSUQ1F5_FPMWcUtVcu76ecosDstKaAzlfvMSA2H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18595" r="9063" b="14739"/>
          <a:stretch/>
        </p:blipFill>
        <p:spPr bwMode="auto">
          <a:xfrm>
            <a:off x="1619672" y="2188984"/>
            <a:ext cx="1875790" cy="2105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3 Título"/>
          <p:cNvSpPr txBox="1">
            <a:spLocks/>
          </p:cNvSpPr>
          <p:nvPr/>
        </p:nvSpPr>
        <p:spPr>
          <a:xfrm>
            <a:off x="323528" y="8336"/>
            <a:ext cx="8229600" cy="93610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Com s’hi juga?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2 Subtítulo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920879" cy="101194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Posa el nom de la joguina i completa el quadre gran, explicant com s’hi jugaria:</a:t>
            </a:r>
          </a:p>
          <a:p>
            <a:pPr algn="l"/>
            <a:endParaRPr lang="ca-E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02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40262" y="4293096"/>
            <a:ext cx="3399690" cy="216024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98718" y="1556792"/>
            <a:ext cx="2137177" cy="42366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148064" y="1556792"/>
            <a:ext cx="2520280" cy="42366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917208" y="4293096"/>
            <a:ext cx="3183183" cy="216024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6567" y="2210348"/>
            <a:ext cx="182446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ttp://www.ensaimadamalabar.com/img/bolasglobos/bolasarroz.jpg">
            <a:hlinkClick r:id="rId3"/>
          </p:cNvPr>
          <p:cNvPicPr/>
          <p:nvPr/>
        </p:nvPicPr>
        <p:blipFill rotWithShape="1">
          <a:blip r:embed="rId4" cstate="print">
            <a:clrChange>
              <a:clrFrom>
                <a:srgbClr val="9C9195"/>
              </a:clrFrom>
              <a:clrTo>
                <a:srgbClr val="9C919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10657" r="19250" b="8844"/>
          <a:stretch/>
        </p:blipFill>
        <p:spPr bwMode="auto">
          <a:xfrm>
            <a:off x="1101846" y="2188984"/>
            <a:ext cx="1918335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Com s’hi juga?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920879" cy="101194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Posa el nom de la joguina i completa el quadre gran, explicant com s’hi jugaria:</a:t>
            </a:r>
          </a:p>
          <a:p>
            <a:pPr algn="l"/>
            <a:endParaRPr lang="ca-E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60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83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LES FONTS HISTÒRIQUES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Subtítulo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920879" cy="5798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ca-ES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Ordena els textos i col·loca’ls sota de la seva imatge: </a:t>
            </a:r>
            <a:endParaRPr lang="ca-E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7 Imagen" descr="D:\FOTOS\CdA\jocs\fotos fontsromanes\Gronxador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3937" r="7217" b="16376"/>
          <a:stretch/>
        </p:blipFill>
        <p:spPr bwMode="auto">
          <a:xfrm>
            <a:off x="539552" y="1781054"/>
            <a:ext cx="2448272" cy="1719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 descr="D:\FOTOS\CdA\jocs\fotos fontsromanes\roman dice gam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223224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D:\FOTOS\CdA\jocs\fotos fontsromanes\harpastum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8" b="4260"/>
          <a:stretch/>
        </p:blipFill>
        <p:spPr bwMode="auto">
          <a:xfrm>
            <a:off x="6084168" y="1781054"/>
            <a:ext cx="2304256" cy="1719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51294" y="4077072"/>
            <a:ext cx="2436530" cy="230425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2">
                  <a:lumMod val="90000"/>
                  <a:lumOff val="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9875" indent="-43180">
              <a:spcAft>
                <a:spcPts val="1000"/>
              </a:spcAft>
            </a:pPr>
            <a:r>
              <a:rPr lang="ca-ES" sz="1600" b="1" dirty="0" smtClean="0">
                <a:effectLst/>
                <a:latin typeface="Verdana"/>
                <a:ea typeface="Calibri"/>
                <a:cs typeface="Times New Roman"/>
              </a:rPr>
              <a:t>CERÀMICA PINTADA I VERNISSADA</a:t>
            </a:r>
            <a:endParaRPr lang="ca-ES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269875" indent="-43180">
              <a:spcAft>
                <a:spcPts val="1000"/>
              </a:spcAft>
            </a:pPr>
            <a:r>
              <a:rPr lang="ca-ES" sz="1600" dirty="0" smtClean="0">
                <a:effectLst/>
                <a:latin typeface="Verdana"/>
                <a:ea typeface="Calibri"/>
                <a:cs typeface="Times New Roman"/>
              </a:rPr>
              <a:t>Material obtingut per la cocció de </a:t>
            </a:r>
            <a:r>
              <a:rPr lang="ca-ES" sz="1600" dirty="0" smtClean="0">
                <a:effectLst/>
                <a:latin typeface="Verdana"/>
                <a:ea typeface="Calibri"/>
                <a:cs typeface="Times New Roman"/>
              </a:rPr>
              <a:t>l’argila i la seva posterior decoració.</a:t>
            </a:r>
            <a:endParaRPr lang="ca-E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452106" y="4077072"/>
            <a:ext cx="2272022" cy="230425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2">
                  <a:lumMod val="90000"/>
                  <a:lumOff val="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9875" indent="-43180">
              <a:spcAft>
                <a:spcPts val="1000"/>
              </a:spcAft>
            </a:pPr>
            <a:r>
              <a:rPr lang="ca-ES" sz="1600" b="1" dirty="0">
                <a:effectLst/>
                <a:latin typeface="Verdana"/>
                <a:ea typeface="Calibri"/>
                <a:cs typeface="Times New Roman"/>
              </a:rPr>
              <a:t>FRESC</a:t>
            </a:r>
            <a:endParaRPr lang="ca-ES" sz="1600" dirty="0">
              <a:effectLst/>
              <a:latin typeface="Calibri"/>
              <a:ea typeface="Calibri"/>
              <a:cs typeface="Times New Roman"/>
            </a:endParaRPr>
          </a:p>
          <a:p>
            <a:pPr marL="269875" indent="-43180">
              <a:spcAft>
                <a:spcPts val="1000"/>
              </a:spcAft>
            </a:pPr>
            <a:r>
              <a:rPr lang="ca-ES" sz="1600" dirty="0">
                <a:effectLst/>
                <a:latin typeface="Verdana"/>
                <a:ea typeface="Calibri"/>
                <a:cs typeface="Times New Roman"/>
              </a:rPr>
              <a:t>Pintura realitzada sobre el mur, quan la preparació de calç i sorra encara està fresca.</a:t>
            </a:r>
            <a:endParaRPr lang="ca-E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115116" y="4077072"/>
            <a:ext cx="2273308" cy="151216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2">
                  <a:lumMod val="90000"/>
                  <a:lumOff val="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69875" indent="-43180" algn="just">
              <a:spcAft>
                <a:spcPts val="1000"/>
              </a:spcAft>
            </a:pPr>
            <a:r>
              <a:rPr lang="ca-ES" sz="1600" b="1" dirty="0">
                <a:effectLst/>
                <a:latin typeface="Verdana"/>
                <a:ea typeface="Calibri"/>
                <a:cs typeface="Times New Roman"/>
              </a:rPr>
              <a:t>RELLEU</a:t>
            </a:r>
            <a:endParaRPr lang="ca-ES" sz="1600" dirty="0">
              <a:effectLst/>
              <a:latin typeface="Calibri"/>
              <a:ea typeface="Calibri"/>
              <a:cs typeface="Times New Roman"/>
            </a:endParaRPr>
          </a:p>
          <a:p>
            <a:pPr marL="269875" indent="-43180">
              <a:spcAft>
                <a:spcPts val="1000"/>
              </a:spcAft>
            </a:pPr>
            <a:r>
              <a:rPr lang="ca-ES" sz="1600" dirty="0">
                <a:effectLst/>
                <a:latin typeface="Verdana"/>
                <a:ea typeface="Calibri"/>
                <a:cs typeface="Times New Roman"/>
              </a:rPr>
              <a:t>Escultura tallada unida a un fons.</a:t>
            </a:r>
            <a:endParaRPr lang="ca-ES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3670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ajes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iajes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1497</Words>
  <Application>Microsoft Office PowerPoint</Application>
  <PresentationFormat>Presentación en pantalla (4:3)</PresentationFormat>
  <Paragraphs>456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Viajes</vt:lpstr>
      <vt:lpstr>1_Viajes</vt:lpstr>
      <vt:lpstr>2_Viajes</vt:lpstr>
      <vt:lpstr>MSPhotoEd.3</vt:lpstr>
      <vt:lpstr>Els jocs romans  activitats cartell 2013</vt:lpstr>
      <vt:lpstr>1. A què jugo?</vt:lpstr>
      <vt:lpstr>Presentación de PowerPoint</vt:lpstr>
      <vt:lpstr>2. Com són els jocs?</vt:lpstr>
      <vt:lpstr>3. Unim el dibuix i el text</vt:lpstr>
      <vt:lpstr>4. Com s’hi juga?</vt:lpstr>
      <vt:lpstr>Presentación de PowerPoint</vt:lpstr>
      <vt:lpstr>4. Com s’hi juga?</vt:lpstr>
      <vt:lpstr>5. LES FONTS HISTÒRIQUES</vt:lpstr>
      <vt:lpstr>5. LES FONTS HISTÒRIQUES</vt:lpstr>
      <vt:lpstr>6. i De Què està fet?</vt:lpstr>
      <vt:lpstr>6. i De Què està fet?</vt:lpstr>
      <vt:lpstr>6. i De Què està fet?</vt:lpstr>
      <vt:lpstr>7. busca, busca...</vt:lpstr>
      <vt:lpstr>7. busca, busca...</vt:lpstr>
      <vt:lpstr>8. Què necessitem?</vt:lpstr>
      <vt:lpstr>8. Què necessitem?</vt:lpstr>
      <vt:lpstr>9. De Quins materials?</vt:lpstr>
      <vt:lpstr>9. De Quins materials?</vt:lpstr>
      <vt:lpstr>9. De Quins materials?</vt:lpstr>
      <vt:lpstr>10. Qui juga?</vt:lpstr>
      <vt:lpstr>10. Qui juga?</vt:lpstr>
      <vt:lpstr>11. Com vestien?</vt:lpstr>
      <vt:lpstr>11. Com vestien?</vt:lpstr>
      <vt:lpstr>11. Com vestien?</vt:lpstr>
      <vt:lpstr>12. On sóc?</vt:lpstr>
      <vt:lpstr>12. On sóc?</vt:lpstr>
      <vt:lpstr>12. On sóc?</vt:lpstr>
      <vt:lpstr>13. Les 5 diferències?</vt:lpstr>
      <vt:lpstr>14. Quina paraula s’amaga?</vt:lpstr>
      <vt:lpstr>14. Quina paraula s’amaga?</vt:lpstr>
      <vt:lpstr>15. Cert o fals?</vt:lpstr>
      <vt:lpstr>15. Cert o fals?</vt:lpstr>
      <vt:lpstr>17. En quin joc estic?</vt:lpstr>
      <vt:lpstr>16. En quin joc estic?</vt:lpstr>
      <vt:lpstr>16. En quin joc estic?</vt:lpstr>
      <vt:lpstr>17. Mirem els detalls!</vt:lpstr>
      <vt:lpstr>17. Mirem els detalls!</vt:lpstr>
      <vt:lpstr>18. I ara com sóc?</vt:lpstr>
      <vt:lpstr>18. I ara com sóc?</vt:lpstr>
      <vt:lpstr>19. On estic amagada?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jocs romans</dc:title>
  <dc:creator>Núria Montardit</dc:creator>
  <cp:lastModifiedBy>Núria Montardit</cp:lastModifiedBy>
  <cp:revision>45</cp:revision>
  <dcterms:created xsi:type="dcterms:W3CDTF">2012-04-21T19:37:56Z</dcterms:created>
  <dcterms:modified xsi:type="dcterms:W3CDTF">2013-04-02T17:25:54Z</dcterms:modified>
</cp:coreProperties>
</file>