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60" r:id="rId5"/>
    <p:sldId id="261" r:id="rId6"/>
    <p:sldId id="282" r:id="rId7"/>
    <p:sldId id="263" r:id="rId8"/>
    <p:sldId id="264" r:id="rId9"/>
    <p:sldId id="283" r:id="rId10"/>
    <p:sldId id="265" r:id="rId11"/>
    <p:sldId id="272" r:id="rId12"/>
    <p:sldId id="266" r:id="rId13"/>
    <p:sldId id="267" r:id="rId14"/>
    <p:sldId id="268" r:id="rId15"/>
    <p:sldId id="269" r:id="rId16"/>
    <p:sldId id="259" r:id="rId17"/>
    <p:sldId id="258" r:id="rId18"/>
    <p:sldId id="270" r:id="rId19"/>
    <p:sldId id="281" r:id="rId20"/>
    <p:sldId id="271" r:id="rId21"/>
    <p:sldId id="274" r:id="rId22"/>
    <p:sldId id="273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64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8B575C-CEF6-462A-9162-9AB9C84C26C3}" type="datetimeFigureOut">
              <a:rPr lang="ca-ES" smtClean="0"/>
              <a:pPr/>
              <a:t>02/05/2017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AD0BA6-4720-4BF3-83B6-52B8C885C73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instagram.com/jardineria.latalai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www.facebook.com/jardineria.latalaia.9?fref=ts" TargetMode="External"/><Relationship Id="rId4" Type="http://schemas.openxmlformats.org/officeDocument/2006/relationships/hyperlink" Target="http://blocs.xtec.cat/jardineriafloristerialatalaia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queestudiar.gencat.cat/ca/estudis/fp/cicles-families/agraria/?p_id=930" TargetMode="External"/><Relationship Id="rId13" Type="http://schemas.openxmlformats.org/officeDocument/2006/relationships/hyperlink" Target="http://queestudiar.gencat.cat/ca/estudis/fp/cicles-families/agraria/?p_id=2430" TargetMode="External"/><Relationship Id="rId3" Type="http://schemas.openxmlformats.org/officeDocument/2006/relationships/hyperlink" Target="http://queestudiar.gencat.cat/ca/estudis/fp/cicles-families/agraria/?p_id=2030" TargetMode="External"/><Relationship Id="rId7" Type="http://schemas.openxmlformats.org/officeDocument/2006/relationships/hyperlink" Target="http://queestudiar.gencat.cat/ca/estudis/fp/cicles-families/agraria/?p_id=910" TargetMode="External"/><Relationship Id="rId12" Type="http://schemas.openxmlformats.org/officeDocument/2006/relationships/hyperlink" Target="http://queestudiar.gencat.cat/ca/estudis/fp/cicles-families/agraria/?p_id=3150" TargetMode="External"/><Relationship Id="rId2" Type="http://schemas.openxmlformats.org/officeDocument/2006/relationships/hyperlink" Target="http://queestudiar.gencat.cat/ca/estudis/fp/itinerar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ueestudiar.gencat.cat/ca/estudis/fp/cicles-families/agraria/?p_id=51" TargetMode="External"/><Relationship Id="rId11" Type="http://schemas.openxmlformats.org/officeDocument/2006/relationships/hyperlink" Target="http://queestudiar.gencat.cat/ca/estudis/fp/cicles-families/agraria/?p_id=1651" TargetMode="External"/><Relationship Id="rId5" Type="http://schemas.openxmlformats.org/officeDocument/2006/relationships/hyperlink" Target="http://queestudiar.gencat.cat/ca/estudis/fp/cicles-families/agraria/?p_id=951" TargetMode="External"/><Relationship Id="rId10" Type="http://schemas.openxmlformats.org/officeDocument/2006/relationships/hyperlink" Target="http://queestudiar.gencat.cat/ca/estudis/fp/cicles-families/agraria/?p_id=128" TargetMode="External"/><Relationship Id="rId4" Type="http://schemas.openxmlformats.org/officeDocument/2006/relationships/hyperlink" Target="http://queestudiar.gencat.cat/ca/estudis/fp/cicles-families/agraria/?p_id=54" TargetMode="External"/><Relationship Id="rId9" Type="http://schemas.openxmlformats.org/officeDocument/2006/relationships/hyperlink" Target="http://queestudiar.gencat.cat/ca/estudis/fp/cicles-families/agraria/?p_id=165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queestudiar.gencat.cat/ca/estudis/fp/cicles-families/agraria/?p_id=590&amp;estudi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52736" y="3212976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s-E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CFGM de </a:t>
            </a:r>
            <a:r>
              <a:rPr lang="es-ES" sz="3600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Jardineria</a:t>
            </a:r>
            <a:r>
              <a:rPr lang="es-E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 </a:t>
            </a:r>
            <a:r>
              <a:rPr lang="es-ES" sz="3600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Floristeria</a:t>
            </a:r>
            <a:endParaRPr lang="ca-ES" sz="36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5805264"/>
            <a:ext cx="6858000" cy="533400"/>
          </a:xfrm>
        </p:spPr>
        <p:txBody>
          <a:bodyPr>
            <a:noAutofit/>
          </a:bodyPr>
          <a:lstStyle/>
          <a:p>
            <a:r>
              <a:rPr lang="es-ES" sz="1800" b="1" dirty="0" err="1" smtClean="0">
                <a:solidFill>
                  <a:schemeClr val="tx1"/>
                </a:solidFill>
              </a:rPr>
              <a:t>Institut</a:t>
            </a:r>
            <a:r>
              <a:rPr lang="es-ES" sz="1800" b="1" dirty="0" smtClean="0">
                <a:solidFill>
                  <a:schemeClr val="tx1"/>
                </a:solidFill>
              </a:rPr>
              <a:t> La </a:t>
            </a:r>
            <a:r>
              <a:rPr lang="es-ES" sz="1800" b="1" dirty="0" err="1" smtClean="0">
                <a:solidFill>
                  <a:schemeClr val="tx1"/>
                </a:solidFill>
              </a:rPr>
              <a:t>Talaia</a:t>
            </a:r>
            <a:endParaRPr lang="es-ES" sz="1800" b="1" dirty="0">
              <a:solidFill>
                <a:schemeClr val="tx1"/>
              </a:solidFill>
            </a:endParaRPr>
          </a:p>
          <a:p>
            <a:r>
              <a:rPr lang="es-ES" sz="1800" b="1" dirty="0" smtClean="0">
                <a:solidFill>
                  <a:schemeClr val="tx1"/>
                </a:solidFill>
              </a:rPr>
              <a:t>(Segur de </a:t>
            </a:r>
            <a:r>
              <a:rPr lang="es-ES" sz="1800" b="1" dirty="0" err="1" smtClean="0">
                <a:solidFill>
                  <a:schemeClr val="tx1"/>
                </a:solidFill>
              </a:rPr>
              <a:t>Calafell</a:t>
            </a:r>
            <a:r>
              <a:rPr lang="es-ES" sz="1800" b="1" dirty="0" smtClean="0">
                <a:solidFill>
                  <a:schemeClr val="tx1"/>
                </a:solidFill>
              </a:rPr>
              <a:t>)</a:t>
            </a:r>
            <a:endParaRPr lang="ca-E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039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ca-ES" b="1" dirty="0"/>
              <a:t>Formació </a:t>
            </a:r>
            <a:r>
              <a:rPr lang="ca-ES" b="1" dirty="0" smtClean="0"/>
              <a:t>dual</a:t>
            </a:r>
            <a:endParaRPr lang="ca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6601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ca-ES" sz="2100" dirty="0"/>
              <a:t>Amb l’objectiu de donar resposta a les necessitats del mercat </a:t>
            </a:r>
            <a:r>
              <a:rPr lang="ca-ES" sz="2100" dirty="0" smtClean="0"/>
              <a:t>laboral </a:t>
            </a:r>
            <a:r>
              <a:rPr lang="ca-ES" sz="2100" dirty="0"/>
              <a:t>la formació professional dual aposta per augmentar la </a:t>
            </a:r>
            <a:r>
              <a:rPr lang="ca-ES" sz="2100" b="1" dirty="0" smtClean="0"/>
              <a:t>col·laboració</a:t>
            </a:r>
            <a:r>
              <a:rPr lang="ca-ES" sz="2100" dirty="0" smtClean="0"/>
              <a:t> </a:t>
            </a:r>
            <a:r>
              <a:rPr lang="ca-ES" sz="2100" dirty="0"/>
              <a:t>entre els centres de formació professional i les </a:t>
            </a:r>
            <a:r>
              <a:rPr lang="ca-ES" sz="2100" dirty="0" smtClean="0"/>
              <a:t>empreses </a:t>
            </a:r>
            <a:r>
              <a:rPr lang="ca-ES" sz="2100" dirty="0"/>
              <a:t>en el procés formatiu dels alumnes</a:t>
            </a:r>
            <a:r>
              <a:rPr lang="ca-ES" sz="2100" dirty="0" smtClean="0"/>
              <a:t>.</a:t>
            </a:r>
          </a:p>
          <a:p>
            <a:pPr algn="just"/>
            <a:r>
              <a:rPr lang="ca-ES" sz="2100" dirty="0" smtClean="0"/>
              <a:t>Actualment </a:t>
            </a:r>
            <a:r>
              <a:rPr lang="ca-ES" sz="2100" dirty="0"/>
              <a:t>un nombre significatiu d’empreses participen en el nou model de formació professional dual, fent possible que els alumnes puguin </a:t>
            </a:r>
            <a:r>
              <a:rPr lang="ca-ES" sz="2100" b="1" dirty="0"/>
              <a:t>compatibilitzar</a:t>
            </a:r>
            <a:r>
              <a:rPr lang="ca-ES" sz="2100" dirty="0"/>
              <a:t> la formació als centres educatius amb la formació en entorns laborals reals</a:t>
            </a:r>
            <a:r>
              <a:rPr lang="ca-ES" sz="2100" dirty="0" smtClean="0"/>
              <a:t>.</a:t>
            </a:r>
          </a:p>
          <a:p>
            <a:pPr algn="just"/>
            <a:r>
              <a:rPr lang="ca-ES" sz="2100" dirty="0" smtClean="0"/>
              <a:t>Amb la FP Dual es recupera el </a:t>
            </a:r>
            <a:r>
              <a:rPr lang="ca-ES" sz="2100" b="1" dirty="0" smtClean="0"/>
              <a:t>model d’aprenent, </a:t>
            </a:r>
            <a:r>
              <a:rPr lang="ca-ES" sz="2100" dirty="0" smtClean="0"/>
              <a:t>garantint una formació professional que millora la qualificació i el desenvolupament personal dels joves.</a:t>
            </a:r>
          </a:p>
          <a:p>
            <a:pPr algn="just"/>
            <a:r>
              <a:rPr lang="ca-ES" sz="2100" dirty="0" smtClean="0"/>
              <a:t>La FP Dual </a:t>
            </a:r>
            <a:r>
              <a:rPr lang="ca-ES" sz="2100" b="1" dirty="0" smtClean="0"/>
              <a:t>augmenta les competències i el rendiment laboral</a:t>
            </a:r>
            <a:r>
              <a:rPr lang="ca-ES" sz="2100" dirty="0" smtClean="0"/>
              <a:t> del treballador contractat.</a:t>
            </a:r>
          </a:p>
          <a:p>
            <a:pPr algn="just"/>
            <a:r>
              <a:rPr lang="ca-ES" sz="2100" dirty="0" smtClean="0"/>
              <a:t>L’empresa participa de la responsabilitat social de </a:t>
            </a:r>
            <a:r>
              <a:rPr lang="ca-ES" sz="2100" b="1" dirty="0" smtClean="0"/>
              <a:t>fomentar la formació </a:t>
            </a:r>
            <a:r>
              <a:rPr lang="ca-ES" sz="2100" dirty="0" smtClean="0"/>
              <a:t>i la </a:t>
            </a:r>
            <a:r>
              <a:rPr lang="ca-ES" sz="2100" dirty="0" err="1" smtClean="0"/>
              <a:t>empleabilitat</a:t>
            </a:r>
            <a:r>
              <a:rPr lang="ca-ES" sz="2100" dirty="0" smtClean="0"/>
              <a:t> de les persones.</a:t>
            </a:r>
            <a:endParaRPr lang="ca-ES" sz="2100" dirty="0"/>
          </a:p>
        </p:txBody>
      </p:sp>
    </p:spTree>
    <p:extLst>
      <p:ext uri="{BB962C8B-B14F-4D97-AF65-F5344CB8AC3E}">
        <p14:creationId xmlns="" xmlns:p14="http://schemas.microsoft.com/office/powerpoint/2010/main" val="1709472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Mitjans que el centre t’ofereix</a:t>
            </a:r>
            <a:endParaRPr lang="ca-ES" b="1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a-ES" sz="2200" dirty="0"/>
              <a:t>El nostre centre disposa d’aules polivalents, laboratori, taller de floristeria, magatzem de maquinària de jardineria, jardins exteriors, magatzem de fitosanitaris, hivernacles, superfície de producció de plantes, entre d’altres instal·lacions.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4032448" cy="267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85164"/>
            <a:ext cx="4067944" cy="27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78457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ca-ES" b="1" dirty="0" smtClean="0"/>
              <a:t>Modalitats d’estada de l’alumne a l’empresa en la FP DUAL</a:t>
            </a:r>
            <a:endParaRPr lang="ca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229600" cy="1324744"/>
          </a:xfrm>
        </p:spPr>
        <p:txBody>
          <a:bodyPr>
            <a:normAutofit/>
          </a:bodyPr>
          <a:lstStyle/>
          <a:p>
            <a:pPr fontAlgn="base"/>
            <a:r>
              <a:rPr lang="ca-ES" dirty="0" smtClean="0"/>
              <a:t>Existeixen </a:t>
            </a:r>
            <a:r>
              <a:rPr lang="ca-ES" dirty="0"/>
              <a:t>dos </a:t>
            </a:r>
            <a:r>
              <a:rPr lang="ca-ES" b="1" dirty="0"/>
              <a:t>modalitats</a:t>
            </a:r>
            <a:r>
              <a:rPr lang="ca-ES" dirty="0"/>
              <a:t> d’estada de l’alumne a l’empresa: </a:t>
            </a:r>
            <a:r>
              <a:rPr lang="ca-ES" b="1" dirty="0"/>
              <a:t>contracte laboral</a:t>
            </a:r>
            <a:r>
              <a:rPr lang="ca-ES" dirty="0"/>
              <a:t> i </a:t>
            </a:r>
            <a:r>
              <a:rPr lang="ca-ES" b="1" dirty="0" smtClean="0"/>
              <a:t>beca</a:t>
            </a:r>
            <a:r>
              <a:rPr lang="ca-ES" dirty="0" smtClean="0"/>
              <a:t>.</a:t>
            </a:r>
            <a:endParaRPr lang="ca-ES" dirty="0"/>
          </a:p>
          <a:p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3429000"/>
            <a:ext cx="719620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a-ES" sz="3200" b="1" i="1" dirty="0" smtClean="0">
                <a:latin typeface="Baskerville Old Face" panose="02020602080505020303" pitchFamily="18" charset="0"/>
              </a:rPr>
              <a:t>“La formació d’avui és l’empresa de demà”</a:t>
            </a:r>
          </a:p>
        </p:txBody>
      </p:sp>
    </p:spTree>
    <p:extLst>
      <p:ext uri="{BB962C8B-B14F-4D97-AF65-F5344CB8AC3E}">
        <p14:creationId xmlns="" xmlns:p14="http://schemas.microsoft.com/office/powerpoint/2010/main" val="1200503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CONTRACTE LABORAL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686800" cy="5067320"/>
          </a:xfrm>
        </p:spPr>
        <p:txBody>
          <a:bodyPr>
            <a:normAutofit fontScale="92500"/>
          </a:bodyPr>
          <a:lstStyle/>
          <a:p>
            <a:pPr fontAlgn="base"/>
            <a:r>
              <a:rPr lang="ca-ES" dirty="0"/>
              <a:t>Qualsevol tipus de contracte, a determinar per l’empresa. El més adient és el </a:t>
            </a:r>
            <a:r>
              <a:rPr lang="ca-ES" b="1" dirty="0"/>
              <a:t>contracte de formació i </a:t>
            </a:r>
            <a:r>
              <a:rPr lang="ca-ES" b="1" dirty="0" smtClean="0"/>
              <a:t>l’aprenentatge</a:t>
            </a:r>
            <a:r>
              <a:rPr lang="ca-ES" dirty="0" smtClean="0"/>
              <a:t>.</a:t>
            </a:r>
            <a:endParaRPr lang="ca-ES" dirty="0"/>
          </a:p>
          <a:p>
            <a:pPr fontAlgn="base"/>
            <a:r>
              <a:rPr lang="ca-ES" dirty="0"/>
              <a:t>Edat mínima: 30 </a:t>
            </a:r>
            <a:r>
              <a:rPr lang="ca-ES" dirty="0" smtClean="0"/>
              <a:t>anys</a:t>
            </a:r>
          </a:p>
          <a:p>
            <a:pPr fontAlgn="base"/>
            <a:r>
              <a:rPr lang="ca-ES" dirty="0" smtClean="0"/>
              <a:t>Durada</a:t>
            </a:r>
            <a:r>
              <a:rPr lang="ca-ES" dirty="0"/>
              <a:t>: mínim 1 </a:t>
            </a:r>
            <a:r>
              <a:rPr lang="ca-ES" dirty="0" smtClean="0"/>
              <a:t>any, </a:t>
            </a:r>
            <a:r>
              <a:rPr lang="ca-ES" dirty="0"/>
              <a:t>màxim 3 </a:t>
            </a:r>
            <a:r>
              <a:rPr lang="ca-ES" dirty="0" smtClean="0"/>
              <a:t>anys</a:t>
            </a:r>
          </a:p>
          <a:p>
            <a:pPr fontAlgn="base"/>
            <a:r>
              <a:rPr lang="ca-ES" dirty="0" smtClean="0"/>
              <a:t>Jornada</a:t>
            </a:r>
            <a:r>
              <a:rPr lang="ca-ES" dirty="0"/>
              <a:t>: 40 hores setmana </a:t>
            </a:r>
            <a:r>
              <a:rPr lang="ca-ES" dirty="0" smtClean="0"/>
              <a:t>(inclou </a:t>
            </a:r>
            <a:r>
              <a:rPr lang="ca-ES" dirty="0"/>
              <a:t>la formació realitzada al centre educatiu amb un mínim del 25% de la jornada el primer any</a:t>
            </a:r>
            <a:r>
              <a:rPr lang="ca-ES" dirty="0" smtClean="0"/>
              <a:t>)</a:t>
            </a:r>
          </a:p>
          <a:p>
            <a:pPr fontAlgn="base"/>
            <a:r>
              <a:rPr lang="ca-ES" dirty="0" smtClean="0"/>
              <a:t>Bonificacions </a:t>
            </a:r>
            <a:r>
              <a:rPr lang="ca-ES" dirty="0"/>
              <a:t>a la SS: 100% de les quotes per empreses de menys de 250 treballadors; 75% per empreses més grans. </a:t>
            </a:r>
            <a:endParaRPr lang="ca-ES" dirty="0" smtClean="0"/>
          </a:p>
          <a:p>
            <a:pPr fontAlgn="base">
              <a:buNone/>
            </a:pPr>
            <a:r>
              <a:rPr lang="ca-ES" dirty="0" smtClean="0"/>
              <a:t>	En </a:t>
            </a:r>
            <a:r>
              <a:rPr lang="ca-ES" dirty="0"/>
              <a:t>cas de posterior contractació indefinida, reduccions de fins a 1800 €/any durant 3 anys</a:t>
            </a:r>
            <a:r>
              <a:rPr lang="ca-ES" dirty="0" smtClean="0"/>
              <a:t>.</a:t>
            </a:r>
          </a:p>
          <a:p>
            <a:pPr fontAlgn="base"/>
            <a:r>
              <a:rPr lang="ca-ES" dirty="0" smtClean="0"/>
              <a:t>Retribució</a:t>
            </a:r>
            <a:r>
              <a:rPr lang="ca-ES" dirty="0"/>
              <a:t>: segons normativa, a acordar. Referència mínima: salari mínim </a:t>
            </a:r>
            <a:r>
              <a:rPr lang="ca-ES" dirty="0" smtClean="0"/>
              <a:t>interprofessional.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2633588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BECA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572560" cy="4143404"/>
          </a:xfrm>
        </p:spPr>
        <p:txBody>
          <a:bodyPr>
            <a:normAutofit/>
          </a:bodyPr>
          <a:lstStyle/>
          <a:p>
            <a:pPr fontAlgn="base"/>
            <a:r>
              <a:rPr lang="ca-ES" dirty="0"/>
              <a:t>L’empresa gestiona l’alta a la SS com a becari i realitza la compensació econòmica a l’alumnat. Cal signar un </a:t>
            </a:r>
            <a:r>
              <a:rPr lang="ca-ES" b="1" dirty="0"/>
              <a:t>acord</a:t>
            </a:r>
            <a:r>
              <a:rPr lang="ca-ES" dirty="0"/>
              <a:t> amb les activitats formatives a realitzar segons el model </a:t>
            </a:r>
            <a:r>
              <a:rPr lang="ca-ES" dirty="0" smtClean="0"/>
              <a:t>establert.</a:t>
            </a:r>
          </a:p>
          <a:p>
            <a:pPr fontAlgn="base">
              <a:buNone/>
            </a:pPr>
            <a:endParaRPr lang="ca-ES" dirty="0"/>
          </a:p>
          <a:p>
            <a:pPr fontAlgn="base"/>
            <a:r>
              <a:rPr lang="ca-ES" dirty="0"/>
              <a:t>Durada: mínim 2 mesos i màxim de 10 mesos dins d’un curs amb possibilitat d’una </a:t>
            </a:r>
            <a:r>
              <a:rPr lang="ca-ES" dirty="0" smtClean="0"/>
              <a:t>pròrroga.</a:t>
            </a:r>
          </a:p>
          <a:p>
            <a:pPr fontAlgn="base">
              <a:buNone/>
            </a:pPr>
            <a:endParaRPr lang="ca-ES" dirty="0" smtClean="0"/>
          </a:p>
          <a:p>
            <a:pPr fontAlgn="base"/>
            <a:r>
              <a:rPr lang="ca-ES" dirty="0" smtClean="0"/>
              <a:t>Retribució</a:t>
            </a:r>
            <a:r>
              <a:rPr lang="ca-ES" dirty="0"/>
              <a:t>: a acordar entre l’empresa i el titular del centre.</a:t>
            </a:r>
          </a:p>
          <a:p>
            <a:endParaRPr lang="ca-ES" sz="2400" dirty="0"/>
          </a:p>
        </p:txBody>
      </p:sp>
    </p:spTree>
    <p:extLst>
      <p:ext uri="{BB962C8B-B14F-4D97-AF65-F5344CB8AC3E}">
        <p14:creationId xmlns="" xmlns:p14="http://schemas.microsoft.com/office/powerpoint/2010/main" val="3884216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El </a:t>
            </a:r>
            <a:r>
              <a:rPr lang="es-ES" b="1" dirty="0" err="1"/>
              <a:t>paper</a:t>
            </a:r>
            <a:r>
              <a:rPr lang="es-ES" b="1" dirty="0"/>
              <a:t> de les </a:t>
            </a:r>
            <a:r>
              <a:rPr lang="es-ES" b="1" dirty="0" err="1"/>
              <a:t>C</a:t>
            </a:r>
            <a:r>
              <a:rPr lang="es-ES" b="1" dirty="0" err="1" smtClean="0"/>
              <a:t>ambres</a:t>
            </a:r>
            <a:r>
              <a:rPr lang="es-ES" b="1" dirty="0" smtClean="0"/>
              <a:t> de </a:t>
            </a:r>
            <a:r>
              <a:rPr lang="es-ES" b="1" dirty="0" err="1" smtClean="0"/>
              <a:t>Comerç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15404" cy="4937760"/>
          </a:xfrm>
        </p:spPr>
        <p:txBody>
          <a:bodyPr/>
          <a:lstStyle/>
          <a:p>
            <a:pPr algn="just"/>
            <a:r>
              <a:rPr lang="ca-ES" dirty="0"/>
              <a:t>El gener de 2014 farà 20 anys de la signatura del primer conveni de </a:t>
            </a:r>
            <a:r>
              <a:rPr lang="ca-ES" dirty="0" smtClean="0"/>
              <a:t>col·laboració </a:t>
            </a:r>
            <a:r>
              <a:rPr lang="ca-ES" dirty="0"/>
              <a:t>entre el Consell General de Cambres i el Departament d’Ensenyament per desenvolupar accions entorn de les pràctiques dels estudiants de Formació Professional</a:t>
            </a:r>
            <a:r>
              <a:rPr lang="ca-ES" dirty="0" smtClean="0"/>
              <a:t>.</a:t>
            </a:r>
          </a:p>
          <a:p>
            <a:pPr algn="just">
              <a:buNone/>
            </a:pPr>
            <a:endParaRPr lang="ca-ES" dirty="0" smtClean="0"/>
          </a:p>
          <a:p>
            <a:pPr algn="just"/>
            <a:r>
              <a:rPr lang="ca-ES" dirty="0"/>
              <a:t>A </a:t>
            </a:r>
            <a:r>
              <a:rPr lang="ca-ES" dirty="0" smtClean="0"/>
              <a:t>més, </a:t>
            </a:r>
            <a:r>
              <a:rPr lang="ca-ES" dirty="0"/>
              <a:t>es disposa d’un dispositiu telemàtic de gestió que permet administrar tots els expedients vinculats a aquesta activitat </a:t>
            </a:r>
            <a:r>
              <a:rPr lang="ca-ES" dirty="0" smtClean="0"/>
              <a:t>sense </a:t>
            </a:r>
            <a:r>
              <a:rPr lang="ca-ES" dirty="0"/>
              <a:t>un sol full de </a:t>
            </a:r>
            <a:r>
              <a:rPr lang="ca-ES" dirty="0" smtClean="0"/>
              <a:t>paper: </a:t>
            </a:r>
          </a:p>
          <a:p>
            <a:pPr algn="just">
              <a:buNone/>
            </a:pPr>
            <a:r>
              <a:rPr lang="ca-ES" b="1" dirty="0" smtClean="0"/>
              <a:t>			Programa</a:t>
            </a:r>
            <a:r>
              <a:rPr lang="ca-ES" dirty="0" smtClean="0"/>
              <a:t> </a:t>
            </a:r>
            <a:r>
              <a:rPr lang="ca-ES" b="1" dirty="0" err="1" smtClean="0"/>
              <a:t>qBID</a:t>
            </a:r>
            <a:r>
              <a:rPr lang="ca-ES" b="1" dirty="0" smtClean="0"/>
              <a:t> o </a:t>
            </a:r>
            <a:r>
              <a:rPr lang="ca-ES" b="1" dirty="0" err="1" smtClean="0"/>
              <a:t>sBID</a:t>
            </a:r>
            <a:r>
              <a:rPr lang="ca-ES" b="1" dirty="0" smtClean="0"/>
              <a:t>.</a:t>
            </a:r>
            <a:endParaRPr lang="ca-ES" b="1" dirty="0"/>
          </a:p>
        </p:txBody>
      </p:sp>
    </p:spTree>
    <p:extLst>
      <p:ext uri="{BB962C8B-B14F-4D97-AF65-F5344CB8AC3E}">
        <p14:creationId xmlns="" xmlns:p14="http://schemas.microsoft.com/office/powerpoint/2010/main" val="4019761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93" t="10000" r="13288" b="1589"/>
          <a:stretch/>
        </p:blipFill>
        <p:spPr bwMode="auto">
          <a:xfrm>
            <a:off x="1" y="260648"/>
            <a:ext cx="9144000" cy="607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5423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53" t="9037" r="12855" b="1923"/>
          <a:stretch/>
        </p:blipFill>
        <p:spPr bwMode="auto">
          <a:xfrm>
            <a:off x="25043" y="260648"/>
            <a:ext cx="9118957" cy="60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5972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9136049" cy="6858000"/>
          </a:xfrm>
          <a:prstGeom prst="rect">
            <a:avLst/>
          </a:prstGeom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FOTOS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1827816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" y="2881512"/>
            <a:ext cx="5004048" cy="332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4" y="1556792"/>
            <a:ext cx="3025169" cy="4554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3939520" cy="261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76056" y="132158"/>
            <a:ext cx="410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Centre de </a:t>
            </a:r>
          </a:p>
          <a:p>
            <a:pPr algn="ctr"/>
            <a:r>
              <a:rPr lang="ca-E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CFGM Jardineria</a:t>
            </a:r>
            <a:endParaRPr lang="ca-E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303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ca-ES" b="1" dirty="0" smtClean="0"/>
              <a:t>Tècnic/a en jardineria i floristeria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66018"/>
            <a:ext cx="8401080" cy="514330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ca-ES" sz="2200" b="1" dirty="0" smtClean="0"/>
              <a:t>El </a:t>
            </a:r>
            <a:r>
              <a:rPr lang="ca-ES" sz="2200" b="1" dirty="0"/>
              <a:t>teu </a:t>
            </a:r>
            <a:r>
              <a:rPr lang="ca-ES" sz="2200" b="1" dirty="0" smtClean="0"/>
              <a:t>perfil:</a:t>
            </a:r>
            <a:endParaRPr lang="ca-ES" sz="2200" b="1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ca-ES" sz="2200" dirty="0"/>
              <a:t>Si ets una persona que t’agrada la natura, treballar a l’aire </a:t>
            </a:r>
            <a:r>
              <a:rPr lang="ca-ES" sz="2200" dirty="0" smtClean="0"/>
              <a:t>lliure, observadora</a:t>
            </a:r>
            <a:r>
              <a:rPr lang="ca-ES" sz="2200" dirty="0"/>
              <a:t>, pacient, detallista, amb capacitat per treballar en equip i que tinguis interès per la biologia i l’àmbit científic en general: </a:t>
            </a:r>
            <a:endParaRPr lang="ca-ES" sz="2200" dirty="0" smtClean="0"/>
          </a:p>
          <a:p>
            <a:pPr algn="just" fontAlgn="base">
              <a:buNone/>
            </a:pPr>
            <a:r>
              <a:rPr lang="ca-ES" sz="2200" dirty="0" smtClean="0"/>
              <a:t>				Aquest </a:t>
            </a:r>
            <a:r>
              <a:rPr lang="ca-ES" sz="2200" dirty="0"/>
              <a:t>és el teu </a:t>
            </a:r>
            <a:r>
              <a:rPr lang="ca-ES" sz="2200" dirty="0" smtClean="0"/>
              <a:t>cicle!!!</a:t>
            </a:r>
            <a:endParaRPr lang="ca-ES" sz="2200" dirty="0"/>
          </a:p>
          <a:p>
            <a:pPr marL="0" indent="0" fontAlgn="base">
              <a:buNone/>
            </a:pPr>
            <a:r>
              <a:rPr lang="ca-ES" sz="2200" b="1" dirty="0"/>
              <a:t>Durada</a:t>
            </a:r>
            <a:r>
              <a:rPr lang="ca-ES" sz="2200" dirty="0"/>
              <a:t> dels estudis: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a-ES" sz="2200" dirty="0"/>
              <a:t>2.000 hores (2 cursos acadèmics</a:t>
            </a:r>
            <a:r>
              <a:rPr lang="ca-ES" sz="2200" dirty="0" smtClean="0"/>
              <a:t>):</a:t>
            </a: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ca-ES" sz="1800" dirty="0" smtClean="0"/>
              <a:t>Formació </a:t>
            </a:r>
            <a:r>
              <a:rPr lang="ca-ES" sz="1800" b="1" dirty="0" smtClean="0"/>
              <a:t>estàndard:</a:t>
            </a:r>
            <a:r>
              <a:rPr lang="ca-ES" sz="1800" dirty="0"/>
              <a:t/>
            </a:r>
            <a:br>
              <a:rPr lang="ca-ES" sz="1800" dirty="0"/>
            </a:br>
            <a:r>
              <a:rPr lang="ca-ES" sz="1800" dirty="0" smtClean="0"/>
              <a:t>	• </a:t>
            </a:r>
            <a:r>
              <a:rPr lang="ca-ES" sz="1800" dirty="0"/>
              <a:t>1.617 hores en el centre educatiu</a:t>
            </a:r>
            <a:br>
              <a:rPr lang="ca-ES" sz="1800" dirty="0"/>
            </a:br>
            <a:r>
              <a:rPr lang="ca-ES" sz="1800" dirty="0" smtClean="0"/>
              <a:t>	• </a:t>
            </a:r>
            <a:r>
              <a:rPr lang="ca-ES" sz="1800" dirty="0"/>
              <a:t>383 hores en el centre de treball (pràctiques</a:t>
            </a:r>
            <a:r>
              <a:rPr lang="ca-ES" sz="1800" dirty="0" smtClean="0"/>
              <a:t>)</a:t>
            </a: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ca-ES" sz="1800" dirty="0" smtClean="0"/>
              <a:t>Formació </a:t>
            </a:r>
            <a:r>
              <a:rPr lang="ca-ES" sz="1800" b="1" dirty="0"/>
              <a:t>alternança Simple i </a:t>
            </a:r>
            <a:r>
              <a:rPr lang="ca-ES" sz="1800" b="1" dirty="0" smtClean="0"/>
              <a:t>Dual:</a:t>
            </a:r>
            <a:r>
              <a:rPr lang="ca-ES" sz="1800" dirty="0"/>
              <a:t/>
            </a:r>
            <a:br>
              <a:rPr lang="ca-ES" sz="1800" dirty="0"/>
            </a:br>
            <a:r>
              <a:rPr lang="ca-ES" sz="1800" dirty="0" smtClean="0"/>
              <a:t>	• </a:t>
            </a:r>
            <a:r>
              <a:rPr lang="ca-ES" sz="1800" dirty="0"/>
              <a:t>1.340 hores en el centre educatiu</a:t>
            </a:r>
            <a:br>
              <a:rPr lang="ca-ES" sz="1800" dirty="0"/>
            </a:br>
            <a:r>
              <a:rPr lang="ca-ES" sz="1800" dirty="0" smtClean="0"/>
              <a:t>	• 937 </a:t>
            </a:r>
            <a:r>
              <a:rPr lang="ca-ES" sz="1800" dirty="0"/>
              <a:t>hores </a:t>
            </a:r>
            <a:r>
              <a:rPr lang="ca-ES" sz="1800" dirty="0" smtClean="0"/>
              <a:t>(100 + 837) en </a:t>
            </a:r>
            <a:r>
              <a:rPr lang="ca-ES" sz="1800" dirty="0"/>
              <a:t>el centre de treball (pràctiques)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a-ES" sz="2200" dirty="0"/>
              <a:t>Les </a:t>
            </a:r>
            <a:r>
              <a:rPr lang="ca-ES" sz="2200" b="1" dirty="0"/>
              <a:t>pràctiques</a:t>
            </a:r>
            <a:r>
              <a:rPr lang="ca-ES" sz="2200" dirty="0"/>
              <a:t> en empreses t’ajudaran a accedir a un lloc de </a:t>
            </a:r>
            <a:r>
              <a:rPr lang="ca-ES" sz="2200" dirty="0" smtClean="0"/>
              <a:t>treball.</a:t>
            </a:r>
            <a:endParaRPr lang="ca-ES" sz="2200" dirty="0"/>
          </a:p>
          <a:p>
            <a:endParaRPr lang="ca-ES" sz="2200" dirty="0"/>
          </a:p>
        </p:txBody>
      </p:sp>
    </p:spTree>
    <p:extLst>
      <p:ext uri="{BB962C8B-B14F-4D97-AF65-F5344CB8AC3E}">
        <p14:creationId xmlns="" xmlns:p14="http://schemas.microsoft.com/office/powerpoint/2010/main" val="2483721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643314"/>
            <a:ext cx="4071966" cy="305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86116" y="1643050"/>
            <a:ext cx="26795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Pràctiques</a:t>
            </a:r>
            <a:endParaRPr lang="ca-E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42852"/>
            <a:ext cx="2580175" cy="344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96" y="428604"/>
            <a:ext cx="300039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82616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4007664" cy="534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95243"/>
            <a:ext cx="4000528" cy="533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00364" y="5786454"/>
            <a:ext cx="26795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Màquines</a:t>
            </a:r>
            <a:endParaRPr lang="ca-E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462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595293"/>
            <a:ext cx="4014790" cy="535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642918"/>
            <a:ext cx="3977532" cy="530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36880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33353"/>
            <a:ext cx="3943352" cy="525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85728"/>
            <a:ext cx="4000528" cy="533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87824" y="5589240"/>
            <a:ext cx="26795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Art Floral</a:t>
            </a:r>
            <a:endParaRPr lang="ca-E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204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85728"/>
            <a:ext cx="4011184" cy="300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605" y="3044553"/>
            <a:ext cx="3160195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500438"/>
            <a:ext cx="4154440" cy="311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99673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50274"/>
            <a:ext cx="2795051" cy="422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313429" cy="348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4" y="3573016"/>
            <a:ext cx="346738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85829" y="1441408"/>
            <a:ext cx="26795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Sortides </a:t>
            </a:r>
          </a:p>
          <a:p>
            <a:pPr algn="ctr"/>
            <a:r>
              <a:rPr lang="ca-ES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Tècniques</a:t>
            </a:r>
            <a:endParaRPr lang="ca-E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7" y="3573016"/>
            <a:ext cx="4522507" cy="271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0154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32" y="3573016"/>
            <a:ext cx="4000266" cy="265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4" y="464732"/>
            <a:ext cx="3877975" cy="258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0" y="3356992"/>
            <a:ext cx="3995936" cy="239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620688"/>
            <a:ext cx="4272477" cy="256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49831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414" y="332656"/>
            <a:ext cx="652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Ens podeu trobar a:</a:t>
            </a:r>
            <a:endParaRPr lang="ca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AutoShape 2" descr="Resultado de imagen de simbolo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AutoShape 4" descr="Resultado de imagen de simbolo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6" descr="Resultado de imagen de simbolo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4" name="Picture 10" descr="Resultado de imagen de simbolo instagra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3360"/>
            <a:ext cx="235138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4499992" y="3757576"/>
            <a:ext cx="29011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400" b="1" dirty="0" err="1"/>
              <a:t>jardineria.latalaia</a:t>
            </a:r>
            <a:endParaRPr lang="ca-ES" sz="2400" b="1" dirty="0"/>
          </a:p>
        </p:txBody>
      </p:sp>
      <p:sp>
        <p:nvSpPr>
          <p:cNvPr id="7" name="QuadreDeText 6"/>
          <p:cNvSpPr txBox="1"/>
          <p:nvPr/>
        </p:nvSpPr>
        <p:spPr>
          <a:xfrm>
            <a:off x="1691680" y="4797152"/>
            <a:ext cx="609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 el nostre </a:t>
            </a:r>
            <a:r>
              <a:rPr lang="ca-ES" b="1" dirty="0" err="1" smtClean="0"/>
              <a:t>blog</a:t>
            </a:r>
            <a:r>
              <a:rPr lang="ca-ES" dirty="0"/>
              <a:t>: </a:t>
            </a:r>
            <a:r>
              <a:rPr lang="ca-ES" dirty="0">
                <a:hlinkClick r:id="rId4"/>
              </a:rPr>
              <a:t>http://blocs.xtec.cat/jardineriafloristerialatalaia/</a:t>
            </a:r>
            <a:endParaRPr lang="ca-ES" dirty="0"/>
          </a:p>
        </p:txBody>
      </p:sp>
      <p:sp>
        <p:nvSpPr>
          <p:cNvPr id="10" name="9 Rectángulo"/>
          <p:cNvSpPr/>
          <p:nvPr/>
        </p:nvSpPr>
        <p:spPr>
          <a:xfrm>
            <a:off x="1357290" y="3857628"/>
            <a:ext cx="271464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Buscar: Jardineria La Talaia</a:t>
            </a:r>
            <a:endParaRPr lang="ca-ES" dirty="0"/>
          </a:p>
        </p:txBody>
      </p:sp>
      <p:pic>
        <p:nvPicPr>
          <p:cNvPr id="2050" name="Picture 2" descr="https://images.seeklogo.net/2011/06/facebook-icon-logo-vector-400x400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071678"/>
            <a:ext cx="1452546" cy="1452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9922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214290"/>
            <a:ext cx="5787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 hi esperem !</a:t>
            </a:r>
            <a:endParaRPr lang="ca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Usuario\Desktop\Curs 2016-17\Fotos\DSC_0223.JPG"/>
          <p:cNvPicPr>
            <a:picLocks noChangeAspect="1" noChangeArrowheads="1"/>
          </p:cNvPicPr>
          <p:nvPr/>
        </p:nvPicPr>
        <p:blipFill>
          <a:blip r:embed="rId2" cstate="print"/>
          <a:srcRect t="12308" b="6153"/>
          <a:stretch>
            <a:fillRect/>
          </a:stretch>
        </p:blipFill>
        <p:spPr bwMode="auto">
          <a:xfrm>
            <a:off x="2786050" y="1142984"/>
            <a:ext cx="3501340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4284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Què estudiaràs?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401080" cy="52149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a-ES" dirty="0" smtClean="0"/>
              <a:t>	</a:t>
            </a:r>
            <a:r>
              <a:rPr lang="ca-ES" sz="2900" dirty="0" smtClean="0"/>
              <a:t>• MP1: Fonaments </a:t>
            </a:r>
            <a:r>
              <a:rPr lang="ca-ES" sz="2900" dirty="0"/>
              <a:t>agronòmics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MP2: Taller </a:t>
            </a:r>
            <a:r>
              <a:rPr lang="ca-ES" sz="2900" dirty="0"/>
              <a:t>i equips de tracció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MP3: Infraestructures </a:t>
            </a:r>
            <a:r>
              <a:rPr lang="ca-ES" sz="2900" dirty="0"/>
              <a:t>i </a:t>
            </a:r>
            <a:r>
              <a:rPr lang="ca-ES" sz="2900" dirty="0" smtClean="0"/>
              <a:t>instal·lacions </a:t>
            </a:r>
            <a:r>
              <a:rPr lang="ca-ES" sz="2900" dirty="0"/>
              <a:t>agrícoles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MP4: Principis </a:t>
            </a:r>
            <a:r>
              <a:rPr lang="ca-ES" sz="2900" dirty="0"/>
              <a:t>de sanitat vegetal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MP5: Control </a:t>
            </a:r>
            <a:r>
              <a:rPr lang="ca-ES" sz="2900" dirty="0"/>
              <a:t>fitosanitari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MP6: Implantació </a:t>
            </a:r>
            <a:r>
              <a:rPr lang="ca-ES" sz="2900" dirty="0"/>
              <a:t>de jardins i zones verdes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MP7: Manteniment </a:t>
            </a:r>
            <a:r>
              <a:rPr lang="ca-ES" sz="2900" dirty="0"/>
              <a:t>i millora de jardins i zones verdes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MP8: Producció </a:t>
            </a:r>
            <a:r>
              <a:rPr lang="ca-ES" sz="2900" dirty="0"/>
              <a:t>de plantes i pans d’herba en viver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MP9: Composicions </a:t>
            </a:r>
            <a:r>
              <a:rPr lang="ca-ES" sz="2900" dirty="0"/>
              <a:t>florals i amb plantes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MP10: Establiments </a:t>
            </a:r>
            <a:r>
              <a:rPr lang="ca-ES" sz="2900" dirty="0"/>
              <a:t>de floristeria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MP11: Tècniques </a:t>
            </a:r>
            <a:r>
              <a:rPr lang="ca-ES" sz="2900" dirty="0"/>
              <a:t>de venda en jardineria i floristeria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MP12: Formació </a:t>
            </a:r>
            <a:r>
              <a:rPr lang="ca-ES" sz="2900" dirty="0"/>
              <a:t>i orientació </a:t>
            </a:r>
            <a:r>
              <a:rPr lang="ca-ES" sz="2900" dirty="0" smtClean="0"/>
              <a:t>laboral (FOL)</a:t>
            </a:r>
            <a:br>
              <a:rPr lang="ca-ES" sz="2900" dirty="0" smtClean="0"/>
            </a:br>
            <a:r>
              <a:rPr lang="ca-ES" sz="2900" dirty="0" smtClean="0"/>
              <a:t>	• MP13: Empresa </a:t>
            </a:r>
            <a:r>
              <a:rPr lang="ca-ES" sz="2900" dirty="0"/>
              <a:t>i iniciativa emprenedora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MP14:  Anglès </a:t>
            </a:r>
            <a:r>
              <a:rPr lang="ca-ES" sz="2900" dirty="0"/>
              <a:t>tècnic</a:t>
            </a: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	• MP15: Síntesi</a:t>
            </a:r>
            <a:br>
              <a:rPr lang="ca-ES" sz="2900" dirty="0" smtClean="0"/>
            </a:br>
            <a:r>
              <a:rPr lang="ca-ES" sz="2900" dirty="0" smtClean="0"/>
              <a:t>	• </a:t>
            </a:r>
            <a:r>
              <a:rPr lang="ca-ES" sz="2900" dirty="0"/>
              <a:t>Formació en centres de </a:t>
            </a:r>
            <a:r>
              <a:rPr lang="ca-ES" sz="2900" dirty="0" smtClean="0"/>
              <a:t>treball (FCT)</a:t>
            </a:r>
            <a:endParaRPr lang="ca-ES" sz="2900" dirty="0"/>
          </a:p>
        </p:txBody>
      </p:sp>
    </p:spTree>
    <p:extLst>
      <p:ext uri="{BB962C8B-B14F-4D97-AF65-F5344CB8AC3E}">
        <p14:creationId xmlns="" xmlns:p14="http://schemas.microsoft.com/office/powerpoint/2010/main" val="3669641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76" t="9423" r="31884" b="1538"/>
          <a:stretch/>
        </p:blipFill>
        <p:spPr bwMode="auto">
          <a:xfrm>
            <a:off x="2055334" y="172329"/>
            <a:ext cx="5613010" cy="651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69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54" t="53654" r="31452" b="6250"/>
          <a:stretch/>
        </p:blipFill>
        <p:spPr bwMode="auto">
          <a:xfrm>
            <a:off x="1000100" y="1142984"/>
            <a:ext cx="7571400" cy="414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2471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Com pots completar els teus estudis?</a:t>
            </a:r>
            <a:endParaRPr lang="ca-ES" b="1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929718" cy="52149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s-ES" sz="2200" dirty="0" err="1" smtClean="0"/>
              <a:t>Amb</a:t>
            </a:r>
            <a:r>
              <a:rPr lang="es-ES" sz="2200" dirty="0" smtClean="0"/>
              <a:t> </a:t>
            </a:r>
            <a:r>
              <a:rPr lang="es-ES" sz="2200" dirty="0" err="1" smtClean="0"/>
              <a:t>aquests</a:t>
            </a:r>
            <a:r>
              <a:rPr lang="es-ES" sz="2200" dirty="0" smtClean="0"/>
              <a:t> </a:t>
            </a:r>
            <a:r>
              <a:rPr lang="es-ES" sz="2200" dirty="0" err="1" smtClean="0"/>
              <a:t>estudis</a:t>
            </a:r>
            <a:r>
              <a:rPr lang="es-ES" sz="2200" dirty="0" smtClean="0"/>
              <a:t> </a:t>
            </a:r>
            <a:r>
              <a:rPr lang="es-ES" sz="2200" dirty="0" err="1" smtClean="0"/>
              <a:t>s'obté</a:t>
            </a:r>
            <a:r>
              <a:rPr lang="es-ES" sz="2200" dirty="0" smtClean="0"/>
              <a:t> el </a:t>
            </a:r>
            <a:r>
              <a:rPr lang="es-ES" sz="2200" dirty="0" err="1" smtClean="0"/>
              <a:t>títol</a:t>
            </a:r>
            <a:r>
              <a:rPr lang="es-ES" sz="2200" dirty="0" smtClean="0"/>
              <a:t> de </a:t>
            </a:r>
            <a:r>
              <a:rPr lang="es-ES" sz="2200" b="1" dirty="0" err="1" smtClean="0"/>
              <a:t>tècnic</a:t>
            </a:r>
            <a:r>
              <a:rPr lang="es-ES" sz="2200" b="1" dirty="0" smtClean="0"/>
              <a:t> o </a:t>
            </a:r>
            <a:r>
              <a:rPr lang="es-ES" sz="2200" b="1" dirty="0" err="1" smtClean="0"/>
              <a:t>tècnica</a:t>
            </a:r>
            <a:r>
              <a:rPr lang="es-ES" sz="2200" dirty="0" smtClean="0"/>
              <a:t>, que </a:t>
            </a:r>
            <a:r>
              <a:rPr lang="es-ES" sz="2200" dirty="0" err="1" smtClean="0"/>
              <a:t>permet</a:t>
            </a:r>
            <a:r>
              <a:rPr lang="es-ES" sz="2200" dirty="0" smtClean="0"/>
              <a:t> </a:t>
            </a:r>
            <a:r>
              <a:rPr lang="es-ES" sz="2200" dirty="0" err="1" smtClean="0"/>
              <a:t>accedir</a:t>
            </a:r>
            <a:r>
              <a:rPr lang="es-ES" sz="2200" dirty="0" smtClean="0"/>
              <a:t>:</a:t>
            </a:r>
          </a:p>
          <a:p>
            <a:pPr lvl="1">
              <a:lnSpc>
                <a:spcPct val="160000"/>
              </a:lnSpc>
            </a:pPr>
            <a:r>
              <a:rPr lang="es-ES" sz="1900" dirty="0" smtClean="0"/>
              <a:t>al </a:t>
            </a:r>
            <a:r>
              <a:rPr lang="es-ES" sz="1900" b="1" dirty="0" err="1" smtClean="0"/>
              <a:t>Batxillerat</a:t>
            </a:r>
            <a:endParaRPr lang="es-ES" sz="1900" b="1" dirty="0" smtClean="0"/>
          </a:p>
          <a:p>
            <a:pPr lvl="1">
              <a:buNone/>
            </a:pPr>
            <a:endParaRPr lang="es-ES" sz="1900" b="1" dirty="0" smtClean="0"/>
          </a:p>
          <a:p>
            <a:pPr lvl="1"/>
            <a:r>
              <a:rPr lang="es-ES" sz="1900" dirty="0" smtClean="0"/>
              <a:t>a un </a:t>
            </a:r>
            <a:r>
              <a:rPr lang="es-ES" sz="1900" b="1" dirty="0" smtClean="0"/>
              <a:t>Cicle</a:t>
            </a:r>
            <a:r>
              <a:rPr lang="es-ES" sz="1900" dirty="0" smtClean="0"/>
              <a:t> del </a:t>
            </a:r>
            <a:r>
              <a:rPr lang="es-ES" sz="1900" dirty="0" err="1" smtClean="0"/>
              <a:t>mateix</a:t>
            </a:r>
            <a:r>
              <a:rPr lang="es-ES" sz="1900" dirty="0" smtClean="0"/>
              <a:t> </a:t>
            </a:r>
            <a:r>
              <a:rPr lang="es-ES" sz="1900" b="1" dirty="0" err="1" smtClean="0">
                <a:solidFill>
                  <a:srgbClr val="7030A0"/>
                </a:solidFill>
                <a:hlinkClick r:id="rId2"/>
              </a:rPr>
              <a:t>itinerari</a:t>
            </a:r>
            <a:r>
              <a:rPr lang="es-ES" sz="1900" b="1" dirty="0" smtClean="0">
                <a:solidFill>
                  <a:srgbClr val="7030A0"/>
                </a:solidFill>
                <a:hlinkClick r:id="rId2"/>
              </a:rPr>
              <a:t> del cicle</a:t>
            </a:r>
            <a:r>
              <a:rPr lang="es-ES" sz="1900" dirty="0" smtClean="0">
                <a:solidFill>
                  <a:srgbClr val="7030A0"/>
                </a:solidFill>
              </a:rPr>
              <a:t>.</a:t>
            </a:r>
          </a:p>
          <a:p>
            <a:pPr lvl="2">
              <a:buFont typeface="Wingdings" pitchFamily="2" charset="2"/>
              <a:buChar char="ü"/>
            </a:pPr>
            <a:r>
              <a:rPr lang="es-ES" sz="1900" dirty="0" smtClean="0"/>
              <a:t>Cicles </a:t>
            </a:r>
            <a:r>
              <a:rPr lang="es-ES" sz="1900" dirty="0" err="1" smtClean="0"/>
              <a:t>formatius</a:t>
            </a:r>
            <a:r>
              <a:rPr lang="es-ES" sz="1900" dirty="0" smtClean="0"/>
              <a:t> de </a:t>
            </a:r>
            <a:r>
              <a:rPr lang="es-ES" sz="1900" b="1" i="1" dirty="0" smtClean="0"/>
              <a:t>Grau </a:t>
            </a:r>
            <a:r>
              <a:rPr lang="es-ES" sz="1900" b="1" i="1" dirty="0" err="1" smtClean="0"/>
              <a:t>Mitjà</a:t>
            </a:r>
            <a:endParaRPr lang="es-ES" sz="1900" b="1" i="1" dirty="0" smtClean="0"/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3"/>
              </a:rPr>
              <a:t>Aprofitament</a:t>
            </a:r>
            <a:r>
              <a:rPr lang="es-ES" b="1" dirty="0" smtClean="0">
                <a:hlinkClick r:id="rId3"/>
              </a:rPr>
              <a:t> i </a:t>
            </a:r>
            <a:r>
              <a:rPr lang="es-ES" b="1" dirty="0" err="1" smtClean="0">
                <a:hlinkClick r:id="rId3"/>
              </a:rPr>
              <a:t>conservació</a:t>
            </a:r>
            <a:r>
              <a:rPr lang="es-ES" b="1" dirty="0" smtClean="0">
                <a:hlinkClick r:id="rId3"/>
              </a:rPr>
              <a:t> del </a:t>
            </a:r>
            <a:r>
              <a:rPr lang="es-ES" b="1" dirty="0" err="1" smtClean="0">
                <a:hlinkClick r:id="rId3"/>
              </a:rPr>
              <a:t>medi</a:t>
            </a:r>
            <a:r>
              <a:rPr lang="es-ES" b="1" dirty="0" smtClean="0">
                <a:hlinkClick r:id="rId3"/>
              </a:rPr>
              <a:t> natural</a:t>
            </a:r>
            <a:endParaRPr lang="es-ES" dirty="0" smtClean="0"/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4"/>
              </a:rPr>
              <a:t>Producció</a:t>
            </a:r>
            <a:r>
              <a:rPr lang="es-ES" b="1" dirty="0" smtClean="0">
                <a:hlinkClick r:id="rId4"/>
              </a:rPr>
              <a:t> </a:t>
            </a:r>
            <a:r>
              <a:rPr lang="es-ES" b="1" dirty="0" err="1" smtClean="0">
                <a:hlinkClick r:id="rId4"/>
              </a:rPr>
              <a:t>agroecològica</a:t>
            </a:r>
            <a:endParaRPr lang="es-ES" dirty="0" smtClean="0"/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5"/>
              </a:rPr>
              <a:t>Producció</a:t>
            </a:r>
            <a:r>
              <a:rPr lang="es-ES" b="1" dirty="0" smtClean="0">
                <a:hlinkClick r:id="rId5"/>
              </a:rPr>
              <a:t> </a:t>
            </a:r>
            <a:r>
              <a:rPr lang="es-ES" b="1" dirty="0" err="1" smtClean="0">
                <a:hlinkClick r:id="rId5"/>
              </a:rPr>
              <a:t>agroecològica</a:t>
            </a:r>
            <a:r>
              <a:rPr lang="es-ES" b="1" dirty="0" smtClean="0">
                <a:hlinkClick r:id="rId5"/>
              </a:rPr>
              <a:t>, perfil </a:t>
            </a:r>
            <a:r>
              <a:rPr lang="es-ES" b="1" dirty="0" err="1" smtClean="0">
                <a:hlinkClick r:id="rId5"/>
              </a:rPr>
              <a:t>professional</a:t>
            </a:r>
            <a:r>
              <a:rPr lang="es-ES" b="1" dirty="0" smtClean="0">
                <a:hlinkClick r:id="rId5"/>
              </a:rPr>
              <a:t> de </a:t>
            </a:r>
            <a:r>
              <a:rPr lang="es-ES" b="1" dirty="0" err="1" smtClean="0">
                <a:hlinkClick r:id="rId5"/>
              </a:rPr>
              <a:t>producció</a:t>
            </a:r>
            <a:r>
              <a:rPr lang="es-ES" b="1" dirty="0" smtClean="0">
                <a:hlinkClick r:id="rId5"/>
              </a:rPr>
              <a:t> agrícola </a:t>
            </a:r>
            <a:r>
              <a:rPr lang="es-ES" b="1" dirty="0" err="1" smtClean="0">
                <a:hlinkClick r:id="rId5"/>
              </a:rPr>
              <a:t>ecològica</a:t>
            </a:r>
            <a:endParaRPr lang="es-ES" dirty="0" smtClean="0"/>
          </a:p>
          <a:p>
            <a:pPr lvl="3">
              <a:buFont typeface="Calibri" pitchFamily="34" charset="0"/>
              <a:buChar char="−"/>
            </a:pPr>
            <a:r>
              <a:rPr lang="es-ES" b="1" u="sng" dirty="0" err="1" smtClean="0">
                <a:hlinkClick r:id="rId6"/>
              </a:rPr>
              <a:t>Producció</a:t>
            </a:r>
            <a:r>
              <a:rPr lang="es-ES" b="1" u="sng" dirty="0" smtClean="0">
                <a:hlinkClick r:id="rId6"/>
              </a:rPr>
              <a:t> </a:t>
            </a:r>
            <a:r>
              <a:rPr lang="es-ES" b="1" u="sng" dirty="0" err="1" smtClean="0">
                <a:hlinkClick r:id="rId6"/>
              </a:rPr>
              <a:t>agropecuària</a:t>
            </a:r>
            <a:endParaRPr lang="es-ES" dirty="0" smtClean="0"/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7"/>
              </a:rPr>
              <a:t>Producció</a:t>
            </a:r>
            <a:r>
              <a:rPr lang="es-ES" b="1" dirty="0" smtClean="0">
                <a:hlinkClick r:id="rId7"/>
              </a:rPr>
              <a:t> </a:t>
            </a:r>
            <a:r>
              <a:rPr lang="es-ES" b="1" dirty="0" err="1" smtClean="0">
                <a:hlinkClick r:id="rId7"/>
              </a:rPr>
              <a:t>agropecuària</a:t>
            </a:r>
            <a:r>
              <a:rPr lang="es-ES" b="1" dirty="0" smtClean="0">
                <a:hlinkClick r:id="rId7"/>
              </a:rPr>
              <a:t>, perfil </a:t>
            </a:r>
            <a:r>
              <a:rPr lang="es-ES" b="1" dirty="0" err="1" smtClean="0">
                <a:hlinkClick r:id="rId7"/>
              </a:rPr>
              <a:t>professional</a:t>
            </a:r>
            <a:r>
              <a:rPr lang="es-ES" b="1" dirty="0" smtClean="0">
                <a:hlinkClick r:id="rId7"/>
              </a:rPr>
              <a:t> de </a:t>
            </a:r>
            <a:r>
              <a:rPr lang="es-ES" b="1" dirty="0" err="1" smtClean="0">
                <a:hlinkClick r:id="rId7"/>
              </a:rPr>
              <a:t>producció</a:t>
            </a:r>
            <a:r>
              <a:rPr lang="es-ES" b="1" dirty="0" smtClean="0">
                <a:hlinkClick r:id="rId7"/>
              </a:rPr>
              <a:t> agrícola</a:t>
            </a:r>
            <a:endParaRPr lang="es-ES" dirty="0" smtClean="0"/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8"/>
              </a:rPr>
              <a:t>Producció</a:t>
            </a:r>
            <a:r>
              <a:rPr lang="es-ES" b="1" dirty="0" smtClean="0">
                <a:hlinkClick r:id="rId8"/>
              </a:rPr>
              <a:t> </a:t>
            </a:r>
            <a:r>
              <a:rPr lang="es-ES" b="1" dirty="0" err="1" smtClean="0">
                <a:hlinkClick r:id="rId8"/>
              </a:rPr>
              <a:t>agropecuària</a:t>
            </a:r>
            <a:r>
              <a:rPr lang="es-ES" b="1" dirty="0" smtClean="0">
                <a:hlinkClick r:id="rId8"/>
              </a:rPr>
              <a:t>, perfil </a:t>
            </a:r>
            <a:r>
              <a:rPr lang="es-ES" b="1" dirty="0" err="1" smtClean="0">
                <a:hlinkClick r:id="rId8"/>
              </a:rPr>
              <a:t>professional</a:t>
            </a:r>
            <a:r>
              <a:rPr lang="es-ES" b="1" dirty="0" smtClean="0">
                <a:hlinkClick r:id="rId8"/>
              </a:rPr>
              <a:t> de </a:t>
            </a:r>
            <a:r>
              <a:rPr lang="es-ES" b="1" dirty="0" err="1" smtClean="0">
                <a:hlinkClick r:id="rId8"/>
              </a:rPr>
              <a:t>producció</a:t>
            </a:r>
            <a:r>
              <a:rPr lang="es-ES" b="1" dirty="0" smtClean="0">
                <a:hlinkClick r:id="rId8"/>
              </a:rPr>
              <a:t> </a:t>
            </a:r>
            <a:r>
              <a:rPr lang="es-ES" b="1" dirty="0" err="1" smtClean="0">
                <a:hlinkClick r:id="rId8"/>
              </a:rPr>
              <a:t>ramadera</a:t>
            </a:r>
            <a:endParaRPr lang="es-ES" b="1" dirty="0" smtClean="0"/>
          </a:p>
          <a:p>
            <a:pPr lvl="3">
              <a:buNone/>
            </a:pPr>
            <a:endParaRPr lang="es-ES" dirty="0" smtClean="0"/>
          </a:p>
          <a:p>
            <a:pPr lvl="2">
              <a:buFont typeface="Wingdings" pitchFamily="2" charset="2"/>
              <a:buChar char="ü"/>
            </a:pPr>
            <a:r>
              <a:rPr lang="es-ES" sz="1900" dirty="0" smtClean="0"/>
              <a:t>Cicles </a:t>
            </a:r>
            <a:r>
              <a:rPr lang="es-ES" sz="1900" dirty="0" err="1" smtClean="0"/>
              <a:t>formatius</a:t>
            </a:r>
            <a:r>
              <a:rPr lang="es-ES" sz="1900" dirty="0" smtClean="0"/>
              <a:t> de </a:t>
            </a:r>
            <a:r>
              <a:rPr lang="es-ES" sz="1900" b="1" i="1" dirty="0" smtClean="0"/>
              <a:t>Grau Superior</a:t>
            </a:r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9"/>
              </a:rPr>
              <a:t>Gestió</a:t>
            </a:r>
            <a:r>
              <a:rPr lang="es-ES" b="1" dirty="0" smtClean="0">
                <a:hlinkClick r:id="rId9"/>
              </a:rPr>
              <a:t> forestal i del </a:t>
            </a:r>
            <a:r>
              <a:rPr lang="es-ES" b="1" dirty="0" err="1" smtClean="0">
                <a:hlinkClick r:id="rId9"/>
              </a:rPr>
              <a:t>medi</a:t>
            </a:r>
            <a:r>
              <a:rPr lang="es-ES" b="1" dirty="0" smtClean="0">
                <a:hlinkClick r:id="rId9"/>
              </a:rPr>
              <a:t> natural</a:t>
            </a:r>
            <a:endParaRPr lang="es-ES" dirty="0" smtClean="0"/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10"/>
              </a:rPr>
              <a:t>Gestió</a:t>
            </a:r>
            <a:r>
              <a:rPr lang="es-ES" b="1" dirty="0" smtClean="0">
                <a:hlinkClick r:id="rId10"/>
              </a:rPr>
              <a:t> i </a:t>
            </a:r>
            <a:r>
              <a:rPr lang="es-ES" b="1" dirty="0" err="1" smtClean="0">
                <a:hlinkClick r:id="rId10"/>
              </a:rPr>
              <a:t>organització</a:t>
            </a:r>
            <a:r>
              <a:rPr lang="es-ES" b="1" dirty="0" smtClean="0">
                <a:hlinkClick r:id="rId10"/>
              </a:rPr>
              <a:t> </a:t>
            </a:r>
            <a:r>
              <a:rPr lang="es-ES" b="1" dirty="0" err="1" smtClean="0">
                <a:hlinkClick r:id="rId10"/>
              </a:rPr>
              <a:t>d'empreses</a:t>
            </a:r>
            <a:r>
              <a:rPr lang="es-ES" b="1" dirty="0" smtClean="0">
                <a:hlinkClick r:id="rId10"/>
              </a:rPr>
              <a:t> </a:t>
            </a:r>
            <a:r>
              <a:rPr lang="es-ES" b="1" dirty="0" err="1" smtClean="0">
                <a:hlinkClick r:id="rId10"/>
              </a:rPr>
              <a:t>agropecuàries</a:t>
            </a:r>
            <a:endParaRPr lang="es-ES" dirty="0" smtClean="0"/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11"/>
              </a:rPr>
              <a:t>Paisatgisme</a:t>
            </a:r>
            <a:r>
              <a:rPr lang="es-ES" b="1" dirty="0" smtClean="0">
                <a:hlinkClick r:id="rId11"/>
              </a:rPr>
              <a:t> i </a:t>
            </a:r>
            <a:r>
              <a:rPr lang="es-ES" b="1" dirty="0" err="1" smtClean="0">
                <a:hlinkClick r:id="rId11"/>
              </a:rPr>
              <a:t>medi</a:t>
            </a:r>
            <a:r>
              <a:rPr lang="es-ES" b="1" dirty="0" smtClean="0">
                <a:hlinkClick r:id="rId11"/>
              </a:rPr>
              <a:t> rural</a:t>
            </a:r>
            <a:endParaRPr lang="es-ES" dirty="0" smtClean="0"/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12"/>
              </a:rPr>
              <a:t>Paisatgisme</a:t>
            </a:r>
            <a:r>
              <a:rPr lang="es-ES" b="1" dirty="0" smtClean="0">
                <a:hlinkClick r:id="rId12"/>
              </a:rPr>
              <a:t> i </a:t>
            </a:r>
            <a:r>
              <a:rPr lang="es-ES" b="1" dirty="0" err="1" smtClean="0">
                <a:hlinkClick r:id="rId12"/>
              </a:rPr>
              <a:t>medi</a:t>
            </a:r>
            <a:r>
              <a:rPr lang="es-ES" b="1" dirty="0" smtClean="0">
                <a:hlinkClick r:id="rId12"/>
              </a:rPr>
              <a:t> rural, perfil </a:t>
            </a:r>
            <a:r>
              <a:rPr lang="es-ES" b="1" dirty="0" err="1" smtClean="0">
                <a:hlinkClick r:id="rId12"/>
              </a:rPr>
              <a:t>professional</a:t>
            </a:r>
            <a:r>
              <a:rPr lang="es-ES" b="1" dirty="0" smtClean="0">
                <a:hlinkClick r:id="rId12"/>
              </a:rPr>
              <a:t> </a:t>
            </a:r>
            <a:r>
              <a:rPr lang="es-ES" b="1" dirty="0" err="1" smtClean="0">
                <a:hlinkClick r:id="rId12"/>
              </a:rPr>
              <a:t>gestió</a:t>
            </a:r>
            <a:r>
              <a:rPr lang="es-ES" b="1" dirty="0" smtClean="0">
                <a:hlinkClick r:id="rId12"/>
              </a:rPr>
              <a:t> </a:t>
            </a:r>
            <a:r>
              <a:rPr lang="es-ES" b="1" dirty="0" err="1" smtClean="0">
                <a:hlinkClick r:id="rId12"/>
              </a:rPr>
              <a:t>agropecuària</a:t>
            </a:r>
            <a:endParaRPr lang="es-ES" dirty="0" smtClean="0"/>
          </a:p>
          <a:p>
            <a:pPr lvl="3">
              <a:buFont typeface="Calibri" pitchFamily="34" charset="0"/>
              <a:buChar char="−"/>
            </a:pPr>
            <a:r>
              <a:rPr lang="es-ES" b="1" dirty="0" err="1" smtClean="0">
                <a:hlinkClick r:id="rId13"/>
              </a:rPr>
              <a:t>Ramaderia</a:t>
            </a:r>
            <a:r>
              <a:rPr lang="es-ES" b="1" dirty="0" smtClean="0">
                <a:hlinkClick r:id="rId13"/>
              </a:rPr>
              <a:t> i </a:t>
            </a:r>
            <a:r>
              <a:rPr lang="es-ES" b="1" dirty="0" err="1" smtClean="0">
                <a:hlinkClick r:id="rId13"/>
              </a:rPr>
              <a:t>assistència</a:t>
            </a:r>
            <a:r>
              <a:rPr lang="es-ES" b="1" dirty="0" smtClean="0">
                <a:hlinkClick r:id="rId13"/>
              </a:rPr>
              <a:t> en </a:t>
            </a:r>
            <a:r>
              <a:rPr lang="es-ES" b="1" dirty="0" err="1" smtClean="0">
                <a:hlinkClick r:id="rId13"/>
              </a:rPr>
              <a:t>sanitat</a:t>
            </a:r>
            <a:r>
              <a:rPr lang="es-ES" b="1" dirty="0" smtClean="0">
                <a:hlinkClick r:id="rId13"/>
              </a:rPr>
              <a:t> animal</a:t>
            </a:r>
            <a:endParaRPr lang="es-ES" dirty="0" smtClean="0"/>
          </a:p>
          <a:p>
            <a:pPr lvl="2">
              <a:buFont typeface="Arial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1544343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92696"/>
          </a:xfrm>
        </p:spPr>
        <p:txBody>
          <a:bodyPr/>
          <a:lstStyle/>
          <a:p>
            <a:r>
              <a:rPr lang="ca-ES" b="1" dirty="0"/>
              <a:t>De què treballaràs?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85852" y="1214422"/>
            <a:ext cx="7715336" cy="5093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800" dirty="0"/>
              <a:t>• Treballador/a d’hortes, vivers i jardins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Jardiner/a, en general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Jardiner/a i cuidador/a de camps d’esport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de parcs urbans i de jardins històrics i/o botànics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qualificat/</a:t>
            </a:r>
            <a:r>
              <a:rPr lang="ca-ES" sz="1800" dirty="0" err="1"/>
              <a:t>ada</a:t>
            </a:r>
            <a:r>
              <a:rPr lang="ca-ES" sz="1800" dirty="0"/>
              <a:t> en la </a:t>
            </a:r>
            <a:r>
              <a:rPr lang="ca-ES" sz="1800" dirty="0" smtClean="0"/>
              <a:t>instal·lació </a:t>
            </a:r>
            <a:r>
              <a:rPr lang="ca-ES" sz="1800" dirty="0"/>
              <a:t>de jardins i zones verdes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qualificat/</a:t>
            </a:r>
            <a:r>
              <a:rPr lang="ca-ES" sz="1800" dirty="0" err="1"/>
              <a:t>ada</a:t>
            </a:r>
            <a:r>
              <a:rPr lang="ca-ES" sz="1800" dirty="0"/>
              <a:t> en manteniment i millora de jardins i zones verdes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qualificat/</a:t>
            </a:r>
            <a:r>
              <a:rPr lang="ca-ES" sz="1800" dirty="0" err="1"/>
              <a:t>ada</a:t>
            </a:r>
            <a:r>
              <a:rPr lang="ca-ES" sz="1800" dirty="0"/>
              <a:t> d’una empresa de jardineria per compte propi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Planterista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en vivers, en general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qualificat/</a:t>
            </a:r>
            <a:r>
              <a:rPr lang="ca-ES" sz="1800" dirty="0" err="1"/>
              <a:t>ada</a:t>
            </a:r>
            <a:r>
              <a:rPr lang="ca-ES" sz="1800" dirty="0"/>
              <a:t> en propagació de plantes en vivers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qualificat/</a:t>
            </a:r>
            <a:r>
              <a:rPr lang="ca-ES" sz="1800" dirty="0" err="1"/>
              <a:t>ada</a:t>
            </a:r>
            <a:r>
              <a:rPr lang="ca-ES" sz="1800" dirty="0"/>
              <a:t> en cultiu de plantes en vivers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especialista en recollida de llavors i fruits en alçada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qualificat/</a:t>
            </a:r>
            <a:r>
              <a:rPr lang="ca-ES" sz="1800" dirty="0" err="1"/>
              <a:t>ada</a:t>
            </a:r>
            <a:r>
              <a:rPr lang="ca-ES" sz="1800" dirty="0"/>
              <a:t> en producció de llavors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Empeltador/a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Treballador/a qualificat/</a:t>
            </a:r>
            <a:r>
              <a:rPr lang="ca-ES" sz="1800" dirty="0" err="1"/>
              <a:t>ada</a:t>
            </a:r>
            <a:r>
              <a:rPr lang="ca-ES" sz="1800" dirty="0"/>
              <a:t> en vivers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Florista per compte propi o aliè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Oficial/a de floristeria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• Venedor/a de floristeria</a:t>
            </a:r>
          </a:p>
        </p:txBody>
      </p:sp>
    </p:spTree>
    <p:extLst>
      <p:ext uri="{BB962C8B-B14F-4D97-AF65-F5344CB8AC3E}">
        <p14:creationId xmlns="" xmlns:p14="http://schemas.microsoft.com/office/powerpoint/2010/main" val="2349568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On treballaràs?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ca-ES" sz="2400" dirty="0"/>
              <a:t>En </a:t>
            </a:r>
            <a:r>
              <a:rPr lang="ca-ES" sz="2400" b="1" dirty="0"/>
              <a:t>empreses públiques i privades</a:t>
            </a:r>
            <a:r>
              <a:rPr lang="ca-ES" sz="2400" dirty="0"/>
              <a:t>, dedicades a la </a:t>
            </a:r>
            <a:r>
              <a:rPr lang="ca-ES" sz="2400" dirty="0" smtClean="0"/>
              <a:t>instal·lació</a:t>
            </a:r>
            <a:r>
              <a:rPr lang="ca-ES" sz="2400" dirty="0"/>
              <a:t>, manteniment i millora de jardins d’interior, exterior i zones verdes; a la producció de plantes i pans d’herba en vivers, i a la creació i elaboració de composicions i ornamentacions amb flors i plantes. També en activitats de comercialització i distribució d’aquest tipus d’empreses, tant per compte propi com aliè</a:t>
            </a:r>
            <a:r>
              <a:rPr lang="ca-ES" sz="2400" dirty="0" smtClean="0"/>
              <a:t>.</a:t>
            </a:r>
          </a:p>
          <a:p>
            <a:pPr>
              <a:buNone/>
            </a:pPr>
            <a:endParaRPr lang="ca-ES" sz="2400" dirty="0" smtClean="0"/>
          </a:p>
          <a:p>
            <a:pPr algn="just"/>
            <a:r>
              <a:rPr lang="ca-ES" sz="2400" dirty="0" smtClean="0"/>
              <a:t>També </a:t>
            </a:r>
            <a:r>
              <a:rPr lang="ca-ES" sz="2400" dirty="0"/>
              <a:t>s’estarà capacitat per fer </a:t>
            </a:r>
            <a:r>
              <a:rPr lang="ca-ES" sz="2400" b="1" dirty="0"/>
              <a:t>tractaments plaguicides</a:t>
            </a:r>
            <a:r>
              <a:rPr lang="ca-ES" sz="2400" dirty="0"/>
              <a:t>, segons la normativa mediambiental i la legislació sobre prevenció de riscos laborals.</a:t>
            </a:r>
          </a:p>
        </p:txBody>
      </p:sp>
    </p:spTree>
    <p:extLst>
      <p:ext uri="{BB962C8B-B14F-4D97-AF65-F5344CB8AC3E}">
        <p14:creationId xmlns="" xmlns:p14="http://schemas.microsoft.com/office/powerpoint/2010/main" val="3871408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4707" t="24414" r="31369" b="20898"/>
          <a:stretch>
            <a:fillRect/>
          </a:stretch>
        </p:blipFill>
        <p:spPr bwMode="auto">
          <a:xfrm>
            <a:off x="214282" y="214290"/>
            <a:ext cx="857252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795</TotalTime>
  <Words>643</Words>
  <Application>Microsoft Office PowerPoint</Application>
  <PresentationFormat>Presentación en pantalla (4:3)</PresentationFormat>
  <Paragraphs>82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Origen</vt:lpstr>
      <vt:lpstr>CFGM de Jardineria i Floristeria</vt:lpstr>
      <vt:lpstr>Tècnic/a en jardineria i floristeria</vt:lpstr>
      <vt:lpstr>Què estudiaràs?</vt:lpstr>
      <vt:lpstr>Diapositiva 4</vt:lpstr>
      <vt:lpstr>Diapositiva 5</vt:lpstr>
      <vt:lpstr>Com pots completar els teus estudis?</vt:lpstr>
      <vt:lpstr>De què treballaràs?</vt:lpstr>
      <vt:lpstr>On treballaràs?</vt:lpstr>
      <vt:lpstr>Diapositiva 9</vt:lpstr>
      <vt:lpstr>Formació dual</vt:lpstr>
      <vt:lpstr>Mitjans que el centre t’ofereix</vt:lpstr>
      <vt:lpstr>Modalitats d’estada de l’alumne a l’empresa en la FP DUAL</vt:lpstr>
      <vt:lpstr>CONTRACTE LABORAL</vt:lpstr>
      <vt:lpstr>BECA</vt:lpstr>
      <vt:lpstr>El paper de les Cambres de Comerç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CFGM de Jardineria i Floristeria</dc:title>
  <dc:creator>ACER</dc:creator>
  <cp:lastModifiedBy>Usuario</cp:lastModifiedBy>
  <cp:revision>40</cp:revision>
  <dcterms:created xsi:type="dcterms:W3CDTF">2016-12-27T15:08:41Z</dcterms:created>
  <dcterms:modified xsi:type="dcterms:W3CDTF">2017-05-02T21:40:45Z</dcterms:modified>
</cp:coreProperties>
</file>